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4"/>
  </p:notesMasterIdLst>
  <p:sldIdLst>
    <p:sldId id="341" r:id="rId2"/>
    <p:sldId id="342" r:id="rId3"/>
    <p:sldId id="343" r:id="rId4"/>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344"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45"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6" r:id="rId92"/>
    <p:sldId id="347" r:id="rId93"/>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1704"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Larche" userId="58ea3cfbf7f6997c" providerId="LiveId" clId="{A14DF271-624E-48E3-A28F-77522327145F}"/>
    <pc:docChg chg="undo custSel addSld delSld modSld sldOrd">
      <pc:chgData name="Michael Larche" userId="58ea3cfbf7f6997c" providerId="LiveId" clId="{A14DF271-624E-48E3-A28F-77522327145F}" dt="2021-03-14T00:49:56.510" v="436" actId="20577"/>
      <pc:docMkLst>
        <pc:docMk/>
      </pc:docMkLst>
      <pc:sldChg chg="ord">
        <pc:chgData name="Michael Larche" userId="58ea3cfbf7f6997c" providerId="LiveId" clId="{A14DF271-624E-48E3-A28F-77522327145F}" dt="2021-03-14T00:12:26.717" v="1"/>
        <pc:sldMkLst>
          <pc:docMk/>
          <pc:sldMk cId="0" sldId="256"/>
        </pc:sldMkLst>
      </pc:sldChg>
      <pc:sldChg chg="modSp mod">
        <pc:chgData name="Michael Larche" userId="58ea3cfbf7f6997c" providerId="LiveId" clId="{A14DF271-624E-48E3-A28F-77522327145F}" dt="2021-03-14T00:13:42.390" v="6"/>
        <pc:sldMkLst>
          <pc:docMk/>
          <pc:sldMk cId="4049413207" sldId="341"/>
        </pc:sldMkLst>
        <pc:spChg chg="mod">
          <ac:chgData name="Michael Larche" userId="58ea3cfbf7f6997c" providerId="LiveId" clId="{A14DF271-624E-48E3-A28F-77522327145F}" dt="2021-03-14T00:13:42.390" v="6"/>
          <ac:spMkLst>
            <pc:docMk/>
            <pc:sldMk cId="4049413207" sldId="341"/>
            <ac:spMk id="3" creationId="{00000000-0000-0000-0000-000000000000}"/>
          </ac:spMkLst>
        </pc:spChg>
      </pc:sldChg>
      <pc:sldChg chg="modSp mod">
        <pc:chgData name="Michael Larche" userId="58ea3cfbf7f6997c" providerId="LiveId" clId="{A14DF271-624E-48E3-A28F-77522327145F}" dt="2021-03-14T00:37:55.877" v="255" actId="255"/>
        <pc:sldMkLst>
          <pc:docMk/>
          <pc:sldMk cId="4085117122" sldId="343"/>
        </pc:sldMkLst>
        <pc:spChg chg="mod">
          <ac:chgData name="Michael Larche" userId="58ea3cfbf7f6997c" providerId="LiveId" clId="{A14DF271-624E-48E3-A28F-77522327145F}" dt="2021-03-14T00:37:55.877" v="255" actId="255"/>
          <ac:spMkLst>
            <pc:docMk/>
            <pc:sldMk cId="4085117122" sldId="343"/>
            <ac:spMk id="3" creationId="{00000000-0000-0000-0000-000000000000}"/>
          </ac:spMkLst>
        </pc:spChg>
      </pc:sldChg>
      <pc:sldChg chg="modSp mod ord">
        <pc:chgData name="Michael Larche" userId="58ea3cfbf7f6997c" providerId="LiveId" clId="{A14DF271-624E-48E3-A28F-77522327145F}" dt="2021-03-14T00:48:33.046" v="419" actId="20577"/>
        <pc:sldMkLst>
          <pc:docMk/>
          <pc:sldMk cId="2527166188" sldId="344"/>
        </pc:sldMkLst>
        <pc:spChg chg="mod">
          <ac:chgData name="Michael Larche" userId="58ea3cfbf7f6997c" providerId="LiveId" clId="{A14DF271-624E-48E3-A28F-77522327145F}" dt="2021-03-14T00:18:46.902" v="14" actId="20577"/>
          <ac:spMkLst>
            <pc:docMk/>
            <pc:sldMk cId="2527166188" sldId="344"/>
            <ac:spMk id="2" creationId="{00000000-0000-0000-0000-000000000000}"/>
          </ac:spMkLst>
        </pc:spChg>
        <pc:spChg chg="mod">
          <ac:chgData name="Michael Larche" userId="58ea3cfbf7f6997c" providerId="LiveId" clId="{A14DF271-624E-48E3-A28F-77522327145F}" dt="2021-03-14T00:19:12.674" v="16" actId="20577"/>
          <ac:spMkLst>
            <pc:docMk/>
            <pc:sldMk cId="2527166188" sldId="344"/>
            <ac:spMk id="3" creationId="{00000000-0000-0000-0000-000000000000}"/>
          </ac:spMkLst>
        </pc:spChg>
        <pc:spChg chg="mod">
          <ac:chgData name="Michael Larche" userId="58ea3cfbf7f6997c" providerId="LiveId" clId="{A14DF271-624E-48E3-A28F-77522327145F}" dt="2021-03-14T00:48:33.046" v="419" actId="20577"/>
          <ac:spMkLst>
            <pc:docMk/>
            <pc:sldMk cId="2527166188" sldId="344"/>
            <ac:spMk id="5" creationId="{00000000-0000-0000-0000-000000000000}"/>
          </ac:spMkLst>
        </pc:spChg>
      </pc:sldChg>
      <pc:sldChg chg="modSp add mod ord">
        <pc:chgData name="Michael Larche" userId="58ea3cfbf7f6997c" providerId="LiveId" clId="{A14DF271-624E-48E3-A28F-77522327145F}" dt="2021-03-14T00:49:56.510" v="436" actId="20577"/>
        <pc:sldMkLst>
          <pc:docMk/>
          <pc:sldMk cId="4001867045" sldId="345"/>
        </pc:sldMkLst>
        <pc:spChg chg="mod">
          <ac:chgData name="Michael Larche" userId="58ea3cfbf7f6997c" providerId="LiveId" clId="{A14DF271-624E-48E3-A28F-77522327145F}" dt="2021-03-14T00:19:31.461" v="21" actId="20577"/>
          <ac:spMkLst>
            <pc:docMk/>
            <pc:sldMk cId="4001867045" sldId="345"/>
            <ac:spMk id="2" creationId="{00000000-0000-0000-0000-000000000000}"/>
          </ac:spMkLst>
        </pc:spChg>
        <pc:spChg chg="mod">
          <ac:chgData name="Michael Larche" userId="58ea3cfbf7f6997c" providerId="LiveId" clId="{A14DF271-624E-48E3-A28F-77522327145F}" dt="2021-03-14T00:24:46.183" v="63" actId="1076"/>
          <ac:spMkLst>
            <pc:docMk/>
            <pc:sldMk cId="4001867045" sldId="345"/>
            <ac:spMk id="3" creationId="{00000000-0000-0000-0000-000000000000}"/>
          </ac:spMkLst>
        </pc:spChg>
        <pc:spChg chg="mod">
          <ac:chgData name="Michael Larche" userId="58ea3cfbf7f6997c" providerId="LiveId" clId="{A14DF271-624E-48E3-A28F-77522327145F}" dt="2021-03-14T00:49:56.510" v="436" actId="20577"/>
          <ac:spMkLst>
            <pc:docMk/>
            <pc:sldMk cId="4001867045" sldId="345"/>
            <ac:spMk id="5" creationId="{00000000-0000-0000-0000-000000000000}"/>
          </ac:spMkLst>
        </pc:spChg>
      </pc:sldChg>
      <pc:sldChg chg="modSp mod">
        <pc:chgData name="Michael Larche" userId="58ea3cfbf7f6997c" providerId="LiveId" clId="{A14DF271-624E-48E3-A28F-77522327145F}" dt="2021-03-14T00:43:52.761" v="356" actId="948"/>
        <pc:sldMkLst>
          <pc:docMk/>
          <pc:sldMk cId="354022995" sldId="346"/>
        </pc:sldMkLst>
        <pc:spChg chg="mod">
          <ac:chgData name="Michael Larche" userId="58ea3cfbf7f6997c" providerId="LiveId" clId="{A14DF271-624E-48E3-A28F-77522327145F}" dt="2021-03-14T00:43:52.761" v="356" actId="948"/>
          <ac:spMkLst>
            <pc:docMk/>
            <pc:sldMk cId="354022995" sldId="346"/>
            <ac:spMk id="3" creationId="{00000000-0000-0000-0000-000000000000}"/>
          </ac:spMkLst>
        </pc:spChg>
        <pc:spChg chg="mod">
          <ac:chgData name="Michael Larche" userId="58ea3cfbf7f6997c" providerId="LiveId" clId="{A14DF271-624E-48E3-A28F-77522327145F}" dt="2021-03-14T00:34:48.038" v="241" actId="20577"/>
          <ac:spMkLst>
            <pc:docMk/>
            <pc:sldMk cId="354022995" sldId="346"/>
            <ac:spMk id="6" creationId="{54BE24A7-5869-4F32-9A22-C95E6A9D4CD1}"/>
          </ac:spMkLst>
        </pc:spChg>
        <pc:spChg chg="mod">
          <ac:chgData name="Michael Larche" userId="58ea3cfbf7f6997c" providerId="LiveId" clId="{A14DF271-624E-48E3-A28F-77522327145F}" dt="2021-03-14T00:29:49.332" v="140" actId="20577"/>
          <ac:spMkLst>
            <pc:docMk/>
            <pc:sldMk cId="354022995" sldId="346"/>
            <ac:spMk id="9" creationId="{19756777-4B5A-439F-919A-AB05522E42DA}"/>
          </ac:spMkLst>
        </pc:spChg>
      </pc:sldChg>
      <pc:sldChg chg="modSp mod">
        <pc:chgData name="Michael Larche" userId="58ea3cfbf7f6997c" providerId="LiveId" clId="{A14DF271-624E-48E3-A28F-77522327145F}" dt="2021-03-14T00:45:59.190" v="405" actId="20577"/>
        <pc:sldMkLst>
          <pc:docMk/>
          <pc:sldMk cId="3830860729" sldId="347"/>
        </pc:sldMkLst>
        <pc:spChg chg="mod">
          <ac:chgData name="Michael Larche" userId="58ea3cfbf7f6997c" providerId="LiveId" clId="{A14DF271-624E-48E3-A28F-77522327145F}" dt="2021-03-14T00:45:36.142" v="403" actId="20577"/>
          <ac:spMkLst>
            <pc:docMk/>
            <pc:sldMk cId="3830860729" sldId="347"/>
            <ac:spMk id="3" creationId="{00000000-0000-0000-0000-000000000000}"/>
          </ac:spMkLst>
        </pc:spChg>
        <pc:spChg chg="mod">
          <ac:chgData name="Michael Larche" userId="58ea3cfbf7f6997c" providerId="LiveId" clId="{A14DF271-624E-48E3-A28F-77522327145F}" dt="2021-03-14T00:45:59.190" v="405" actId="20577"/>
          <ac:spMkLst>
            <pc:docMk/>
            <pc:sldMk cId="3830860729" sldId="347"/>
            <ac:spMk id="5" creationId="{00000000-0000-0000-0000-000000000000}"/>
          </ac:spMkLst>
        </pc:spChg>
        <pc:spChg chg="mod">
          <ac:chgData name="Michael Larche" userId="58ea3cfbf7f6997c" providerId="LiveId" clId="{A14DF271-624E-48E3-A28F-77522327145F}" dt="2021-03-14T00:43:36.280" v="353" actId="20577"/>
          <ac:spMkLst>
            <pc:docMk/>
            <pc:sldMk cId="3830860729" sldId="347"/>
            <ac:spMk id="6" creationId="{54BE24A7-5869-4F32-9A22-C95E6A9D4CD1}"/>
          </ac:spMkLst>
        </pc:spChg>
        <pc:spChg chg="mod">
          <ac:chgData name="Michael Larche" userId="58ea3cfbf7f6997c" providerId="LiveId" clId="{A14DF271-624E-48E3-A28F-77522327145F}" dt="2021-03-14T00:43:07.833" v="349"/>
          <ac:spMkLst>
            <pc:docMk/>
            <pc:sldMk cId="3830860729" sldId="347"/>
            <ac:spMk id="9" creationId="{19756777-4B5A-439F-919A-AB05522E42DA}"/>
          </ac:spMkLst>
        </pc:spChg>
      </pc:sldChg>
      <pc:sldChg chg="del">
        <pc:chgData name="Michael Larche" userId="58ea3cfbf7f6997c" providerId="LiveId" clId="{A14DF271-624E-48E3-A28F-77522327145F}" dt="2021-03-14T00:12:37.349" v="3" actId="47"/>
        <pc:sldMkLst>
          <pc:docMk/>
          <pc:sldMk cId="4085117122" sldId="349"/>
        </pc:sldMkLst>
      </pc:sldChg>
      <pc:sldChg chg="del">
        <pc:chgData name="Michael Larche" userId="58ea3cfbf7f6997c" providerId="LiveId" clId="{A14DF271-624E-48E3-A28F-77522327145F}" dt="2021-03-14T00:12:35.126" v="2" actId="47"/>
        <pc:sldMkLst>
          <pc:docMk/>
          <pc:sldMk cId="2897483439" sldId="35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3B31DDFC-483B-4456-8E9F-C06B23AF6127}" type="datetimeFigureOut">
              <a:rPr lang="en-US" smtClean="0"/>
              <a:t>3/13/2021</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0DBDFB11-1FC0-477F-A77E-F49E832C51FF}" type="slidenum">
              <a:rPr lang="en-US" smtClean="0"/>
              <a:t>‹#›</a:t>
            </a:fld>
            <a:endParaRPr lang="en-US"/>
          </a:p>
        </p:txBody>
      </p:sp>
    </p:spTree>
    <p:extLst>
      <p:ext uri="{BB962C8B-B14F-4D97-AF65-F5344CB8AC3E}">
        <p14:creationId xmlns:p14="http://schemas.microsoft.com/office/powerpoint/2010/main" val="3470043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6ED266-72F8-4940-95AB-CFE79A9A557E}" type="slidenum">
              <a:rPr lang="en-US" smtClean="0"/>
              <a:t>91</a:t>
            </a:fld>
            <a:endParaRPr lang="en-US"/>
          </a:p>
        </p:txBody>
      </p:sp>
    </p:spTree>
    <p:extLst>
      <p:ext uri="{BB962C8B-B14F-4D97-AF65-F5344CB8AC3E}">
        <p14:creationId xmlns:p14="http://schemas.microsoft.com/office/powerpoint/2010/main" val="3061804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6ED266-72F8-4940-95AB-CFE79A9A557E}" type="slidenum">
              <a:rPr lang="en-US" smtClean="0"/>
              <a:t>92</a:t>
            </a:fld>
            <a:endParaRPr lang="en-US"/>
          </a:p>
        </p:txBody>
      </p:sp>
    </p:spTree>
    <p:extLst>
      <p:ext uri="{BB962C8B-B14F-4D97-AF65-F5344CB8AC3E}">
        <p14:creationId xmlns:p14="http://schemas.microsoft.com/office/powerpoint/2010/main" val="1424885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3/13/2021</a:t>
            </a:fld>
            <a:endParaRPr lang="en-US"/>
          </a:p>
        </p:txBody>
      </p:sp>
      <p:sp>
        <p:nvSpPr>
          <p:cNvPr id="6" name="Holder 6"/>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EE5612"/>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200" b="0" i="0">
                <a:solidFill>
                  <a:srgbClr val="595959"/>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3/13/2021</a:t>
            </a:fld>
            <a:endParaRPr lang="en-US"/>
          </a:p>
        </p:txBody>
      </p:sp>
      <p:sp>
        <p:nvSpPr>
          <p:cNvPr id="6" name="Holder 6"/>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EE5612"/>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3/13/2021</a:t>
            </a:fld>
            <a:endParaRPr lang="en-US"/>
          </a:p>
        </p:txBody>
      </p:sp>
      <p:sp>
        <p:nvSpPr>
          <p:cNvPr id="7" name="Holder 7"/>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EE5612"/>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3/13/2021</a:t>
            </a:fld>
            <a:endParaRPr lang="en-US"/>
          </a:p>
        </p:txBody>
      </p:sp>
      <p:sp>
        <p:nvSpPr>
          <p:cNvPr id="5" name="Holder 5"/>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286500" y="5257800"/>
            <a:ext cx="0" cy="914400"/>
          </a:xfrm>
          <a:custGeom>
            <a:avLst/>
            <a:gdLst/>
            <a:ahLst/>
            <a:cxnLst/>
            <a:rect l="l" t="t" r="r" b="b"/>
            <a:pathLst>
              <a:path h="914400">
                <a:moveTo>
                  <a:pt x="0" y="914400"/>
                </a:moveTo>
                <a:lnTo>
                  <a:pt x="1" y="0"/>
                </a:lnTo>
              </a:path>
            </a:pathLst>
          </a:custGeom>
          <a:ln w="25400">
            <a:solidFill>
              <a:srgbClr val="EE5612"/>
            </a:solidFill>
          </a:ln>
        </p:spPr>
        <p:txBody>
          <a:bodyPr wrap="square" lIns="0" tIns="0" rIns="0" bIns="0" rtlCol="0"/>
          <a:lstStyle/>
          <a:p>
            <a:endParaRPr/>
          </a:p>
        </p:txBody>
      </p:sp>
      <p:pic>
        <p:nvPicPr>
          <p:cNvPr id="17" name="bg object 17"/>
          <p:cNvPicPr/>
          <p:nvPr/>
        </p:nvPicPr>
        <p:blipFill>
          <a:blip r:embed="rId2" cstate="print"/>
          <a:stretch>
            <a:fillRect/>
          </a:stretch>
        </p:blipFill>
        <p:spPr>
          <a:xfrm>
            <a:off x="6414048" y="5776940"/>
            <a:ext cx="1165802" cy="142580"/>
          </a:xfrm>
          <a:prstGeom prst="rect">
            <a:avLst/>
          </a:prstGeom>
        </p:spPr>
      </p:pic>
      <p:sp>
        <p:nvSpPr>
          <p:cNvPr id="18" name="bg object 18"/>
          <p:cNvSpPr/>
          <p:nvPr/>
        </p:nvSpPr>
        <p:spPr>
          <a:xfrm>
            <a:off x="6413500" y="5531193"/>
            <a:ext cx="597535" cy="170815"/>
          </a:xfrm>
          <a:custGeom>
            <a:avLst/>
            <a:gdLst/>
            <a:ahLst/>
            <a:cxnLst/>
            <a:rect l="l" t="t" r="r" b="b"/>
            <a:pathLst>
              <a:path w="597534" h="170814">
                <a:moveTo>
                  <a:pt x="108458" y="118656"/>
                </a:moveTo>
                <a:lnTo>
                  <a:pt x="104305" y="98539"/>
                </a:lnTo>
                <a:lnTo>
                  <a:pt x="93167" y="85013"/>
                </a:lnTo>
                <a:lnTo>
                  <a:pt x="77025" y="76161"/>
                </a:lnTo>
                <a:lnTo>
                  <a:pt x="41046" y="64808"/>
                </a:lnTo>
                <a:lnTo>
                  <a:pt x="30289" y="59080"/>
                </a:lnTo>
                <a:lnTo>
                  <a:pt x="24574" y="51879"/>
                </a:lnTo>
                <a:lnTo>
                  <a:pt x="22898" y="42176"/>
                </a:lnTo>
                <a:lnTo>
                  <a:pt x="25196" y="32842"/>
                </a:lnTo>
                <a:lnTo>
                  <a:pt x="31889" y="25781"/>
                </a:lnTo>
                <a:lnTo>
                  <a:pt x="42646" y="21297"/>
                </a:lnTo>
                <a:lnTo>
                  <a:pt x="57124" y="19735"/>
                </a:lnTo>
                <a:lnTo>
                  <a:pt x="70497" y="20688"/>
                </a:lnTo>
                <a:lnTo>
                  <a:pt x="81534" y="23126"/>
                </a:lnTo>
                <a:lnTo>
                  <a:pt x="90106" y="26390"/>
                </a:lnTo>
                <a:lnTo>
                  <a:pt x="96126" y="29845"/>
                </a:lnTo>
                <a:lnTo>
                  <a:pt x="99898" y="11099"/>
                </a:lnTo>
                <a:lnTo>
                  <a:pt x="93802" y="7493"/>
                </a:lnTo>
                <a:lnTo>
                  <a:pt x="84709" y="3886"/>
                </a:lnTo>
                <a:lnTo>
                  <a:pt x="72821" y="1104"/>
                </a:lnTo>
                <a:lnTo>
                  <a:pt x="58381" y="0"/>
                </a:lnTo>
                <a:lnTo>
                  <a:pt x="33312" y="3314"/>
                </a:lnTo>
                <a:lnTo>
                  <a:pt x="15468" y="12636"/>
                </a:lnTo>
                <a:lnTo>
                  <a:pt x="4800" y="27051"/>
                </a:lnTo>
                <a:lnTo>
                  <a:pt x="1257" y="45631"/>
                </a:lnTo>
                <a:lnTo>
                  <a:pt x="5194" y="63550"/>
                </a:lnTo>
                <a:lnTo>
                  <a:pt x="15570" y="75552"/>
                </a:lnTo>
                <a:lnTo>
                  <a:pt x="30238" y="83375"/>
                </a:lnTo>
                <a:lnTo>
                  <a:pt x="65227" y="94919"/>
                </a:lnTo>
                <a:lnTo>
                  <a:pt x="77470" y="101790"/>
                </a:lnTo>
                <a:lnTo>
                  <a:pt x="84391" y="110566"/>
                </a:lnTo>
                <a:lnTo>
                  <a:pt x="86563" y="122364"/>
                </a:lnTo>
                <a:lnTo>
                  <a:pt x="84061" y="134137"/>
                </a:lnTo>
                <a:lnTo>
                  <a:pt x="76809" y="142989"/>
                </a:lnTo>
                <a:lnTo>
                  <a:pt x="65112" y="148551"/>
                </a:lnTo>
                <a:lnTo>
                  <a:pt x="49314" y="150482"/>
                </a:lnTo>
                <a:lnTo>
                  <a:pt x="35090" y="149301"/>
                </a:lnTo>
                <a:lnTo>
                  <a:pt x="22491" y="146164"/>
                </a:lnTo>
                <a:lnTo>
                  <a:pt x="11912" y="141744"/>
                </a:lnTo>
                <a:lnTo>
                  <a:pt x="3771" y="136664"/>
                </a:lnTo>
                <a:lnTo>
                  <a:pt x="0" y="157886"/>
                </a:lnTo>
                <a:lnTo>
                  <a:pt x="7874" y="162102"/>
                </a:lnTo>
                <a:lnTo>
                  <a:pt x="18491" y="166090"/>
                </a:lnTo>
                <a:lnTo>
                  <a:pt x="31559" y="169062"/>
                </a:lnTo>
                <a:lnTo>
                  <a:pt x="46799" y="170218"/>
                </a:lnTo>
                <a:lnTo>
                  <a:pt x="74269" y="166395"/>
                </a:lnTo>
                <a:lnTo>
                  <a:pt x="93484" y="155727"/>
                </a:lnTo>
                <a:lnTo>
                  <a:pt x="104762" y="139407"/>
                </a:lnTo>
                <a:lnTo>
                  <a:pt x="108458" y="118656"/>
                </a:lnTo>
                <a:close/>
              </a:path>
              <a:path w="597534" h="170814">
                <a:moveTo>
                  <a:pt x="212890" y="155905"/>
                </a:moveTo>
                <a:lnTo>
                  <a:pt x="202323" y="142341"/>
                </a:lnTo>
                <a:lnTo>
                  <a:pt x="199402" y="145072"/>
                </a:lnTo>
                <a:lnTo>
                  <a:pt x="194056" y="148412"/>
                </a:lnTo>
                <a:lnTo>
                  <a:pt x="186296" y="151257"/>
                </a:lnTo>
                <a:lnTo>
                  <a:pt x="176149" y="152450"/>
                </a:lnTo>
                <a:lnTo>
                  <a:pt x="163042" y="150152"/>
                </a:lnTo>
                <a:lnTo>
                  <a:pt x="152590" y="143243"/>
                </a:lnTo>
                <a:lnTo>
                  <a:pt x="145681" y="131749"/>
                </a:lnTo>
                <a:lnTo>
                  <a:pt x="143179" y="115697"/>
                </a:lnTo>
                <a:lnTo>
                  <a:pt x="145821" y="99339"/>
                </a:lnTo>
                <a:lnTo>
                  <a:pt x="153187" y="87172"/>
                </a:lnTo>
                <a:lnTo>
                  <a:pt x="164414" y="79578"/>
                </a:lnTo>
                <a:lnTo>
                  <a:pt x="178663" y="76962"/>
                </a:lnTo>
                <a:lnTo>
                  <a:pt x="187286" y="77762"/>
                </a:lnTo>
                <a:lnTo>
                  <a:pt x="194398" y="79806"/>
                </a:lnTo>
                <a:lnTo>
                  <a:pt x="200177" y="82588"/>
                </a:lnTo>
                <a:lnTo>
                  <a:pt x="204838" y="85598"/>
                </a:lnTo>
                <a:lnTo>
                  <a:pt x="208368" y="67589"/>
                </a:lnTo>
                <a:lnTo>
                  <a:pt x="203060" y="64300"/>
                </a:lnTo>
                <a:lnTo>
                  <a:pt x="195808" y="61645"/>
                </a:lnTo>
                <a:lnTo>
                  <a:pt x="187096" y="59855"/>
                </a:lnTo>
                <a:lnTo>
                  <a:pt x="177406" y="59207"/>
                </a:lnTo>
                <a:lnTo>
                  <a:pt x="157187" y="62585"/>
                </a:lnTo>
                <a:lnTo>
                  <a:pt x="139446" y="72923"/>
                </a:lnTo>
                <a:lnTo>
                  <a:pt x="126834" y="90538"/>
                </a:lnTo>
                <a:lnTo>
                  <a:pt x="122047" y="115697"/>
                </a:lnTo>
                <a:lnTo>
                  <a:pt x="126771" y="140563"/>
                </a:lnTo>
                <a:lnTo>
                  <a:pt x="139128" y="157480"/>
                </a:lnTo>
                <a:lnTo>
                  <a:pt x="156337" y="167144"/>
                </a:lnTo>
                <a:lnTo>
                  <a:pt x="175641" y="170218"/>
                </a:lnTo>
                <a:lnTo>
                  <a:pt x="189280" y="168719"/>
                </a:lnTo>
                <a:lnTo>
                  <a:pt x="200215" y="165011"/>
                </a:lnTo>
                <a:lnTo>
                  <a:pt x="208165" y="160337"/>
                </a:lnTo>
                <a:lnTo>
                  <a:pt x="212890" y="155905"/>
                </a:lnTo>
                <a:close/>
              </a:path>
              <a:path w="597534" h="170814">
                <a:moveTo>
                  <a:pt x="316153" y="84607"/>
                </a:moveTo>
                <a:lnTo>
                  <a:pt x="313969" y="74815"/>
                </a:lnTo>
                <a:lnTo>
                  <a:pt x="307721" y="66725"/>
                </a:lnTo>
                <a:lnTo>
                  <a:pt x="297891" y="61226"/>
                </a:lnTo>
                <a:lnTo>
                  <a:pt x="284949" y="59207"/>
                </a:lnTo>
                <a:lnTo>
                  <a:pt x="274510" y="60375"/>
                </a:lnTo>
                <a:lnTo>
                  <a:pt x="264337" y="63588"/>
                </a:lnTo>
                <a:lnTo>
                  <a:pt x="254965" y="68364"/>
                </a:lnTo>
                <a:lnTo>
                  <a:pt x="246938" y="74256"/>
                </a:lnTo>
                <a:lnTo>
                  <a:pt x="246938" y="1231"/>
                </a:lnTo>
                <a:lnTo>
                  <a:pt x="226809" y="1231"/>
                </a:lnTo>
                <a:lnTo>
                  <a:pt x="226809" y="166522"/>
                </a:lnTo>
                <a:lnTo>
                  <a:pt x="246938" y="166522"/>
                </a:lnTo>
                <a:lnTo>
                  <a:pt x="246938" y="92760"/>
                </a:lnTo>
                <a:lnTo>
                  <a:pt x="254927" y="86144"/>
                </a:lnTo>
                <a:lnTo>
                  <a:pt x="263271" y="81711"/>
                </a:lnTo>
                <a:lnTo>
                  <a:pt x="271183" y="79222"/>
                </a:lnTo>
                <a:lnTo>
                  <a:pt x="277901" y="78447"/>
                </a:lnTo>
                <a:lnTo>
                  <a:pt x="290728" y="78447"/>
                </a:lnTo>
                <a:lnTo>
                  <a:pt x="296024" y="85102"/>
                </a:lnTo>
                <a:lnTo>
                  <a:pt x="296024" y="166522"/>
                </a:lnTo>
                <a:lnTo>
                  <a:pt x="316153" y="166522"/>
                </a:lnTo>
                <a:lnTo>
                  <a:pt x="316153" y="84607"/>
                </a:lnTo>
                <a:close/>
              </a:path>
              <a:path w="597534" h="170814">
                <a:moveTo>
                  <a:pt x="439458" y="113728"/>
                </a:moveTo>
                <a:lnTo>
                  <a:pt x="435394" y="91262"/>
                </a:lnTo>
                <a:lnTo>
                  <a:pt x="426008" y="76962"/>
                </a:lnTo>
                <a:lnTo>
                  <a:pt x="424103" y="74066"/>
                </a:lnTo>
                <a:lnTo>
                  <a:pt x="418325" y="70370"/>
                </a:lnTo>
                <a:lnTo>
                  <a:pt x="418325" y="113728"/>
                </a:lnTo>
                <a:lnTo>
                  <a:pt x="415861" y="129565"/>
                </a:lnTo>
                <a:lnTo>
                  <a:pt x="409016" y="141782"/>
                </a:lnTo>
                <a:lnTo>
                  <a:pt x="398576" y="149669"/>
                </a:lnTo>
                <a:lnTo>
                  <a:pt x="385356" y="152450"/>
                </a:lnTo>
                <a:lnTo>
                  <a:pt x="372135" y="149974"/>
                </a:lnTo>
                <a:lnTo>
                  <a:pt x="361696" y="142773"/>
                </a:lnTo>
                <a:lnTo>
                  <a:pt x="354850" y="131229"/>
                </a:lnTo>
                <a:lnTo>
                  <a:pt x="352399" y="115697"/>
                </a:lnTo>
                <a:lnTo>
                  <a:pt x="354850" y="99860"/>
                </a:lnTo>
                <a:lnTo>
                  <a:pt x="361696" y="87630"/>
                </a:lnTo>
                <a:lnTo>
                  <a:pt x="372135" y="79756"/>
                </a:lnTo>
                <a:lnTo>
                  <a:pt x="385356" y="76962"/>
                </a:lnTo>
                <a:lnTo>
                  <a:pt x="398576" y="79451"/>
                </a:lnTo>
                <a:lnTo>
                  <a:pt x="409016" y="86652"/>
                </a:lnTo>
                <a:lnTo>
                  <a:pt x="415861" y="98196"/>
                </a:lnTo>
                <a:lnTo>
                  <a:pt x="418325" y="113728"/>
                </a:lnTo>
                <a:lnTo>
                  <a:pt x="418325" y="70370"/>
                </a:lnTo>
                <a:lnTo>
                  <a:pt x="406971" y="63080"/>
                </a:lnTo>
                <a:lnTo>
                  <a:pt x="385356" y="59207"/>
                </a:lnTo>
                <a:lnTo>
                  <a:pt x="363740" y="63385"/>
                </a:lnTo>
                <a:lnTo>
                  <a:pt x="346595" y="75057"/>
                </a:lnTo>
                <a:lnTo>
                  <a:pt x="335318" y="92925"/>
                </a:lnTo>
                <a:lnTo>
                  <a:pt x="331254" y="115697"/>
                </a:lnTo>
                <a:lnTo>
                  <a:pt x="335318" y="138163"/>
                </a:lnTo>
                <a:lnTo>
                  <a:pt x="346595" y="155359"/>
                </a:lnTo>
                <a:lnTo>
                  <a:pt x="363740" y="166344"/>
                </a:lnTo>
                <a:lnTo>
                  <a:pt x="385356" y="170218"/>
                </a:lnTo>
                <a:lnTo>
                  <a:pt x="406971" y="166039"/>
                </a:lnTo>
                <a:lnTo>
                  <a:pt x="424103" y="154368"/>
                </a:lnTo>
                <a:lnTo>
                  <a:pt x="425310" y="152450"/>
                </a:lnTo>
                <a:lnTo>
                  <a:pt x="435394" y="136499"/>
                </a:lnTo>
                <a:lnTo>
                  <a:pt x="439458" y="113728"/>
                </a:lnTo>
                <a:close/>
              </a:path>
              <a:path w="597534" h="170814">
                <a:moveTo>
                  <a:pt x="559727" y="113728"/>
                </a:moveTo>
                <a:lnTo>
                  <a:pt x="555663" y="91262"/>
                </a:lnTo>
                <a:lnTo>
                  <a:pt x="546277" y="76962"/>
                </a:lnTo>
                <a:lnTo>
                  <a:pt x="544385" y="74066"/>
                </a:lnTo>
                <a:lnTo>
                  <a:pt x="538594" y="70358"/>
                </a:lnTo>
                <a:lnTo>
                  <a:pt x="538594" y="113728"/>
                </a:lnTo>
                <a:lnTo>
                  <a:pt x="536130" y="129565"/>
                </a:lnTo>
                <a:lnTo>
                  <a:pt x="529285" y="141782"/>
                </a:lnTo>
                <a:lnTo>
                  <a:pt x="518845" y="149669"/>
                </a:lnTo>
                <a:lnTo>
                  <a:pt x="505625" y="152450"/>
                </a:lnTo>
                <a:lnTo>
                  <a:pt x="492404" y="149974"/>
                </a:lnTo>
                <a:lnTo>
                  <a:pt x="481977" y="142773"/>
                </a:lnTo>
                <a:lnTo>
                  <a:pt x="475119" y="131229"/>
                </a:lnTo>
                <a:lnTo>
                  <a:pt x="472668" y="115697"/>
                </a:lnTo>
                <a:lnTo>
                  <a:pt x="475119" y="99860"/>
                </a:lnTo>
                <a:lnTo>
                  <a:pt x="481977" y="87630"/>
                </a:lnTo>
                <a:lnTo>
                  <a:pt x="492404" y="79756"/>
                </a:lnTo>
                <a:lnTo>
                  <a:pt x="505625" y="76962"/>
                </a:lnTo>
                <a:lnTo>
                  <a:pt x="518845" y="79451"/>
                </a:lnTo>
                <a:lnTo>
                  <a:pt x="529285" y="86652"/>
                </a:lnTo>
                <a:lnTo>
                  <a:pt x="536130" y="98196"/>
                </a:lnTo>
                <a:lnTo>
                  <a:pt x="538594" y="113728"/>
                </a:lnTo>
                <a:lnTo>
                  <a:pt x="538594" y="70358"/>
                </a:lnTo>
                <a:lnTo>
                  <a:pt x="527240" y="63080"/>
                </a:lnTo>
                <a:lnTo>
                  <a:pt x="505625" y="59207"/>
                </a:lnTo>
                <a:lnTo>
                  <a:pt x="484009" y="63385"/>
                </a:lnTo>
                <a:lnTo>
                  <a:pt x="466877" y="75057"/>
                </a:lnTo>
                <a:lnTo>
                  <a:pt x="455587" y="92925"/>
                </a:lnTo>
                <a:lnTo>
                  <a:pt x="451523" y="115697"/>
                </a:lnTo>
                <a:lnTo>
                  <a:pt x="455587" y="138163"/>
                </a:lnTo>
                <a:lnTo>
                  <a:pt x="466877" y="155359"/>
                </a:lnTo>
                <a:lnTo>
                  <a:pt x="484009" y="166344"/>
                </a:lnTo>
                <a:lnTo>
                  <a:pt x="505625" y="170218"/>
                </a:lnTo>
                <a:lnTo>
                  <a:pt x="527240" y="166039"/>
                </a:lnTo>
                <a:lnTo>
                  <a:pt x="544385" y="154368"/>
                </a:lnTo>
                <a:lnTo>
                  <a:pt x="545592" y="152450"/>
                </a:lnTo>
                <a:lnTo>
                  <a:pt x="555663" y="136499"/>
                </a:lnTo>
                <a:lnTo>
                  <a:pt x="559727" y="113728"/>
                </a:lnTo>
                <a:close/>
              </a:path>
              <a:path w="597534" h="170814">
                <a:moveTo>
                  <a:pt x="597484" y="1231"/>
                </a:moveTo>
                <a:lnTo>
                  <a:pt x="577354" y="1231"/>
                </a:lnTo>
                <a:lnTo>
                  <a:pt x="577354" y="166522"/>
                </a:lnTo>
                <a:lnTo>
                  <a:pt x="597484" y="166522"/>
                </a:lnTo>
                <a:lnTo>
                  <a:pt x="597484" y="1231"/>
                </a:lnTo>
                <a:close/>
              </a:path>
            </a:pathLst>
          </a:custGeom>
          <a:solidFill>
            <a:srgbClr val="404041"/>
          </a:solidFill>
        </p:spPr>
        <p:txBody>
          <a:bodyPr wrap="square" lIns="0" tIns="0" rIns="0" bIns="0" rtlCol="0"/>
          <a:lstStyle/>
          <a:p>
            <a:endParaRPr/>
          </a:p>
        </p:txBody>
      </p:sp>
      <p:pic>
        <p:nvPicPr>
          <p:cNvPr id="19" name="bg object 19"/>
          <p:cNvPicPr/>
          <p:nvPr/>
        </p:nvPicPr>
        <p:blipFill>
          <a:blip r:embed="rId3" cstate="print"/>
          <a:stretch>
            <a:fillRect/>
          </a:stretch>
        </p:blipFill>
        <p:spPr>
          <a:xfrm>
            <a:off x="7073908" y="5528712"/>
            <a:ext cx="185428" cy="172694"/>
          </a:xfrm>
          <a:prstGeom prst="rect">
            <a:avLst/>
          </a:prstGeom>
        </p:spPr>
      </p:pic>
      <p:pic>
        <p:nvPicPr>
          <p:cNvPr id="20" name="bg object 20"/>
          <p:cNvPicPr/>
          <p:nvPr/>
        </p:nvPicPr>
        <p:blipFill>
          <a:blip r:embed="rId4" cstate="print"/>
          <a:stretch>
            <a:fillRect/>
          </a:stretch>
        </p:blipFill>
        <p:spPr>
          <a:xfrm>
            <a:off x="7318230" y="5528712"/>
            <a:ext cx="1734656" cy="172694"/>
          </a:xfrm>
          <a:prstGeom prst="rect">
            <a:avLst/>
          </a:prstGeom>
        </p:spPr>
      </p:pic>
      <p:sp>
        <p:nvSpPr>
          <p:cNvPr id="2" name="Holder 2"/>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3/13/2021</a:t>
            </a:fld>
            <a:endParaRPr lang="en-US"/>
          </a:p>
        </p:txBody>
      </p:sp>
      <p:sp>
        <p:nvSpPr>
          <p:cNvPr id="4" name="Holder 4"/>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7048500" y="6454861"/>
            <a:ext cx="1992229" cy="302561"/>
          </a:xfrm>
          <a:prstGeom prst="rect">
            <a:avLst/>
          </a:prstGeom>
        </p:spPr>
      </p:pic>
      <p:sp>
        <p:nvSpPr>
          <p:cNvPr id="17" name="bg object 17"/>
          <p:cNvSpPr/>
          <p:nvPr/>
        </p:nvSpPr>
        <p:spPr>
          <a:xfrm>
            <a:off x="571500" y="825500"/>
            <a:ext cx="0" cy="914400"/>
          </a:xfrm>
          <a:custGeom>
            <a:avLst/>
            <a:gdLst/>
            <a:ahLst/>
            <a:cxnLst/>
            <a:rect l="l" t="t" r="r" b="b"/>
            <a:pathLst>
              <a:path h="914400">
                <a:moveTo>
                  <a:pt x="0" y="914400"/>
                </a:moveTo>
                <a:lnTo>
                  <a:pt x="1" y="0"/>
                </a:lnTo>
              </a:path>
            </a:pathLst>
          </a:custGeom>
          <a:ln w="25400">
            <a:solidFill>
              <a:srgbClr val="EE5612"/>
            </a:solidFill>
          </a:ln>
        </p:spPr>
        <p:txBody>
          <a:bodyPr wrap="square" lIns="0" tIns="0" rIns="0" bIns="0" rtlCol="0"/>
          <a:lstStyle/>
          <a:p>
            <a:endParaRPr/>
          </a:p>
        </p:txBody>
      </p:sp>
      <p:sp>
        <p:nvSpPr>
          <p:cNvPr id="2" name="Holder 2"/>
          <p:cNvSpPr>
            <a:spLocks noGrp="1"/>
          </p:cNvSpPr>
          <p:nvPr>
            <p:ph type="title"/>
          </p:nvPr>
        </p:nvSpPr>
        <p:spPr>
          <a:xfrm>
            <a:off x="846836" y="553289"/>
            <a:ext cx="6736715" cy="995680"/>
          </a:xfrm>
          <a:prstGeom prst="rect">
            <a:avLst/>
          </a:prstGeom>
        </p:spPr>
        <p:txBody>
          <a:bodyPr wrap="square" lIns="0" tIns="0" rIns="0" bIns="0">
            <a:spAutoFit/>
          </a:bodyPr>
          <a:lstStyle>
            <a:lvl1pPr>
              <a:defRPr sz="3200" b="0" i="0">
                <a:solidFill>
                  <a:srgbClr val="EE5612"/>
                </a:solidFill>
                <a:latin typeface="Times New Roman"/>
                <a:cs typeface="Times New Roman"/>
              </a:defRPr>
            </a:lvl1pPr>
          </a:lstStyle>
          <a:p>
            <a:endParaRPr/>
          </a:p>
        </p:txBody>
      </p:sp>
      <p:sp>
        <p:nvSpPr>
          <p:cNvPr id="3" name="Holder 3"/>
          <p:cNvSpPr>
            <a:spLocks noGrp="1"/>
          </p:cNvSpPr>
          <p:nvPr>
            <p:ph type="body" idx="1"/>
          </p:nvPr>
        </p:nvSpPr>
        <p:spPr>
          <a:xfrm>
            <a:off x="797723" y="1443433"/>
            <a:ext cx="7548552" cy="4787900"/>
          </a:xfrm>
          <a:prstGeom prst="rect">
            <a:avLst/>
          </a:prstGeom>
        </p:spPr>
        <p:txBody>
          <a:bodyPr wrap="square" lIns="0" tIns="0" rIns="0" bIns="0">
            <a:spAutoFit/>
          </a:bodyPr>
          <a:lstStyle>
            <a:lvl1pPr>
              <a:defRPr sz="2200" b="0" i="0">
                <a:solidFill>
                  <a:srgbClr val="595959"/>
                </a:solidFill>
                <a:latin typeface="Times New Roman"/>
                <a:cs typeface="Times New Roman"/>
              </a:defRPr>
            </a:lvl1pPr>
          </a:lstStyle>
          <a:p>
            <a:endParaRPr/>
          </a:p>
        </p:txBody>
      </p:sp>
      <p:sp>
        <p:nvSpPr>
          <p:cNvPr id="4" name="Holder 4"/>
          <p:cNvSpPr>
            <a:spLocks noGrp="1"/>
          </p:cNvSpPr>
          <p:nvPr>
            <p:ph type="ftr" sz="quarter" idx="5"/>
          </p:nvPr>
        </p:nvSpPr>
        <p:spPr>
          <a:xfrm>
            <a:off x="2965516" y="6543492"/>
            <a:ext cx="3002279" cy="138429"/>
          </a:xfrm>
          <a:prstGeom prst="rect">
            <a:avLst/>
          </a:prstGeom>
        </p:spPr>
        <p:txBody>
          <a:bodyPr wrap="square" lIns="0" tIns="0" rIns="0" bIns="0">
            <a:spAutoFit/>
          </a:bodyPr>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3/13/2021</a:t>
            </a:fld>
            <a:endParaRPr lang="en-US"/>
          </a:p>
        </p:txBody>
      </p:sp>
      <p:sp>
        <p:nvSpPr>
          <p:cNvPr id="6" name="Holder 6"/>
          <p:cNvSpPr>
            <a:spLocks noGrp="1"/>
          </p:cNvSpPr>
          <p:nvPr>
            <p:ph type="sldNum" sz="quarter" idx="7"/>
          </p:nvPr>
        </p:nvSpPr>
        <p:spPr>
          <a:xfrm>
            <a:off x="6222715" y="6545267"/>
            <a:ext cx="177800" cy="138429"/>
          </a:xfrm>
          <a:prstGeom prst="rect">
            <a:avLst/>
          </a:prstGeom>
        </p:spPr>
        <p:txBody>
          <a:bodyPr wrap="square" lIns="0" tIns="0" rIns="0" bIns="0">
            <a:spAutoFit/>
          </a:bodyPr>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2su.ischoolonline.syr.edu/ap/courses/1308/sections/d0111984-8953-41c1-a3e1-9994163e0e9d/activity_report/module/a312878a-c3ae-449b-ba80-edc10f5209f7?topicUuid=4595631d-ccf1-4ee1-9a7b-05398e252c15"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www.jfsowa.com/talks/ontology.ht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eb.stanford.edu/~jurafsky/slp3/"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liwc.wpengine.com/compare-dictionaries/" TargetMode="External"/><Relationship Id="rId2" Type="http://schemas.openxmlformats.org/officeDocument/2006/relationships/hyperlink" Target="http://www.liwc.net/"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csea.phhp.ufl.edu/Media.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ordnetweb.princeton.edu/perl/webw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www.cyc.com/kb/"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edits.fbk.e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framenet.icsi.berkeley.edu/"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ordnet.princeton.edu/"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687340"/>
            <a:ext cx="6640195" cy="1120820"/>
          </a:xfrm>
          <a:prstGeom prst="rect">
            <a:avLst/>
          </a:prstGeom>
        </p:spPr>
        <p:txBody>
          <a:bodyPr vert="horz" wrap="square" lIns="0" tIns="12700" rIns="0" bIns="0" rtlCol="0">
            <a:spAutoFit/>
          </a:bodyPr>
          <a:lstStyle/>
          <a:p>
            <a:pPr marL="12700">
              <a:lnSpc>
                <a:spcPct val="100000"/>
              </a:lnSpc>
              <a:spcBef>
                <a:spcPts val="100"/>
              </a:spcBef>
            </a:pPr>
            <a:r>
              <a:rPr lang="en-US" sz="3600" spc="80" dirty="0"/>
              <a:t>Natural Language Processing </a:t>
            </a:r>
            <a:br>
              <a:rPr lang="en-US" sz="3600" spc="80" dirty="0"/>
            </a:br>
            <a:r>
              <a:rPr lang="en-US" sz="3600" spc="80" dirty="0"/>
              <a:t>IST 664/CIS 668</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1</a:t>
            </a:fld>
            <a:endParaRPr sz="800" dirty="0">
              <a:latin typeface="Times New Roman"/>
              <a:cs typeface="Times New Roman"/>
            </a:endParaRPr>
          </a:p>
        </p:txBody>
      </p:sp>
      <p:sp>
        <p:nvSpPr>
          <p:cNvPr id="3" name="object 3"/>
          <p:cNvSpPr txBox="1"/>
          <p:nvPr/>
        </p:nvSpPr>
        <p:spPr>
          <a:xfrm>
            <a:off x="773097" y="2209800"/>
            <a:ext cx="7108445" cy="1674817"/>
          </a:xfrm>
          <a:prstGeom prst="rect">
            <a:avLst/>
          </a:prstGeom>
        </p:spPr>
        <p:txBody>
          <a:bodyPr vert="horz" wrap="square" lIns="0" tIns="12700" rIns="0" bIns="0" rtlCol="0">
            <a:spAutoFit/>
          </a:bodyPr>
          <a:lstStyle/>
          <a:p>
            <a:r>
              <a:rPr lang="en-US" sz="2400" b="0" i="0" dirty="0">
                <a:solidFill>
                  <a:srgbClr val="282828"/>
                </a:solidFill>
                <a:effectLst/>
                <a:latin typeface="Proxima Nova"/>
              </a:rPr>
              <a:t>Week 6 Lectures</a:t>
            </a:r>
          </a:p>
          <a:p>
            <a:endParaRPr lang="en-US" sz="2400" dirty="0">
              <a:solidFill>
                <a:srgbClr val="282828"/>
              </a:solidFill>
              <a:latin typeface="Proxima Nova"/>
            </a:endParaRPr>
          </a:p>
          <a:p>
            <a:pPr algn="l"/>
            <a:r>
              <a:rPr lang="en-US" sz="2400" b="0" i="0" dirty="0">
                <a:solidFill>
                  <a:srgbClr val="040F1A"/>
                </a:solidFill>
                <a:effectLst/>
                <a:latin typeface="Inter"/>
              </a:rPr>
              <a:t>Semantics</a:t>
            </a:r>
          </a:p>
          <a:p>
            <a:br>
              <a:rPr lang="en-US" b="1" u="none" strike="noStrike" dirty="0">
                <a:solidFill>
                  <a:srgbClr val="2278B5"/>
                </a:solidFill>
                <a:effectLst/>
                <a:hlinkClick r:id="rId2"/>
              </a:rPr>
            </a:br>
            <a:endParaRPr lang="en-US" b="1" i="1" dirty="0">
              <a:solidFill>
                <a:srgbClr val="FF0000"/>
              </a:solidFill>
              <a:effectLst/>
              <a:latin typeface="Proxima Nova"/>
            </a:endParaRPr>
          </a:p>
        </p:txBody>
      </p:sp>
    </p:spTree>
    <p:extLst>
      <p:ext uri="{BB962C8B-B14F-4D97-AF65-F5344CB8AC3E}">
        <p14:creationId xmlns:p14="http://schemas.microsoft.com/office/powerpoint/2010/main" val="4049413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463540" cy="665480"/>
          </a:xfrm>
          <a:prstGeom prst="rect">
            <a:avLst/>
          </a:prstGeom>
        </p:spPr>
        <p:txBody>
          <a:bodyPr vert="horz" wrap="square" lIns="0" tIns="12700" rIns="0" bIns="0" rtlCol="0">
            <a:spAutoFit/>
          </a:bodyPr>
          <a:lstStyle/>
          <a:p>
            <a:pPr marL="12700">
              <a:lnSpc>
                <a:spcPct val="100000"/>
              </a:lnSpc>
              <a:spcBef>
                <a:spcPts val="100"/>
              </a:spcBef>
            </a:pPr>
            <a:r>
              <a:rPr sz="4200" spc="90" dirty="0"/>
              <a:t>Thesauruses:</a:t>
            </a:r>
            <a:r>
              <a:rPr sz="4200" spc="140" dirty="0"/>
              <a:t> </a:t>
            </a:r>
            <a:r>
              <a:rPr sz="4200" spc="95" dirty="0"/>
              <a:t>Synonyms</a:t>
            </a:r>
            <a:endParaRPr sz="4200"/>
          </a:p>
        </p:txBody>
      </p:sp>
      <p:sp>
        <p:nvSpPr>
          <p:cNvPr id="3" name="object 3"/>
          <p:cNvSpPr/>
          <p:nvPr/>
        </p:nvSpPr>
        <p:spPr>
          <a:xfrm>
            <a:off x="1301750" y="3435350"/>
            <a:ext cx="5549900" cy="1346200"/>
          </a:xfrm>
          <a:custGeom>
            <a:avLst/>
            <a:gdLst/>
            <a:ahLst/>
            <a:cxnLst/>
            <a:rect l="l" t="t" r="r" b="b"/>
            <a:pathLst>
              <a:path w="5549900" h="1346200">
                <a:moveTo>
                  <a:pt x="0" y="2057"/>
                </a:moveTo>
                <a:lnTo>
                  <a:pt x="0" y="921"/>
                </a:lnTo>
                <a:lnTo>
                  <a:pt x="921" y="0"/>
                </a:lnTo>
                <a:lnTo>
                  <a:pt x="2057" y="0"/>
                </a:lnTo>
                <a:lnTo>
                  <a:pt x="5547843" y="0"/>
                </a:lnTo>
                <a:lnTo>
                  <a:pt x="5548979" y="0"/>
                </a:lnTo>
                <a:lnTo>
                  <a:pt x="5549900" y="921"/>
                </a:lnTo>
                <a:lnTo>
                  <a:pt x="5549900" y="2057"/>
                </a:lnTo>
                <a:lnTo>
                  <a:pt x="5549900" y="1344143"/>
                </a:lnTo>
                <a:lnTo>
                  <a:pt x="5549900" y="1345279"/>
                </a:lnTo>
                <a:lnTo>
                  <a:pt x="5548979" y="1346200"/>
                </a:lnTo>
                <a:lnTo>
                  <a:pt x="5547843" y="1346200"/>
                </a:lnTo>
                <a:lnTo>
                  <a:pt x="2057" y="1346200"/>
                </a:lnTo>
                <a:lnTo>
                  <a:pt x="921" y="1346200"/>
                </a:lnTo>
                <a:lnTo>
                  <a:pt x="0" y="1345279"/>
                </a:lnTo>
                <a:lnTo>
                  <a:pt x="0" y="1344143"/>
                </a:lnTo>
                <a:lnTo>
                  <a:pt x="0" y="2057"/>
                </a:lnTo>
                <a:close/>
              </a:path>
            </a:pathLst>
          </a:custGeom>
          <a:ln w="12700">
            <a:solidFill>
              <a:srgbClr val="595959"/>
            </a:solidFill>
          </a:ln>
        </p:spPr>
        <p:txBody>
          <a:bodyPr wrap="square" lIns="0" tIns="0" rIns="0" bIns="0" rtlCol="0"/>
          <a:lstStyle/>
          <a:p>
            <a:endParaRPr/>
          </a:p>
        </p:txBody>
      </p:sp>
      <p:sp>
        <p:nvSpPr>
          <p:cNvPr id="4" name="object 4"/>
          <p:cNvSpPr txBox="1"/>
          <p:nvPr/>
        </p:nvSpPr>
        <p:spPr>
          <a:xfrm>
            <a:off x="837336" y="1965285"/>
            <a:ext cx="5821045" cy="2728595"/>
          </a:xfrm>
          <a:prstGeom prst="rect">
            <a:avLst/>
          </a:prstGeom>
        </p:spPr>
        <p:txBody>
          <a:bodyPr vert="horz" wrap="square" lIns="0" tIns="132715" rIns="0" bIns="0" rtlCol="0">
            <a:spAutoFit/>
          </a:bodyPr>
          <a:lstStyle/>
          <a:p>
            <a:pPr marL="12700">
              <a:lnSpc>
                <a:spcPct val="100000"/>
              </a:lnSpc>
              <a:spcBef>
                <a:spcPts val="1045"/>
              </a:spcBef>
            </a:pPr>
            <a:r>
              <a:rPr sz="2200" dirty="0">
                <a:solidFill>
                  <a:srgbClr val="595959"/>
                </a:solidFill>
                <a:latin typeface="Times New Roman"/>
                <a:cs typeface="Times New Roman"/>
              </a:rPr>
              <a:t>A</a:t>
            </a:r>
            <a:r>
              <a:rPr sz="2200" spc="-135" dirty="0">
                <a:solidFill>
                  <a:srgbClr val="595959"/>
                </a:solidFill>
                <a:latin typeface="Times New Roman"/>
                <a:cs typeface="Times New Roman"/>
              </a:rPr>
              <a:t> </a:t>
            </a:r>
            <a:r>
              <a:rPr sz="2200" spc="-5" dirty="0">
                <a:solidFill>
                  <a:srgbClr val="595959"/>
                </a:solidFill>
                <a:latin typeface="Times New Roman"/>
                <a:cs typeface="Times New Roman"/>
              </a:rPr>
              <a:t>thesaurus</a:t>
            </a:r>
            <a:r>
              <a:rPr sz="2200" spc="-20" dirty="0">
                <a:solidFill>
                  <a:srgbClr val="595959"/>
                </a:solidFill>
                <a:latin typeface="Times New Roman"/>
                <a:cs typeface="Times New Roman"/>
              </a:rPr>
              <a:t> </a:t>
            </a:r>
            <a:r>
              <a:rPr sz="2200" spc="-5" dirty="0">
                <a:solidFill>
                  <a:srgbClr val="595959"/>
                </a:solidFill>
                <a:latin typeface="Times New Roman"/>
                <a:cs typeface="Times New Roman"/>
              </a:rPr>
              <a:t>adds:</a:t>
            </a:r>
            <a:endParaRPr sz="2200">
              <a:latin typeface="Times New Roman"/>
              <a:cs typeface="Times New Roman"/>
            </a:endParaRPr>
          </a:p>
          <a:p>
            <a:pPr marL="48895">
              <a:lnSpc>
                <a:spcPct val="100000"/>
              </a:lnSpc>
              <a:spcBef>
                <a:spcPts val="86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An </a:t>
            </a:r>
            <a:r>
              <a:rPr sz="2000" spc="-5" dirty="0">
                <a:solidFill>
                  <a:srgbClr val="595959"/>
                </a:solidFill>
                <a:latin typeface="Times New Roman"/>
                <a:cs typeface="Times New Roman"/>
              </a:rPr>
              <a:t>explicit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synonymy</a:t>
            </a:r>
            <a:r>
              <a:rPr sz="2000" dirty="0">
                <a:solidFill>
                  <a:srgbClr val="595959"/>
                </a:solidFill>
                <a:latin typeface="Times New Roman"/>
                <a:cs typeface="Times New Roman"/>
              </a:rPr>
              <a:t> </a:t>
            </a:r>
            <a:r>
              <a:rPr sz="2000" spc="-10" dirty="0">
                <a:solidFill>
                  <a:srgbClr val="595959"/>
                </a:solidFill>
                <a:latin typeface="Times New Roman"/>
                <a:cs typeface="Times New Roman"/>
              </a:rPr>
              <a:t>relation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between</a:t>
            </a:r>
            <a:r>
              <a:rPr sz="2000" dirty="0">
                <a:solidFill>
                  <a:srgbClr val="595959"/>
                </a:solidFill>
                <a:latin typeface="Times New Roman"/>
                <a:cs typeface="Times New Roman"/>
              </a:rPr>
              <a:t> word</a:t>
            </a:r>
            <a:r>
              <a:rPr sz="2000" spc="-5" dirty="0">
                <a:solidFill>
                  <a:srgbClr val="595959"/>
                </a:solidFill>
                <a:latin typeface="Times New Roman"/>
                <a:cs typeface="Times New Roman"/>
              </a:rPr>
              <a:t> meanings</a:t>
            </a:r>
            <a:endParaRPr sz="2000">
              <a:latin typeface="Times New Roman"/>
              <a:cs typeface="Times New Roman"/>
            </a:endParaRPr>
          </a:p>
          <a:p>
            <a:pPr>
              <a:lnSpc>
                <a:spcPct val="100000"/>
              </a:lnSpc>
            </a:pPr>
            <a:endParaRPr sz="2300">
              <a:latin typeface="Times New Roman"/>
              <a:cs typeface="Times New Roman"/>
            </a:endParaRPr>
          </a:p>
          <a:p>
            <a:pPr>
              <a:lnSpc>
                <a:spcPct val="100000"/>
              </a:lnSpc>
              <a:spcBef>
                <a:spcPts val="5"/>
              </a:spcBef>
            </a:pPr>
            <a:endParaRPr sz="2300">
              <a:latin typeface="Times New Roman"/>
              <a:cs typeface="Times New Roman"/>
            </a:endParaRPr>
          </a:p>
          <a:p>
            <a:pPr marL="651510">
              <a:lnSpc>
                <a:spcPct val="100000"/>
              </a:lnSpc>
            </a:pPr>
            <a:r>
              <a:rPr sz="2200" spc="-30" dirty="0">
                <a:solidFill>
                  <a:srgbClr val="0000FF"/>
                </a:solidFill>
                <a:latin typeface="Times New Roman"/>
                <a:cs typeface="Times New Roman"/>
              </a:rPr>
              <a:t>WordNet</a:t>
            </a:r>
            <a:r>
              <a:rPr sz="2200" spc="-5" dirty="0">
                <a:solidFill>
                  <a:srgbClr val="0000FF"/>
                </a:solidFill>
                <a:latin typeface="Times New Roman"/>
                <a:cs typeface="Times New Roman"/>
              </a:rPr>
              <a:t> synsets</a:t>
            </a:r>
            <a:r>
              <a:rPr sz="2200" spc="-15" dirty="0">
                <a:solidFill>
                  <a:srgbClr val="0000FF"/>
                </a:solidFill>
                <a:latin typeface="Times New Roman"/>
                <a:cs typeface="Times New Roman"/>
              </a:rPr>
              <a:t> </a:t>
            </a:r>
            <a:r>
              <a:rPr sz="2200" dirty="0">
                <a:solidFill>
                  <a:srgbClr val="0000FF"/>
                </a:solidFill>
                <a:latin typeface="Times New Roman"/>
                <a:cs typeface="Times New Roman"/>
              </a:rPr>
              <a:t>for</a:t>
            </a:r>
            <a:r>
              <a:rPr sz="2200" spc="-5" dirty="0">
                <a:solidFill>
                  <a:srgbClr val="0000FF"/>
                </a:solidFill>
                <a:latin typeface="Times New Roman"/>
                <a:cs typeface="Times New Roman"/>
              </a:rPr>
              <a:t> </a:t>
            </a:r>
            <a:r>
              <a:rPr sz="2200" dirty="0">
                <a:solidFill>
                  <a:srgbClr val="0000FF"/>
                </a:solidFill>
                <a:latin typeface="Times New Roman"/>
                <a:cs typeface="Times New Roman"/>
              </a:rPr>
              <a:t>the</a:t>
            </a:r>
            <a:r>
              <a:rPr sz="2200" spc="-10" dirty="0">
                <a:solidFill>
                  <a:srgbClr val="0000FF"/>
                </a:solidFill>
                <a:latin typeface="Times New Roman"/>
                <a:cs typeface="Times New Roman"/>
              </a:rPr>
              <a:t> </a:t>
            </a:r>
            <a:r>
              <a:rPr sz="2200" dirty="0">
                <a:solidFill>
                  <a:srgbClr val="0000FF"/>
                </a:solidFill>
                <a:latin typeface="Times New Roman"/>
                <a:cs typeface="Times New Roman"/>
              </a:rPr>
              <a:t>noun</a:t>
            </a:r>
            <a:r>
              <a:rPr sz="2200" spc="-5" dirty="0">
                <a:solidFill>
                  <a:srgbClr val="0000FF"/>
                </a:solidFill>
                <a:latin typeface="Times New Roman"/>
                <a:cs typeface="Times New Roman"/>
              </a:rPr>
              <a:t> “plant”</a:t>
            </a:r>
            <a:endParaRPr sz="2200">
              <a:latin typeface="Times New Roman"/>
              <a:cs typeface="Times New Roman"/>
            </a:endParaRPr>
          </a:p>
          <a:p>
            <a:pPr marL="1108710" indent="-457834">
              <a:lnSpc>
                <a:spcPct val="100000"/>
              </a:lnSpc>
              <a:spcBef>
                <a:spcPts val="660"/>
              </a:spcBef>
              <a:buClr>
                <a:srgbClr val="000066"/>
              </a:buClr>
              <a:buAutoNum type="arabicPeriod"/>
              <a:tabLst>
                <a:tab pos="1108710" algn="l"/>
                <a:tab pos="1109345" algn="l"/>
              </a:tabLst>
            </a:pPr>
            <a:r>
              <a:rPr sz="2200" spc="-5" dirty="0">
                <a:solidFill>
                  <a:srgbClr val="0000FF"/>
                </a:solidFill>
                <a:latin typeface="Times New Roman"/>
                <a:cs typeface="Times New Roman"/>
              </a:rPr>
              <a:t>plant, works,</a:t>
            </a:r>
            <a:r>
              <a:rPr sz="2200" dirty="0">
                <a:solidFill>
                  <a:srgbClr val="0000FF"/>
                </a:solidFill>
                <a:latin typeface="Times New Roman"/>
                <a:cs typeface="Times New Roman"/>
              </a:rPr>
              <a:t> </a:t>
            </a:r>
            <a:r>
              <a:rPr sz="2200" spc="-5" dirty="0">
                <a:solidFill>
                  <a:srgbClr val="0000FF"/>
                </a:solidFill>
                <a:latin typeface="Times New Roman"/>
                <a:cs typeface="Times New Roman"/>
              </a:rPr>
              <a:t>industrial</a:t>
            </a:r>
            <a:r>
              <a:rPr sz="2200" dirty="0">
                <a:solidFill>
                  <a:srgbClr val="0000FF"/>
                </a:solidFill>
                <a:latin typeface="Times New Roman"/>
                <a:cs typeface="Times New Roman"/>
              </a:rPr>
              <a:t> </a:t>
            </a:r>
            <a:r>
              <a:rPr sz="2200" spc="-5" dirty="0">
                <a:solidFill>
                  <a:srgbClr val="0000FF"/>
                </a:solidFill>
                <a:latin typeface="Times New Roman"/>
                <a:cs typeface="Times New Roman"/>
              </a:rPr>
              <a:t>plant</a:t>
            </a:r>
            <a:endParaRPr sz="2200">
              <a:latin typeface="Times New Roman"/>
              <a:cs typeface="Times New Roman"/>
            </a:endParaRPr>
          </a:p>
          <a:p>
            <a:pPr marL="1108710" indent="-457834">
              <a:lnSpc>
                <a:spcPct val="100000"/>
              </a:lnSpc>
              <a:spcBef>
                <a:spcPts val="560"/>
              </a:spcBef>
              <a:buClr>
                <a:srgbClr val="000066"/>
              </a:buClr>
              <a:buAutoNum type="arabicPeriod"/>
              <a:tabLst>
                <a:tab pos="1108710" algn="l"/>
                <a:tab pos="1109345" algn="l"/>
              </a:tabLst>
            </a:pPr>
            <a:r>
              <a:rPr sz="2200" spc="-5" dirty="0">
                <a:solidFill>
                  <a:srgbClr val="0000FF"/>
                </a:solidFill>
                <a:latin typeface="Times New Roman"/>
                <a:cs typeface="Times New Roman"/>
              </a:rPr>
              <a:t>plant, flora, plant </a:t>
            </a:r>
            <a:r>
              <a:rPr sz="2200" dirty="0">
                <a:solidFill>
                  <a:srgbClr val="0000FF"/>
                </a:solidFill>
                <a:latin typeface="Times New Roman"/>
                <a:cs typeface="Times New Roman"/>
              </a:rPr>
              <a:t>life</a:t>
            </a:r>
            <a:endParaRPr sz="2200">
              <a:latin typeface="Times New Roman"/>
              <a:cs typeface="Times New Roman"/>
            </a:endParaRPr>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10</a:t>
            </a:fld>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62000" y="4114800"/>
            <a:ext cx="8279130" cy="2642870"/>
            <a:chOff x="762000" y="4114800"/>
            <a:chExt cx="8279130" cy="2642870"/>
          </a:xfrm>
        </p:grpSpPr>
        <p:pic>
          <p:nvPicPr>
            <p:cNvPr id="3" name="object 3"/>
            <p:cNvPicPr/>
            <p:nvPr/>
          </p:nvPicPr>
          <p:blipFill>
            <a:blip r:embed="rId2" cstate="print"/>
            <a:stretch>
              <a:fillRect/>
            </a:stretch>
          </p:blipFill>
          <p:spPr>
            <a:xfrm>
              <a:off x="7048500" y="6454861"/>
              <a:ext cx="1992229" cy="302561"/>
            </a:xfrm>
            <a:prstGeom prst="rect">
              <a:avLst/>
            </a:prstGeom>
          </p:spPr>
        </p:pic>
        <p:sp>
          <p:nvSpPr>
            <p:cNvPr id="4" name="object 4"/>
            <p:cNvSpPr/>
            <p:nvPr/>
          </p:nvSpPr>
          <p:spPr>
            <a:xfrm>
              <a:off x="768350" y="4121150"/>
              <a:ext cx="7620000" cy="2286000"/>
            </a:xfrm>
            <a:custGeom>
              <a:avLst/>
              <a:gdLst/>
              <a:ahLst/>
              <a:cxnLst/>
              <a:rect l="l" t="t" r="r" b="b"/>
              <a:pathLst>
                <a:path w="7620000" h="2286000">
                  <a:moveTo>
                    <a:pt x="0" y="1900"/>
                  </a:moveTo>
                  <a:lnTo>
                    <a:pt x="0" y="850"/>
                  </a:lnTo>
                  <a:lnTo>
                    <a:pt x="850" y="0"/>
                  </a:lnTo>
                  <a:lnTo>
                    <a:pt x="1899" y="0"/>
                  </a:lnTo>
                  <a:lnTo>
                    <a:pt x="7618100" y="0"/>
                  </a:lnTo>
                  <a:lnTo>
                    <a:pt x="7619149" y="0"/>
                  </a:lnTo>
                  <a:lnTo>
                    <a:pt x="7620000" y="850"/>
                  </a:lnTo>
                  <a:lnTo>
                    <a:pt x="7620000" y="1900"/>
                  </a:lnTo>
                  <a:lnTo>
                    <a:pt x="7620000" y="2284100"/>
                  </a:lnTo>
                  <a:lnTo>
                    <a:pt x="7620000" y="2285149"/>
                  </a:lnTo>
                  <a:lnTo>
                    <a:pt x="7619149" y="2286000"/>
                  </a:lnTo>
                  <a:lnTo>
                    <a:pt x="7618100" y="2286000"/>
                  </a:lnTo>
                  <a:lnTo>
                    <a:pt x="1899" y="2286000"/>
                  </a:lnTo>
                  <a:lnTo>
                    <a:pt x="850" y="2286000"/>
                  </a:lnTo>
                  <a:lnTo>
                    <a:pt x="0" y="2285149"/>
                  </a:lnTo>
                  <a:lnTo>
                    <a:pt x="0" y="2284100"/>
                  </a:lnTo>
                  <a:lnTo>
                    <a:pt x="0" y="1900"/>
                  </a:lnTo>
                  <a:close/>
                </a:path>
              </a:pathLst>
            </a:custGeom>
            <a:ln w="12700">
              <a:solidFill>
                <a:srgbClr val="595959"/>
              </a:solidFill>
            </a:ln>
          </p:spPr>
          <p:txBody>
            <a:bodyPr wrap="square" lIns="0" tIns="0" rIns="0" bIns="0" rtlCol="0"/>
            <a:lstStyle/>
            <a:p>
              <a:endParaRPr/>
            </a:p>
          </p:txBody>
        </p:sp>
      </p:grpSp>
      <p:sp>
        <p:nvSpPr>
          <p:cNvPr id="5" name="object 5"/>
          <p:cNvSpPr/>
          <p:nvPr/>
        </p:nvSpPr>
        <p:spPr>
          <a:xfrm>
            <a:off x="571500" y="825500"/>
            <a:ext cx="0" cy="914400"/>
          </a:xfrm>
          <a:custGeom>
            <a:avLst/>
            <a:gdLst/>
            <a:ahLst/>
            <a:cxnLst/>
            <a:rect l="l" t="t" r="r" b="b"/>
            <a:pathLst>
              <a:path h="914400">
                <a:moveTo>
                  <a:pt x="0" y="914400"/>
                </a:moveTo>
                <a:lnTo>
                  <a:pt x="1" y="0"/>
                </a:lnTo>
              </a:path>
            </a:pathLst>
          </a:custGeom>
          <a:ln w="25400">
            <a:solidFill>
              <a:srgbClr val="EE5612"/>
            </a:solidFill>
          </a:ln>
        </p:spPr>
        <p:txBody>
          <a:bodyPr wrap="square" lIns="0" tIns="0" rIns="0" bIns="0" rtlCol="0"/>
          <a:lstStyle/>
          <a:p>
            <a:endParaRPr/>
          </a:p>
        </p:txBody>
      </p:sp>
      <p:sp>
        <p:nvSpPr>
          <p:cNvPr id="6" name="object 6"/>
          <p:cNvSpPr txBox="1">
            <a:spLocks noGrp="1"/>
          </p:cNvSpPr>
          <p:nvPr>
            <p:ph type="title"/>
          </p:nvPr>
        </p:nvSpPr>
        <p:spPr>
          <a:xfrm>
            <a:off x="846836" y="952386"/>
            <a:ext cx="5742305" cy="574040"/>
          </a:xfrm>
          <a:prstGeom prst="rect">
            <a:avLst/>
          </a:prstGeom>
        </p:spPr>
        <p:txBody>
          <a:bodyPr vert="horz" wrap="square" lIns="0" tIns="12700" rIns="0" bIns="0" rtlCol="0">
            <a:spAutoFit/>
          </a:bodyPr>
          <a:lstStyle/>
          <a:p>
            <a:pPr marL="12700">
              <a:lnSpc>
                <a:spcPct val="100000"/>
              </a:lnSpc>
              <a:spcBef>
                <a:spcPts val="100"/>
              </a:spcBef>
            </a:pPr>
            <a:r>
              <a:rPr sz="3600" spc="85" dirty="0"/>
              <a:t>Semantic</a:t>
            </a:r>
            <a:r>
              <a:rPr sz="3600" spc="165" dirty="0"/>
              <a:t> </a:t>
            </a:r>
            <a:r>
              <a:rPr sz="3600" spc="85" dirty="0"/>
              <a:t>Network:</a:t>
            </a:r>
            <a:r>
              <a:rPr sz="3600" spc="170" dirty="0"/>
              <a:t> </a:t>
            </a:r>
            <a:r>
              <a:rPr sz="3600" spc="85" dirty="0"/>
              <a:t>Relations</a:t>
            </a:r>
            <a:endParaRPr sz="3600"/>
          </a:p>
        </p:txBody>
      </p:sp>
      <p:sp>
        <p:nvSpPr>
          <p:cNvPr id="10" name="object 10"/>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11" name="object 11"/>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11</a:t>
            </a:fld>
            <a:endParaRPr dirty="0"/>
          </a:p>
        </p:txBody>
      </p:sp>
      <p:sp>
        <p:nvSpPr>
          <p:cNvPr id="7" name="object 7"/>
          <p:cNvSpPr txBox="1"/>
          <p:nvPr/>
        </p:nvSpPr>
        <p:spPr>
          <a:xfrm>
            <a:off x="699289" y="1749129"/>
            <a:ext cx="6332220" cy="3862070"/>
          </a:xfrm>
          <a:prstGeom prst="rect">
            <a:avLst/>
          </a:prstGeom>
        </p:spPr>
        <p:txBody>
          <a:bodyPr vert="horz" wrap="square" lIns="0" tIns="114300" rIns="0" bIns="0" rtlCol="0">
            <a:spAutoFit/>
          </a:bodyPr>
          <a:lstStyle/>
          <a:p>
            <a:pPr marL="12700">
              <a:lnSpc>
                <a:spcPct val="100000"/>
              </a:lnSpc>
              <a:spcBef>
                <a:spcPts val="900"/>
              </a:spcBef>
            </a:pPr>
            <a:r>
              <a:rPr sz="2000" dirty="0">
                <a:solidFill>
                  <a:srgbClr val="595959"/>
                </a:solidFill>
                <a:latin typeface="Times New Roman"/>
                <a:cs typeface="Times New Roman"/>
              </a:rPr>
              <a:t>A</a:t>
            </a:r>
            <a:r>
              <a:rPr sz="2000" spc="-110" dirty="0">
                <a:solidFill>
                  <a:srgbClr val="595959"/>
                </a:solidFill>
                <a:latin typeface="Times New Roman"/>
                <a:cs typeface="Times New Roman"/>
              </a:rPr>
              <a:t> </a:t>
            </a:r>
            <a:r>
              <a:rPr sz="2000" spc="-10" dirty="0">
                <a:solidFill>
                  <a:srgbClr val="595959"/>
                </a:solidFill>
                <a:latin typeface="Times New Roman"/>
                <a:cs typeface="Times New Roman"/>
              </a:rPr>
              <a:t>semantic</a:t>
            </a:r>
            <a:r>
              <a:rPr sz="2000" spc="-5" dirty="0">
                <a:solidFill>
                  <a:srgbClr val="595959"/>
                </a:solidFill>
                <a:latin typeface="Times New Roman"/>
                <a:cs typeface="Times New Roman"/>
              </a:rPr>
              <a:t> network</a:t>
            </a:r>
            <a:r>
              <a:rPr sz="2000" dirty="0">
                <a:solidFill>
                  <a:srgbClr val="595959"/>
                </a:solidFill>
                <a:latin typeface="Times New Roman"/>
                <a:cs typeface="Times New Roman"/>
              </a:rPr>
              <a:t> </a:t>
            </a:r>
            <a:r>
              <a:rPr sz="2000" spc="-5" dirty="0">
                <a:solidFill>
                  <a:srgbClr val="595959"/>
                </a:solidFill>
                <a:latin typeface="Times New Roman"/>
                <a:cs typeface="Times New Roman"/>
              </a:rPr>
              <a:t>adds relations for each</a:t>
            </a:r>
            <a:r>
              <a:rPr sz="2000" dirty="0">
                <a:solidFill>
                  <a:srgbClr val="595959"/>
                </a:solidFill>
                <a:latin typeface="Times New Roman"/>
                <a:cs typeface="Times New Roman"/>
              </a:rPr>
              <a:t> word </a:t>
            </a:r>
            <a:r>
              <a:rPr sz="2000" spc="-5" dirty="0">
                <a:solidFill>
                  <a:srgbClr val="595959"/>
                </a:solidFill>
                <a:latin typeface="Times New Roman"/>
                <a:cs typeface="Times New Roman"/>
              </a:rPr>
              <a:t>sense.</a:t>
            </a:r>
            <a:endParaRPr sz="2000">
              <a:latin typeface="Times New Roman"/>
              <a:cs typeface="Times New Roman"/>
            </a:endParaRPr>
          </a:p>
          <a:p>
            <a:pPr marL="48895">
              <a:lnSpc>
                <a:spcPct val="100000"/>
              </a:lnSpc>
              <a:spcBef>
                <a:spcPts val="8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Hypernymy/hyponymy (</a:t>
            </a:r>
            <a:r>
              <a:rPr sz="2000" b="1" spc="-5" dirty="0">
                <a:solidFill>
                  <a:srgbClr val="595959"/>
                </a:solidFill>
                <a:latin typeface="Times New Roman"/>
                <a:cs typeface="Times New Roman"/>
              </a:rPr>
              <a:t>is-a</a:t>
            </a:r>
            <a:r>
              <a:rPr sz="2000" spc="-5" dirty="0">
                <a:solidFill>
                  <a:srgbClr val="595959"/>
                </a:solidFill>
                <a:latin typeface="Times New Roman"/>
                <a:cs typeface="Times New Roman"/>
              </a:rPr>
              <a:t>)</a:t>
            </a:r>
            <a:endParaRPr sz="2000">
              <a:latin typeface="Times New Roman"/>
              <a:cs typeface="Times New Roman"/>
            </a:endParaRPr>
          </a:p>
          <a:p>
            <a:pPr marL="23177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Hypernyms are more general;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hyponyms are more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specific</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Meronymy/holonymy</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t>
            </a:r>
            <a:r>
              <a:rPr sz="2000" b="1" spc="-5" dirty="0">
                <a:solidFill>
                  <a:srgbClr val="595959"/>
                </a:solidFill>
                <a:latin typeface="Times New Roman"/>
                <a:cs typeface="Times New Roman"/>
              </a:rPr>
              <a:t>part-of</a:t>
            </a:r>
            <a:r>
              <a:rPr sz="2000" spc="-5" dirty="0">
                <a:solidFill>
                  <a:srgbClr val="595959"/>
                </a:solidFill>
                <a:latin typeface="Times New Roman"/>
                <a:cs typeface="Times New Roman"/>
              </a:rPr>
              <a:t>),</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20" dirty="0">
                <a:solidFill>
                  <a:srgbClr val="595959"/>
                </a:solidFill>
                <a:latin typeface="Times New Roman"/>
                <a:cs typeface="Times New Roman"/>
              </a:rPr>
              <a:t>Antonymy,</a:t>
            </a:r>
            <a:r>
              <a:rPr sz="2000" dirty="0">
                <a:solidFill>
                  <a:srgbClr val="595959"/>
                </a:solidFill>
                <a:latin typeface="Times New Roman"/>
                <a:cs typeface="Times New Roman"/>
              </a:rPr>
              <a:t> </a:t>
            </a:r>
            <a:r>
              <a:rPr sz="2000" spc="-10" dirty="0">
                <a:solidFill>
                  <a:srgbClr val="595959"/>
                </a:solidFill>
                <a:latin typeface="Times New Roman"/>
                <a:cs typeface="Times New Roman"/>
              </a:rPr>
              <a:t>entailment,</a:t>
            </a:r>
            <a:r>
              <a:rPr sz="2000" dirty="0">
                <a:solidFill>
                  <a:srgbClr val="595959"/>
                </a:solidFill>
                <a:latin typeface="Times New Roman"/>
                <a:cs typeface="Times New Roman"/>
              </a:rPr>
              <a:t> </a:t>
            </a:r>
            <a:r>
              <a:rPr sz="2000" spc="-10" dirty="0">
                <a:solidFill>
                  <a:srgbClr val="595959"/>
                </a:solidFill>
                <a:latin typeface="Times New Roman"/>
                <a:cs typeface="Times New Roman"/>
              </a:rPr>
              <a:t>etc.</a:t>
            </a:r>
            <a:endParaRPr sz="2000">
              <a:latin typeface="Times New Roman"/>
              <a:cs typeface="Times New Roman"/>
            </a:endParaRPr>
          </a:p>
          <a:p>
            <a:pPr>
              <a:lnSpc>
                <a:spcPct val="100000"/>
              </a:lnSpc>
              <a:spcBef>
                <a:spcPts val="20"/>
              </a:spcBef>
            </a:pPr>
            <a:endParaRPr sz="1900">
              <a:latin typeface="Times New Roman"/>
              <a:cs typeface="Times New Roman"/>
            </a:endParaRPr>
          </a:p>
          <a:p>
            <a:pPr marL="161925">
              <a:lnSpc>
                <a:spcPct val="100000"/>
              </a:lnSpc>
              <a:spcBef>
                <a:spcPts val="5"/>
              </a:spcBef>
            </a:pPr>
            <a:r>
              <a:rPr sz="2000" spc="-25" dirty="0">
                <a:solidFill>
                  <a:srgbClr val="0000FF"/>
                </a:solidFill>
                <a:latin typeface="Times New Roman"/>
                <a:cs typeface="Times New Roman"/>
              </a:rPr>
              <a:t>WordNet</a:t>
            </a:r>
            <a:r>
              <a:rPr sz="2000" spc="-10" dirty="0">
                <a:solidFill>
                  <a:srgbClr val="0000FF"/>
                </a:solidFill>
                <a:latin typeface="Times New Roman"/>
                <a:cs typeface="Times New Roman"/>
              </a:rPr>
              <a:t> related</a:t>
            </a:r>
            <a:r>
              <a:rPr sz="2000" dirty="0">
                <a:solidFill>
                  <a:srgbClr val="0000FF"/>
                </a:solidFill>
                <a:latin typeface="Times New Roman"/>
                <a:cs typeface="Times New Roman"/>
              </a:rPr>
              <a:t> </a:t>
            </a:r>
            <a:r>
              <a:rPr sz="2000" spc="-5" dirty="0">
                <a:solidFill>
                  <a:srgbClr val="0000FF"/>
                </a:solidFill>
                <a:latin typeface="Times New Roman"/>
                <a:cs typeface="Times New Roman"/>
              </a:rPr>
              <a:t>concepts for the meaning</a:t>
            </a:r>
            <a:r>
              <a:rPr sz="2000" dirty="0">
                <a:solidFill>
                  <a:srgbClr val="0000FF"/>
                </a:solidFill>
                <a:latin typeface="Times New Roman"/>
                <a:cs typeface="Times New Roman"/>
              </a:rPr>
              <a:t> </a:t>
            </a:r>
            <a:r>
              <a:rPr sz="2000" spc="-5" dirty="0">
                <a:solidFill>
                  <a:srgbClr val="0000FF"/>
                </a:solidFill>
                <a:latin typeface="Times New Roman"/>
                <a:cs typeface="Times New Roman"/>
              </a:rPr>
              <a:t>“plant</a:t>
            </a:r>
            <a:r>
              <a:rPr sz="2000" spc="-10" dirty="0">
                <a:solidFill>
                  <a:srgbClr val="0000FF"/>
                </a:solidFill>
                <a:latin typeface="Times New Roman"/>
                <a:cs typeface="Times New Roman"/>
              </a:rPr>
              <a:t> life”</a:t>
            </a:r>
            <a:endParaRPr sz="2000">
              <a:latin typeface="Times New Roman"/>
              <a:cs typeface="Times New Roman"/>
            </a:endParaRPr>
          </a:p>
          <a:p>
            <a:pPr marL="288925">
              <a:lnSpc>
                <a:spcPct val="100000"/>
              </a:lnSpc>
              <a:spcBef>
                <a:spcPts val="600"/>
              </a:spcBef>
            </a:pPr>
            <a:r>
              <a:rPr sz="2000" spc="-5" dirty="0">
                <a:solidFill>
                  <a:srgbClr val="0000FF"/>
                </a:solidFill>
                <a:latin typeface="Times New Roman"/>
                <a:cs typeface="Times New Roman"/>
              </a:rPr>
              <a:t>{plant,</a:t>
            </a:r>
            <a:r>
              <a:rPr sz="2000" spc="-10" dirty="0">
                <a:solidFill>
                  <a:srgbClr val="0000FF"/>
                </a:solidFill>
                <a:latin typeface="Times New Roman"/>
                <a:cs typeface="Times New Roman"/>
              </a:rPr>
              <a:t> </a:t>
            </a:r>
            <a:r>
              <a:rPr sz="2000" spc="-5" dirty="0">
                <a:solidFill>
                  <a:srgbClr val="0000FF"/>
                </a:solidFill>
                <a:latin typeface="Times New Roman"/>
                <a:cs typeface="Times New Roman"/>
              </a:rPr>
              <a:t>flora,</a:t>
            </a:r>
            <a:r>
              <a:rPr sz="2000" spc="-10" dirty="0">
                <a:solidFill>
                  <a:srgbClr val="0000FF"/>
                </a:solidFill>
                <a:latin typeface="Times New Roman"/>
                <a:cs typeface="Times New Roman"/>
              </a:rPr>
              <a:t> </a:t>
            </a:r>
            <a:r>
              <a:rPr sz="2000" spc="-5" dirty="0">
                <a:solidFill>
                  <a:srgbClr val="0000FF"/>
                </a:solidFill>
                <a:latin typeface="Times New Roman"/>
                <a:cs typeface="Times New Roman"/>
              </a:rPr>
              <a:t>plant</a:t>
            </a:r>
            <a:r>
              <a:rPr sz="2000" spc="-15" dirty="0">
                <a:solidFill>
                  <a:srgbClr val="0000FF"/>
                </a:solidFill>
                <a:latin typeface="Times New Roman"/>
                <a:cs typeface="Times New Roman"/>
              </a:rPr>
              <a:t> </a:t>
            </a:r>
            <a:r>
              <a:rPr sz="2000" spc="-10" dirty="0">
                <a:solidFill>
                  <a:srgbClr val="0000FF"/>
                </a:solidFill>
                <a:latin typeface="Times New Roman"/>
                <a:cs typeface="Times New Roman"/>
              </a:rPr>
              <a:t>life}</a:t>
            </a:r>
            <a:endParaRPr sz="2000">
              <a:latin typeface="Times New Roman"/>
              <a:cs typeface="Times New Roman"/>
            </a:endParaRPr>
          </a:p>
          <a:p>
            <a:pPr marL="1050925" marR="1261110">
              <a:lnSpc>
                <a:spcPct val="125000"/>
              </a:lnSpc>
            </a:pPr>
            <a:r>
              <a:rPr sz="2000" spc="-5" dirty="0">
                <a:solidFill>
                  <a:srgbClr val="0000FF"/>
                </a:solidFill>
                <a:latin typeface="Times New Roman"/>
                <a:cs typeface="Times New Roman"/>
              </a:rPr>
              <a:t>hypernym:</a:t>
            </a:r>
            <a:r>
              <a:rPr sz="2000" spc="484" dirty="0">
                <a:solidFill>
                  <a:srgbClr val="0000FF"/>
                </a:solidFill>
                <a:latin typeface="Times New Roman"/>
                <a:cs typeface="Times New Roman"/>
              </a:rPr>
              <a:t> </a:t>
            </a:r>
            <a:r>
              <a:rPr sz="2000" spc="-10" dirty="0">
                <a:solidFill>
                  <a:srgbClr val="0000FF"/>
                </a:solidFill>
                <a:latin typeface="Times New Roman"/>
                <a:cs typeface="Times New Roman"/>
              </a:rPr>
              <a:t>{organism,</a:t>
            </a:r>
            <a:r>
              <a:rPr sz="2000" spc="-5" dirty="0">
                <a:solidFill>
                  <a:srgbClr val="0000FF"/>
                </a:solidFill>
                <a:latin typeface="Times New Roman"/>
                <a:cs typeface="Times New Roman"/>
              </a:rPr>
              <a:t> being} </a:t>
            </a:r>
            <a:r>
              <a:rPr sz="2000" dirty="0">
                <a:solidFill>
                  <a:srgbClr val="0000FF"/>
                </a:solidFill>
                <a:latin typeface="Times New Roman"/>
                <a:cs typeface="Times New Roman"/>
              </a:rPr>
              <a:t> </a:t>
            </a:r>
            <a:r>
              <a:rPr sz="2000" spc="-5" dirty="0">
                <a:solidFill>
                  <a:srgbClr val="0000FF"/>
                </a:solidFill>
                <a:latin typeface="Times New Roman"/>
                <a:cs typeface="Times New Roman"/>
              </a:rPr>
              <a:t>hypomym:</a:t>
            </a:r>
            <a:r>
              <a:rPr sz="2000" spc="484" dirty="0">
                <a:solidFill>
                  <a:srgbClr val="0000FF"/>
                </a:solidFill>
                <a:latin typeface="Times New Roman"/>
                <a:cs typeface="Times New Roman"/>
              </a:rPr>
              <a:t> </a:t>
            </a:r>
            <a:r>
              <a:rPr sz="2000" spc="-5" dirty="0">
                <a:solidFill>
                  <a:srgbClr val="0000FF"/>
                </a:solidFill>
                <a:latin typeface="Times New Roman"/>
                <a:cs typeface="Times New Roman"/>
              </a:rPr>
              <a:t>{house plant},</a:t>
            </a:r>
            <a:r>
              <a:rPr sz="2000" dirty="0">
                <a:solidFill>
                  <a:srgbClr val="0000FF"/>
                </a:solidFill>
                <a:latin typeface="Times New Roman"/>
                <a:cs typeface="Times New Roman"/>
              </a:rPr>
              <a:t> </a:t>
            </a:r>
            <a:r>
              <a:rPr sz="2000" spc="-5" dirty="0">
                <a:solidFill>
                  <a:srgbClr val="0000FF"/>
                </a:solidFill>
                <a:latin typeface="Times New Roman"/>
                <a:cs typeface="Times New Roman"/>
              </a:rPr>
              <a:t>{fungus},…</a:t>
            </a:r>
            <a:endParaRPr sz="2000">
              <a:latin typeface="Times New Roman"/>
              <a:cs typeface="Times New Roman"/>
            </a:endParaRPr>
          </a:p>
        </p:txBody>
      </p:sp>
      <p:sp>
        <p:nvSpPr>
          <p:cNvPr id="8" name="object 8"/>
          <p:cNvSpPr txBox="1"/>
          <p:nvPr/>
        </p:nvSpPr>
        <p:spPr>
          <a:xfrm>
            <a:off x="1737648" y="5585685"/>
            <a:ext cx="1068070" cy="787400"/>
          </a:xfrm>
          <a:prstGeom prst="rect">
            <a:avLst/>
          </a:prstGeom>
        </p:spPr>
        <p:txBody>
          <a:bodyPr vert="horz" wrap="square" lIns="0" tIns="12700" rIns="0" bIns="0" rtlCol="0">
            <a:spAutoFit/>
          </a:bodyPr>
          <a:lstStyle/>
          <a:p>
            <a:pPr marL="12700" marR="5080">
              <a:lnSpc>
                <a:spcPct val="125000"/>
              </a:lnSpc>
              <a:spcBef>
                <a:spcPts val="100"/>
              </a:spcBef>
            </a:pPr>
            <a:r>
              <a:rPr sz="2000" spc="-10" dirty="0">
                <a:solidFill>
                  <a:srgbClr val="0000FF"/>
                </a:solidFill>
                <a:latin typeface="Times New Roman"/>
                <a:cs typeface="Times New Roman"/>
              </a:rPr>
              <a:t>m</a:t>
            </a:r>
            <a:r>
              <a:rPr sz="2000" spc="-5" dirty="0">
                <a:solidFill>
                  <a:srgbClr val="0000FF"/>
                </a:solidFill>
                <a:latin typeface="Times New Roman"/>
                <a:cs typeface="Times New Roman"/>
              </a:rPr>
              <a:t>er</a:t>
            </a:r>
            <a:r>
              <a:rPr sz="2000" dirty="0">
                <a:solidFill>
                  <a:srgbClr val="0000FF"/>
                </a:solidFill>
                <a:latin typeface="Times New Roman"/>
                <a:cs typeface="Times New Roman"/>
              </a:rPr>
              <a:t>ony</a:t>
            </a:r>
            <a:r>
              <a:rPr sz="2000" spc="-10" dirty="0">
                <a:solidFill>
                  <a:srgbClr val="0000FF"/>
                </a:solidFill>
                <a:latin typeface="Times New Roman"/>
                <a:cs typeface="Times New Roman"/>
              </a:rPr>
              <a:t>m</a:t>
            </a:r>
            <a:r>
              <a:rPr sz="2000" dirty="0">
                <a:solidFill>
                  <a:srgbClr val="0000FF"/>
                </a:solidFill>
                <a:latin typeface="Times New Roman"/>
                <a:cs typeface="Times New Roman"/>
              </a:rPr>
              <a:t>:  </a:t>
            </a:r>
            <a:r>
              <a:rPr sz="2000" spc="-5" dirty="0">
                <a:solidFill>
                  <a:srgbClr val="0000FF"/>
                </a:solidFill>
                <a:latin typeface="Times New Roman"/>
                <a:cs typeface="Times New Roman"/>
              </a:rPr>
              <a:t>holonym:</a:t>
            </a:r>
            <a:endParaRPr sz="2000">
              <a:latin typeface="Times New Roman"/>
              <a:cs typeface="Times New Roman"/>
            </a:endParaRPr>
          </a:p>
        </p:txBody>
      </p:sp>
      <p:sp>
        <p:nvSpPr>
          <p:cNvPr id="9" name="object 9"/>
          <p:cNvSpPr txBox="1"/>
          <p:nvPr/>
        </p:nvSpPr>
        <p:spPr>
          <a:xfrm>
            <a:off x="2963112" y="5585685"/>
            <a:ext cx="4452620" cy="787400"/>
          </a:xfrm>
          <a:prstGeom prst="rect">
            <a:avLst/>
          </a:prstGeom>
        </p:spPr>
        <p:txBody>
          <a:bodyPr vert="horz" wrap="square" lIns="0" tIns="88900" rIns="0" bIns="0" rtlCol="0">
            <a:spAutoFit/>
          </a:bodyPr>
          <a:lstStyle/>
          <a:p>
            <a:pPr marL="19050">
              <a:lnSpc>
                <a:spcPct val="100000"/>
              </a:lnSpc>
              <a:spcBef>
                <a:spcPts val="700"/>
              </a:spcBef>
            </a:pPr>
            <a:r>
              <a:rPr sz="2000" spc="-5" dirty="0">
                <a:solidFill>
                  <a:srgbClr val="0000FF"/>
                </a:solidFill>
                <a:latin typeface="Times New Roman"/>
                <a:cs typeface="Times New Roman"/>
              </a:rPr>
              <a:t>{plant</a:t>
            </a:r>
            <a:r>
              <a:rPr sz="2000" spc="-20" dirty="0">
                <a:solidFill>
                  <a:srgbClr val="0000FF"/>
                </a:solidFill>
                <a:latin typeface="Times New Roman"/>
                <a:cs typeface="Times New Roman"/>
              </a:rPr>
              <a:t> </a:t>
            </a:r>
            <a:r>
              <a:rPr sz="2000" spc="-5" dirty="0">
                <a:solidFill>
                  <a:srgbClr val="0000FF"/>
                </a:solidFill>
                <a:latin typeface="Times New Roman"/>
                <a:cs typeface="Times New Roman"/>
              </a:rPr>
              <a:t>tissue},</a:t>
            </a:r>
            <a:r>
              <a:rPr sz="2000" spc="-10" dirty="0">
                <a:solidFill>
                  <a:srgbClr val="0000FF"/>
                </a:solidFill>
                <a:latin typeface="Times New Roman"/>
                <a:cs typeface="Times New Roman"/>
              </a:rPr>
              <a:t> </a:t>
            </a:r>
            <a:r>
              <a:rPr sz="2000" spc="-5" dirty="0">
                <a:solidFill>
                  <a:srgbClr val="0000FF"/>
                </a:solidFill>
                <a:latin typeface="Times New Roman"/>
                <a:cs typeface="Times New Roman"/>
              </a:rPr>
              <a:t>{plant</a:t>
            </a:r>
            <a:r>
              <a:rPr sz="2000" spc="-20" dirty="0">
                <a:solidFill>
                  <a:srgbClr val="0000FF"/>
                </a:solidFill>
                <a:latin typeface="Times New Roman"/>
                <a:cs typeface="Times New Roman"/>
              </a:rPr>
              <a:t> </a:t>
            </a:r>
            <a:r>
              <a:rPr sz="2000" spc="-5" dirty="0">
                <a:solidFill>
                  <a:srgbClr val="0000FF"/>
                </a:solidFill>
                <a:latin typeface="Times New Roman"/>
                <a:cs typeface="Times New Roman"/>
              </a:rPr>
              <a:t>part}</a:t>
            </a:r>
            <a:endParaRPr sz="2000">
              <a:latin typeface="Times New Roman"/>
              <a:cs typeface="Times New Roman"/>
            </a:endParaRPr>
          </a:p>
          <a:p>
            <a:pPr marL="12700">
              <a:lnSpc>
                <a:spcPct val="100000"/>
              </a:lnSpc>
              <a:spcBef>
                <a:spcPts val="600"/>
              </a:spcBef>
            </a:pPr>
            <a:r>
              <a:rPr sz="2000" spc="-5" dirty="0">
                <a:solidFill>
                  <a:srgbClr val="0000FF"/>
                </a:solidFill>
                <a:latin typeface="Times New Roman"/>
                <a:cs typeface="Times New Roman"/>
              </a:rPr>
              <a:t>{Plantae,</a:t>
            </a:r>
            <a:r>
              <a:rPr sz="2000" spc="-10" dirty="0">
                <a:solidFill>
                  <a:srgbClr val="0000FF"/>
                </a:solidFill>
                <a:latin typeface="Times New Roman"/>
                <a:cs typeface="Times New Roman"/>
              </a:rPr>
              <a:t> </a:t>
            </a:r>
            <a:r>
              <a:rPr sz="2000" spc="-5" dirty="0">
                <a:solidFill>
                  <a:srgbClr val="0000FF"/>
                </a:solidFill>
                <a:latin typeface="Times New Roman"/>
                <a:cs typeface="Times New Roman"/>
              </a:rPr>
              <a:t>kingdom</a:t>
            </a:r>
            <a:r>
              <a:rPr sz="2000" spc="-15" dirty="0">
                <a:solidFill>
                  <a:srgbClr val="0000FF"/>
                </a:solidFill>
                <a:latin typeface="Times New Roman"/>
                <a:cs typeface="Times New Roman"/>
              </a:rPr>
              <a:t> </a:t>
            </a:r>
            <a:r>
              <a:rPr sz="2000" spc="-5" dirty="0">
                <a:solidFill>
                  <a:srgbClr val="0000FF"/>
                </a:solidFill>
                <a:latin typeface="Times New Roman"/>
                <a:cs typeface="Times New Roman"/>
              </a:rPr>
              <a:t>Plantae,</a:t>
            </a:r>
            <a:r>
              <a:rPr sz="2000" spc="-10" dirty="0">
                <a:solidFill>
                  <a:srgbClr val="0000FF"/>
                </a:solidFill>
                <a:latin typeface="Times New Roman"/>
                <a:cs typeface="Times New Roman"/>
              </a:rPr>
              <a:t> </a:t>
            </a:r>
            <a:r>
              <a:rPr sz="2000" spc="-5" dirty="0">
                <a:solidFill>
                  <a:srgbClr val="0000FF"/>
                </a:solidFill>
                <a:latin typeface="Times New Roman"/>
                <a:cs typeface="Times New Roman"/>
              </a:rPr>
              <a:t>plant</a:t>
            </a:r>
            <a:r>
              <a:rPr sz="2000" spc="-15" dirty="0">
                <a:solidFill>
                  <a:srgbClr val="0000FF"/>
                </a:solidFill>
                <a:latin typeface="Times New Roman"/>
                <a:cs typeface="Times New Roman"/>
              </a:rPr>
              <a:t> </a:t>
            </a:r>
            <a:r>
              <a:rPr sz="2000" spc="-5" dirty="0">
                <a:solidFill>
                  <a:srgbClr val="0000FF"/>
                </a:solidFill>
                <a:latin typeface="Times New Roman"/>
                <a:cs typeface="Times New Roman"/>
              </a:rPr>
              <a:t>kingdom}</a:t>
            </a:r>
            <a:endParaRPr sz="200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48500" y="6454861"/>
            <a:ext cx="1992229" cy="302561"/>
          </a:xfrm>
          <a:prstGeom prst="rect">
            <a:avLst/>
          </a:prstGeom>
        </p:spPr>
      </p:pic>
      <p:sp>
        <p:nvSpPr>
          <p:cNvPr id="3" name="object 3"/>
          <p:cNvSpPr txBox="1">
            <a:spLocks noGrp="1"/>
          </p:cNvSpPr>
          <p:nvPr>
            <p:ph type="title"/>
          </p:nvPr>
        </p:nvSpPr>
        <p:spPr>
          <a:xfrm>
            <a:off x="524799" y="441788"/>
            <a:ext cx="7145020" cy="360680"/>
          </a:xfrm>
          <a:prstGeom prst="rect">
            <a:avLst/>
          </a:prstGeom>
        </p:spPr>
        <p:txBody>
          <a:bodyPr vert="horz" wrap="square" lIns="0" tIns="12700" rIns="0" bIns="0" rtlCol="0">
            <a:spAutoFit/>
          </a:bodyPr>
          <a:lstStyle/>
          <a:p>
            <a:pPr marL="12700">
              <a:lnSpc>
                <a:spcPct val="100000"/>
              </a:lnSpc>
              <a:spcBef>
                <a:spcPts val="100"/>
              </a:spcBef>
            </a:pPr>
            <a:r>
              <a:rPr sz="2200" spc="-5" dirty="0">
                <a:solidFill>
                  <a:srgbClr val="595959"/>
                </a:solidFill>
              </a:rPr>
              <a:t>More detailed</a:t>
            </a:r>
            <a:r>
              <a:rPr sz="2200" spc="-40" dirty="0">
                <a:solidFill>
                  <a:srgbClr val="595959"/>
                </a:solidFill>
              </a:rPr>
              <a:t> </a:t>
            </a:r>
            <a:r>
              <a:rPr sz="2200" spc="-30" dirty="0">
                <a:solidFill>
                  <a:srgbClr val="595959"/>
                </a:solidFill>
              </a:rPr>
              <a:t>WordNet</a:t>
            </a:r>
            <a:r>
              <a:rPr sz="2200" dirty="0">
                <a:solidFill>
                  <a:srgbClr val="595959"/>
                </a:solidFill>
              </a:rPr>
              <a:t> </a:t>
            </a:r>
            <a:r>
              <a:rPr sz="2200" spc="-5" dirty="0">
                <a:solidFill>
                  <a:srgbClr val="595959"/>
                </a:solidFill>
              </a:rPr>
              <a:t>list</a:t>
            </a:r>
            <a:r>
              <a:rPr sz="2200" dirty="0">
                <a:solidFill>
                  <a:srgbClr val="595959"/>
                </a:solidFill>
              </a:rPr>
              <a:t> for nouns</a:t>
            </a:r>
            <a:r>
              <a:rPr sz="2200" spc="-10" dirty="0">
                <a:solidFill>
                  <a:srgbClr val="595959"/>
                </a:solidFill>
              </a:rPr>
              <a:t> </a:t>
            </a:r>
            <a:r>
              <a:rPr sz="2200" dirty="0">
                <a:solidFill>
                  <a:srgbClr val="595959"/>
                </a:solidFill>
              </a:rPr>
              <a:t>from </a:t>
            </a:r>
            <a:r>
              <a:rPr sz="2200" spc="-5" dirty="0">
                <a:solidFill>
                  <a:srgbClr val="595959"/>
                </a:solidFill>
              </a:rPr>
              <a:t>Jurafsky</a:t>
            </a:r>
            <a:r>
              <a:rPr sz="2200" dirty="0">
                <a:solidFill>
                  <a:srgbClr val="595959"/>
                </a:solidFill>
              </a:rPr>
              <a:t> </a:t>
            </a:r>
            <a:r>
              <a:rPr sz="2200" spc="-5" dirty="0">
                <a:solidFill>
                  <a:srgbClr val="595959"/>
                </a:solidFill>
              </a:rPr>
              <a:t>and</a:t>
            </a:r>
            <a:r>
              <a:rPr sz="2200" dirty="0">
                <a:solidFill>
                  <a:srgbClr val="595959"/>
                </a:solidFill>
              </a:rPr>
              <a:t> </a:t>
            </a:r>
            <a:r>
              <a:rPr sz="2200" spc="-5" dirty="0">
                <a:solidFill>
                  <a:srgbClr val="595959"/>
                </a:solidFill>
              </a:rPr>
              <a:t>Martin</a:t>
            </a:r>
            <a:endParaRPr sz="2200"/>
          </a:p>
        </p:txBody>
      </p:sp>
      <p:sp>
        <p:nvSpPr>
          <p:cNvPr id="4" name="object 4"/>
          <p:cNvSpPr/>
          <p:nvPr/>
        </p:nvSpPr>
        <p:spPr>
          <a:xfrm>
            <a:off x="317510" y="1104808"/>
            <a:ext cx="1827530" cy="307340"/>
          </a:xfrm>
          <a:custGeom>
            <a:avLst/>
            <a:gdLst/>
            <a:ahLst/>
            <a:cxnLst/>
            <a:rect l="l" t="t" r="r" b="b"/>
            <a:pathLst>
              <a:path w="1827530" h="307340">
                <a:moveTo>
                  <a:pt x="1826902" y="0"/>
                </a:moveTo>
                <a:lnTo>
                  <a:pt x="0" y="0"/>
                </a:lnTo>
                <a:lnTo>
                  <a:pt x="0" y="307107"/>
                </a:lnTo>
                <a:lnTo>
                  <a:pt x="1826902" y="307107"/>
                </a:lnTo>
                <a:lnTo>
                  <a:pt x="1826902" y="0"/>
                </a:lnTo>
                <a:close/>
              </a:path>
            </a:pathLst>
          </a:custGeom>
          <a:solidFill>
            <a:srgbClr val="264457"/>
          </a:solidFill>
        </p:spPr>
        <p:txBody>
          <a:bodyPr wrap="square" lIns="0" tIns="0" rIns="0" bIns="0" rtlCol="0"/>
          <a:lstStyle/>
          <a:p>
            <a:endParaRPr/>
          </a:p>
        </p:txBody>
      </p:sp>
      <p:graphicFrame>
        <p:nvGraphicFramePr>
          <p:cNvPr id="5" name="object 5"/>
          <p:cNvGraphicFramePr>
            <a:graphicFrameLocks noGrp="1"/>
          </p:cNvGraphicFramePr>
          <p:nvPr/>
        </p:nvGraphicFramePr>
        <p:xfrm>
          <a:off x="309572" y="1104808"/>
          <a:ext cx="8559800" cy="5173980"/>
        </p:xfrm>
        <a:graphic>
          <a:graphicData uri="http://schemas.openxmlformats.org/drawingml/2006/table">
            <a:tbl>
              <a:tblPr firstRow="1" bandRow="1">
                <a:tableStyleId>{2D5ABB26-0587-4C30-8999-92F81FD0307C}</a:tableStyleId>
              </a:tblPr>
              <a:tblGrid>
                <a:gridCol w="1730375">
                  <a:extLst>
                    <a:ext uri="{9D8B030D-6E8A-4147-A177-3AD203B41FA5}">
                      <a16:colId xmlns:a16="http://schemas.microsoft.com/office/drawing/2014/main" val="20000"/>
                    </a:ext>
                  </a:extLst>
                </a:gridCol>
                <a:gridCol w="1469389">
                  <a:extLst>
                    <a:ext uri="{9D8B030D-6E8A-4147-A177-3AD203B41FA5}">
                      <a16:colId xmlns:a16="http://schemas.microsoft.com/office/drawing/2014/main" val="20001"/>
                    </a:ext>
                  </a:extLst>
                </a:gridCol>
                <a:gridCol w="3100069">
                  <a:extLst>
                    <a:ext uri="{9D8B030D-6E8A-4147-A177-3AD203B41FA5}">
                      <a16:colId xmlns:a16="http://schemas.microsoft.com/office/drawing/2014/main" val="20002"/>
                    </a:ext>
                  </a:extLst>
                </a:gridCol>
                <a:gridCol w="2246629">
                  <a:extLst>
                    <a:ext uri="{9D8B030D-6E8A-4147-A177-3AD203B41FA5}">
                      <a16:colId xmlns:a16="http://schemas.microsoft.com/office/drawing/2014/main" val="20003"/>
                    </a:ext>
                  </a:extLst>
                </a:gridCol>
              </a:tblGrid>
              <a:tr h="307107">
                <a:tc>
                  <a:txBody>
                    <a:bodyPr/>
                    <a:lstStyle/>
                    <a:p>
                      <a:pPr marL="592455">
                        <a:lnSpc>
                          <a:spcPct val="100000"/>
                        </a:lnSpc>
                        <a:spcBef>
                          <a:spcPts val="370"/>
                        </a:spcBef>
                      </a:pPr>
                      <a:r>
                        <a:rPr sz="1400" b="1" spc="-5" dirty="0">
                          <a:solidFill>
                            <a:srgbClr val="FFFFFF"/>
                          </a:solidFill>
                          <a:latin typeface="Times New Roman"/>
                          <a:cs typeface="Times New Roman"/>
                        </a:rPr>
                        <a:t>Relation</a:t>
                      </a:r>
                      <a:endParaRPr sz="1400">
                        <a:latin typeface="Times New Roman"/>
                        <a:cs typeface="Times New Roman"/>
                      </a:endParaRPr>
                    </a:p>
                  </a:txBody>
                  <a:tcPr marL="0" marR="0" marT="46990" marB="0">
                    <a:lnL w="19050">
                      <a:solidFill>
                        <a:srgbClr val="595959"/>
                      </a:solidFill>
                      <a:prstDash val="solid"/>
                    </a:lnL>
                    <a:lnT w="19050">
                      <a:solidFill>
                        <a:srgbClr val="595959"/>
                      </a:solidFill>
                      <a:prstDash val="solid"/>
                    </a:lnT>
                    <a:solidFill>
                      <a:srgbClr val="264457"/>
                    </a:solidFill>
                  </a:tcPr>
                </a:tc>
                <a:tc>
                  <a:txBody>
                    <a:bodyPr/>
                    <a:lstStyle/>
                    <a:p>
                      <a:pPr marL="398145">
                        <a:lnSpc>
                          <a:spcPct val="100000"/>
                        </a:lnSpc>
                        <a:spcBef>
                          <a:spcPts val="370"/>
                        </a:spcBef>
                      </a:pPr>
                      <a:r>
                        <a:rPr sz="1400" b="1" dirty="0">
                          <a:solidFill>
                            <a:srgbClr val="FFFFFF"/>
                          </a:solidFill>
                          <a:latin typeface="Times New Roman"/>
                          <a:cs typeface="Times New Roman"/>
                        </a:rPr>
                        <a:t>Also</a:t>
                      </a:r>
                      <a:r>
                        <a:rPr sz="1400" b="1" spc="-25" dirty="0">
                          <a:solidFill>
                            <a:srgbClr val="FFFFFF"/>
                          </a:solidFill>
                          <a:latin typeface="Times New Roman"/>
                          <a:cs typeface="Times New Roman"/>
                        </a:rPr>
                        <a:t> </a:t>
                      </a:r>
                      <a:r>
                        <a:rPr sz="1400" b="1" spc="-5" dirty="0">
                          <a:solidFill>
                            <a:srgbClr val="FFFFFF"/>
                          </a:solidFill>
                          <a:latin typeface="Times New Roman"/>
                          <a:cs typeface="Times New Roman"/>
                        </a:rPr>
                        <a:t>Called</a:t>
                      </a:r>
                      <a:endParaRPr sz="1400">
                        <a:latin typeface="Times New Roman"/>
                        <a:cs typeface="Times New Roman"/>
                      </a:endParaRPr>
                    </a:p>
                  </a:txBody>
                  <a:tcPr marL="0" marR="0" marT="46990" marB="0">
                    <a:lnT w="19050">
                      <a:solidFill>
                        <a:srgbClr val="595959"/>
                      </a:solidFill>
                      <a:prstDash val="solid"/>
                    </a:lnT>
                    <a:solidFill>
                      <a:srgbClr val="264457"/>
                    </a:solidFill>
                  </a:tcPr>
                </a:tc>
                <a:tc>
                  <a:txBody>
                    <a:bodyPr/>
                    <a:lstStyle/>
                    <a:p>
                      <a:pPr marL="224154" algn="ctr">
                        <a:lnSpc>
                          <a:spcPct val="100000"/>
                        </a:lnSpc>
                        <a:spcBef>
                          <a:spcPts val="370"/>
                        </a:spcBef>
                      </a:pPr>
                      <a:r>
                        <a:rPr sz="1400" b="1" spc="-5" dirty="0">
                          <a:solidFill>
                            <a:srgbClr val="FFFFFF"/>
                          </a:solidFill>
                          <a:latin typeface="Times New Roman"/>
                          <a:cs typeface="Times New Roman"/>
                        </a:rPr>
                        <a:t>Definition</a:t>
                      </a:r>
                      <a:endParaRPr sz="1400">
                        <a:latin typeface="Times New Roman"/>
                        <a:cs typeface="Times New Roman"/>
                      </a:endParaRPr>
                    </a:p>
                  </a:txBody>
                  <a:tcPr marL="0" marR="0" marT="46990" marB="0">
                    <a:lnT w="19050">
                      <a:solidFill>
                        <a:srgbClr val="595959"/>
                      </a:solidFill>
                      <a:prstDash val="solid"/>
                    </a:lnT>
                    <a:solidFill>
                      <a:srgbClr val="264457"/>
                    </a:solidFill>
                  </a:tcPr>
                </a:tc>
                <a:tc>
                  <a:txBody>
                    <a:bodyPr/>
                    <a:lstStyle/>
                    <a:p>
                      <a:pPr marL="846455">
                        <a:lnSpc>
                          <a:spcPct val="100000"/>
                        </a:lnSpc>
                        <a:spcBef>
                          <a:spcPts val="370"/>
                        </a:spcBef>
                      </a:pPr>
                      <a:r>
                        <a:rPr sz="1400" b="1" spc="-5" dirty="0">
                          <a:solidFill>
                            <a:srgbClr val="FFFFFF"/>
                          </a:solidFill>
                          <a:latin typeface="Times New Roman"/>
                          <a:cs typeface="Times New Roman"/>
                        </a:rPr>
                        <a:t>Example</a:t>
                      </a:r>
                      <a:endParaRPr sz="1400">
                        <a:latin typeface="Times New Roman"/>
                        <a:cs typeface="Times New Roman"/>
                      </a:endParaRPr>
                    </a:p>
                  </a:txBody>
                  <a:tcPr marL="0" marR="0" marT="46990" marB="0">
                    <a:lnR w="19050">
                      <a:solidFill>
                        <a:srgbClr val="595959"/>
                      </a:solidFill>
                      <a:prstDash val="solid"/>
                    </a:lnR>
                    <a:lnT w="19050">
                      <a:solidFill>
                        <a:srgbClr val="595959"/>
                      </a:solidFill>
                      <a:prstDash val="solid"/>
                    </a:lnT>
                    <a:solidFill>
                      <a:srgbClr val="264457"/>
                    </a:solidFill>
                  </a:tcPr>
                </a:tc>
                <a:extLst>
                  <a:ext uri="{0D108BD9-81ED-4DB2-BD59-A6C34878D82A}">
                    <a16:rowId xmlns:a16="http://schemas.microsoft.com/office/drawing/2014/main" val="10000"/>
                  </a:ext>
                </a:extLst>
              </a:tr>
              <a:tr h="318238">
                <a:tc>
                  <a:txBody>
                    <a:bodyPr/>
                    <a:lstStyle/>
                    <a:p>
                      <a:pPr marL="90805">
                        <a:lnSpc>
                          <a:spcPct val="100000"/>
                        </a:lnSpc>
                        <a:spcBef>
                          <a:spcPts val="370"/>
                        </a:spcBef>
                      </a:pPr>
                      <a:r>
                        <a:rPr sz="1400" spc="-5" dirty="0">
                          <a:solidFill>
                            <a:srgbClr val="595959"/>
                          </a:solidFill>
                          <a:latin typeface="Times New Roman"/>
                          <a:cs typeface="Times New Roman"/>
                        </a:rPr>
                        <a:t>Hypernym</a:t>
                      </a:r>
                      <a:endParaRPr sz="1400">
                        <a:latin typeface="Times New Roman"/>
                        <a:cs typeface="Times New Roman"/>
                      </a:endParaRPr>
                    </a:p>
                  </a:txBody>
                  <a:tcPr marL="0" marR="0" marT="46990" marB="0">
                    <a:lnL w="19050">
                      <a:solidFill>
                        <a:srgbClr val="595959"/>
                      </a:solidFill>
                      <a:prstDash val="solid"/>
                    </a:lnL>
                  </a:tcPr>
                </a:tc>
                <a:tc>
                  <a:txBody>
                    <a:bodyPr/>
                    <a:lstStyle/>
                    <a:p>
                      <a:pPr marL="189230">
                        <a:lnSpc>
                          <a:spcPct val="100000"/>
                        </a:lnSpc>
                        <a:spcBef>
                          <a:spcPts val="370"/>
                        </a:spcBef>
                      </a:pPr>
                      <a:r>
                        <a:rPr sz="1400" spc="-5" dirty="0">
                          <a:solidFill>
                            <a:srgbClr val="595959"/>
                          </a:solidFill>
                          <a:latin typeface="Times New Roman"/>
                          <a:cs typeface="Times New Roman"/>
                        </a:rPr>
                        <a:t>Superordinate</a:t>
                      </a:r>
                      <a:endParaRPr sz="1400">
                        <a:latin typeface="Times New Roman"/>
                        <a:cs typeface="Times New Roman"/>
                      </a:endParaRPr>
                    </a:p>
                  </a:txBody>
                  <a:tcPr marL="0" marR="0" marT="46990" marB="0"/>
                </a:tc>
                <a:tc>
                  <a:txBody>
                    <a:bodyPr/>
                    <a:lstStyle/>
                    <a:p>
                      <a:pPr marL="195580">
                        <a:lnSpc>
                          <a:spcPct val="100000"/>
                        </a:lnSpc>
                        <a:spcBef>
                          <a:spcPts val="370"/>
                        </a:spcBef>
                      </a:pPr>
                      <a:r>
                        <a:rPr sz="1400" spc="-5" dirty="0">
                          <a:solidFill>
                            <a:srgbClr val="595959"/>
                          </a:solidFill>
                          <a:latin typeface="Times New Roman"/>
                          <a:cs typeface="Times New Roman"/>
                        </a:rPr>
                        <a:t>From concepts</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to</a:t>
                      </a:r>
                      <a:r>
                        <a:rPr sz="1400" dirty="0">
                          <a:solidFill>
                            <a:srgbClr val="595959"/>
                          </a:solidFill>
                          <a:latin typeface="Times New Roman"/>
                          <a:cs typeface="Times New Roman"/>
                        </a:rPr>
                        <a:t> </a:t>
                      </a:r>
                      <a:r>
                        <a:rPr sz="1400" spc="-5" dirty="0">
                          <a:solidFill>
                            <a:srgbClr val="595959"/>
                          </a:solidFill>
                          <a:latin typeface="Times New Roman"/>
                          <a:cs typeface="Times New Roman"/>
                        </a:rPr>
                        <a:t>superordinates</a:t>
                      </a:r>
                      <a:endParaRPr sz="1400">
                        <a:latin typeface="Times New Roman"/>
                        <a:cs typeface="Times New Roman"/>
                      </a:endParaRPr>
                    </a:p>
                  </a:txBody>
                  <a:tcPr marL="0" marR="0" marT="46990" marB="0"/>
                </a:tc>
                <a:tc>
                  <a:txBody>
                    <a:bodyPr/>
                    <a:lstStyle/>
                    <a:p>
                      <a:pPr marL="210820">
                        <a:lnSpc>
                          <a:spcPct val="100000"/>
                        </a:lnSpc>
                        <a:spcBef>
                          <a:spcPts val="370"/>
                        </a:spcBef>
                        <a:tabLst>
                          <a:tab pos="1282065" algn="l"/>
                        </a:tabLst>
                      </a:pPr>
                      <a:r>
                        <a:rPr sz="1400" i="1" spc="-10" dirty="0">
                          <a:solidFill>
                            <a:srgbClr val="595959"/>
                          </a:solidFill>
                          <a:latin typeface="Times New Roman"/>
                          <a:cs typeface="Times New Roman"/>
                        </a:rPr>
                        <a:t>breakfast</a:t>
                      </a:r>
                      <a:r>
                        <a:rPr sz="1400" i="1" spc="5" dirty="0">
                          <a:solidFill>
                            <a:srgbClr val="595959"/>
                          </a:solidFill>
                          <a:latin typeface="Times New Roman"/>
                          <a:cs typeface="Times New Roman"/>
                        </a:rPr>
                        <a:t> </a:t>
                      </a:r>
                      <a:r>
                        <a:rPr sz="1350" baseline="24691" dirty="0">
                          <a:solidFill>
                            <a:srgbClr val="595959"/>
                          </a:solidFill>
                          <a:latin typeface="Times New Roman"/>
                          <a:cs typeface="Times New Roman"/>
                        </a:rPr>
                        <a:t>1	</a:t>
                      </a:r>
                      <a:r>
                        <a:rPr sz="1400" i="1" dirty="0">
                          <a:solidFill>
                            <a:srgbClr val="595959"/>
                          </a:solidFill>
                          <a:latin typeface="Times New Roman"/>
                          <a:cs typeface="Times New Roman"/>
                        </a:rPr>
                        <a:t>meal</a:t>
                      </a:r>
                      <a:r>
                        <a:rPr sz="1400" i="1" spc="-25" dirty="0">
                          <a:solidFill>
                            <a:srgbClr val="595959"/>
                          </a:solidFill>
                          <a:latin typeface="Times New Roman"/>
                          <a:cs typeface="Times New Roman"/>
                        </a:rPr>
                        <a:t> </a:t>
                      </a:r>
                      <a:r>
                        <a:rPr sz="1350" baseline="24691" dirty="0">
                          <a:solidFill>
                            <a:srgbClr val="595959"/>
                          </a:solidFill>
                          <a:latin typeface="Times New Roman"/>
                          <a:cs typeface="Times New Roman"/>
                        </a:rPr>
                        <a:t>1</a:t>
                      </a:r>
                      <a:endParaRPr sz="1350" baseline="24691">
                        <a:latin typeface="Times New Roman"/>
                        <a:cs typeface="Times New Roman"/>
                      </a:endParaRPr>
                    </a:p>
                  </a:txBody>
                  <a:tcPr marL="0" marR="0" marT="46990" marB="0">
                    <a:lnR w="19050">
                      <a:solidFill>
                        <a:srgbClr val="595959"/>
                      </a:solidFill>
                      <a:prstDash val="solid"/>
                    </a:lnR>
                  </a:tcPr>
                </a:tc>
                <a:extLst>
                  <a:ext uri="{0D108BD9-81ED-4DB2-BD59-A6C34878D82A}">
                    <a16:rowId xmlns:a16="http://schemas.microsoft.com/office/drawing/2014/main" val="10001"/>
                  </a:ext>
                </a:extLst>
              </a:tr>
              <a:tr h="307107">
                <a:tc>
                  <a:txBody>
                    <a:bodyPr/>
                    <a:lstStyle/>
                    <a:p>
                      <a:pPr marL="90805">
                        <a:lnSpc>
                          <a:spcPct val="100000"/>
                        </a:lnSpc>
                        <a:spcBef>
                          <a:spcPts val="280"/>
                        </a:spcBef>
                      </a:pPr>
                      <a:r>
                        <a:rPr sz="1400" dirty="0">
                          <a:solidFill>
                            <a:srgbClr val="595959"/>
                          </a:solidFill>
                          <a:latin typeface="Times New Roman"/>
                          <a:cs typeface="Times New Roman"/>
                        </a:rPr>
                        <a:t>Hyponym</a:t>
                      </a:r>
                      <a:endParaRPr sz="1400">
                        <a:latin typeface="Times New Roman"/>
                        <a:cs typeface="Times New Roman"/>
                      </a:endParaRPr>
                    </a:p>
                  </a:txBody>
                  <a:tcPr marL="0" marR="0" marT="35560" marB="0">
                    <a:lnL w="19050">
                      <a:solidFill>
                        <a:srgbClr val="595959"/>
                      </a:solidFill>
                      <a:prstDash val="solid"/>
                    </a:lnL>
                  </a:tcPr>
                </a:tc>
                <a:tc>
                  <a:txBody>
                    <a:bodyPr/>
                    <a:lstStyle/>
                    <a:p>
                      <a:pPr marL="189230">
                        <a:lnSpc>
                          <a:spcPct val="100000"/>
                        </a:lnSpc>
                        <a:spcBef>
                          <a:spcPts val="280"/>
                        </a:spcBef>
                      </a:pPr>
                      <a:r>
                        <a:rPr sz="1400" spc="-5" dirty="0">
                          <a:solidFill>
                            <a:srgbClr val="595959"/>
                          </a:solidFill>
                          <a:latin typeface="Times New Roman"/>
                          <a:cs typeface="Times New Roman"/>
                        </a:rPr>
                        <a:t>Subordinate</a:t>
                      </a:r>
                      <a:endParaRPr sz="1400">
                        <a:latin typeface="Times New Roman"/>
                        <a:cs typeface="Times New Roman"/>
                      </a:endParaRPr>
                    </a:p>
                  </a:txBody>
                  <a:tcPr marL="0" marR="0" marT="35560" marB="0"/>
                </a:tc>
                <a:tc>
                  <a:txBody>
                    <a:bodyPr/>
                    <a:lstStyle/>
                    <a:p>
                      <a:pPr marL="195580">
                        <a:lnSpc>
                          <a:spcPct val="100000"/>
                        </a:lnSpc>
                        <a:spcBef>
                          <a:spcPts val="280"/>
                        </a:spcBef>
                      </a:pPr>
                      <a:r>
                        <a:rPr sz="1400" spc="-5" dirty="0">
                          <a:solidFill>
                            <a:srgbClr val="595959"/>
                          </a:solidFill>
                          <a:latin typeface="Times New Roman"/>
                          <a:cs typeface="Times New Roman"/>
                        </a:rPr>
                        <a:t>From</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concepts</a:t>
                      </a:r>
                      <a:r>
                        <a:rPr sz="1400" dirty="0">
                          <a:solidFill>
                            <a:srgbClr val="595959"/>
                          </a:solidFill>
                          <a:latin typeface="Times New Roman"/>
                          <a:cs typeface="Times New Roman"/>
                        </a:rPr>
                        <a:t> </a:t>
                      </a:r>
                      <a:r>
                        <a:rPr sz="1400" spc="-5" dirty="0">
                          <a:solidFill>
                            <a:srgbClr val="595959"/>
                          </a:solidFill>
                          <a:latin typeface="Times New Roman"/>
                          <a:cs typeface="Times New Roman"/>
                        </a:rPr>
                        <a:t>to</a:t>
                      </a:r>
                      <a:r>
                        <a:rPr sz="1400" spc="-10" dirty="0">
                          <a:solidFill>
                            <a:srgbClr val="595959"/>
                          </a:solidFill>
                          <a:latin typeface="Times New Roman"/>
                          <a:cs typeface="Times New Roman"/>
                        </a:rPr>
                        <a:t> </a:t>
                      </a:r>
                      <a:r>
                        <a:rPr sz="1400" dirty="0">
                          <a:solidFill>
                            <a:srgbClr val="595959"/>
                          </a:solidFill>
                          <a:latin typeface="Times New Roman"/>
                          <a:cs typeface="Times New Roman"/>
                        </a:rPr>
                        <a:t>subtypes</a:t>
                      </a:r>
                      <a:endParaRPr sz="1400">
                        <a:latin typeface="Times New Roman"/>
                        <a:cs typeface="Times New Roman"/>
                      </a:endParaRPr>
                    </a:p>
                  </a:txBody>
                  <a:tcPr marL="0" marR="0" marT="35560" marB="0"/>
                </a:tc>
                <a:tc>
                  <a:txBody>
                    <a:bodyPr/>
                    <a:lstStyle/>
                    <a:p>
                      <a:pPr marL="210820">
                        <a:lnSpc>
                          <a:spcPct val="100000"/>
                        </a:lnSpc>
                        <a:spcBef>
                          <a:spcPts val="280"/>
                        </a:spcBef>
                        <a:tabLst>
                          <a:tab pos="1059815" algn="l"/>
                        </a:tabLst>
                      </a:pPr>
                      <a:r>
                        <a:rPr sz="1400" i="1" dirty="0">
                          <a:solidFill>
                            <a:srgbClr val="595959"/>
                          </a:solidFill>
                          <a:latin typeface="Times New Roman"/>
                          <a:cs typeface="Times New Roman"/>
                        </a:rPr>
                        <a:t>meal</a:t>
                      </a:r>
                      <a:r>
                        <a:rPr sz="1400" i="1" spc="-5" dirty="0">
                          <a:solidFill>
                            <a:srgbClr val="595959"/>
                          </a:solidFill>
                          <a:latin typeface="Times New Roman"/>
                          <a:cs typeface="Times New Roman"/>
                        </a:rPr>
                        <a:t> </a:t>
                      </a:r>
                      <a:r>
                        <a:rPr sz="1350" baseline="24691" dirty="0">
                          <a:solidFill>
                            <a:srgbClr val="595959"/>
                          </a:solidFill>
                          <a:latin typeface="Times New Roman"/>
                          <a:cs typeface="Times New Roman"/>
                        </a:rPr>
                        <a:t>1	</a:t>
                      </a:r>
                      <a:r>
                        <a:rPr sz="1400" i="1" spc="-5" dirty="0">
                          <a:solidFill>
                            <a:srgbClr val="595959"/>
                          </a:solidFill>
                          <a:latin typeface="Times New Roman"/>
                          <a:cs typeface="Times New Roman"/>
                        </a:rPr>
                        <a:t>lunch</a:t>
                      </a:r>
                      <a:r>
                        <a:rPr sz="1400" i="1" spc="-20" dirty="0">
                          <a:solidFill>
                            <a:srgbClr val="595959"/>
                          </a:solidFill>
                          <a:latin typeface="Times New Roman"/>
                          <a:cs typeface="Times New Roman"/>
                        </a:rPr>
                        <a:t> </a:t>
                      </a:r>
                      <a:r>
                        <a:rPr sz="1350" baseline="24691" dirty="0">
                          <a:solidFill>
                            <a:srgbClr val="595959"/>
                          </a:solidFill>
                          <a:latin typeface="Times New Roman"/>
                          <a:cs typeface="Times New Roman"/>
                        </a:rPr>
                        <a:t>1</a:t>
                      </a:r>
                      <a:endParaRPr sz="1350" baseline="24691">
                        <a:latin typeface="Times New Roman"/>
                        <a:cs typeface="Times New Roman"/>
                      </a:endParaRPr>
                    </a:p>
                  </a:txBody>
                  <a:tcPr marL="0" marR="0" marT="35560" marB="0">
                    <a:lnR w="19050">
                      <a:solidFill>
                        <a:srgbClr val="595959"/>
                      </a:solidFill>
                      <a:prstDash val="solid"/>
                    </a:lnR>
                  </a:tcPr>
                </a:tc>
                <a:extLst>
                  <a:ext uri="{0D108BD9-81ED-4DB2-BD59-A6C34878D82A}">
                    <a16:rowId xmlns:a16="http://schemas.microsoft.com/office/drawing/2014/main" val="10002"/>
                  </a:ext>
                </a:extLst>
              </a:tr>
              <a:tr h="360851">
                <a:tc>
                  <a:txBody>
                    <a:bodyPr/>
                    <a:lstStyle/>
                    <a:p>
                      <a:pPr marL="90805">
                        <a:lnSpc>
                          <a:spcPct val="100000"/>
                        </a:lnSpc>
                        <a:spcBef>
                          <a:spcPts val="280"/>
                        </a:spcBef>
                      </a:pPr>
                      <a:r>
                        <a:rPr sz="1400" spc="-5" dirty="0">
                          <a:solidFill>
                            <a:srgbClr val="595959"/>
                          </a:solidFill>
                          <a:latin typeface="Times New Roman"/>
                          <a:cs typeface="Times New Roman"/>
                        </a:rPr>
                        <a:t>Instance</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hypernym</a:t>
                      </a:r>
                      <a:endParaRPr sz="1400">
                        <a:latin typeface="Times New Roman"/>
                        <a:cs typeface="Times New Roman"/>
                      </a:endParaRPr>
                    </a:p>
                  </a:txBody>
                  <a:tcPr marL="0" marR="0" marT="35560" marB="0">
                    <a:lnL w="19050">
                      <a:solidFill>
                        <a:srgbClr val="595959"/>
                      </a:solidFill>
                      <a:prstDash val="solid"/>
                    </a:lnL>
                  </a:tcPr>
                </a:tc>
                <a:tc>
                  <a:txBody>
                    <a:bodyPr/>
                    <a:lstStyle/>
                    <a:p>
                      <a:pPr marL="189230">
                        <a:lnSpc>
                          <a:spcPct val="100000"/>
                        </a:lnSpc>
                        <a:spcBef>
                          <a:spcPts val="280"/>
                        </a:spcBef>
                      </a:pPr>
                      <a:r>
                        <a:rPr sz="1400" spc="-5" dirty="0">
                          <a:solidFill>
                            <a:srgbClr val="595959"/>
                          </a:solidFill>
                          <a:latin typeface="Times New Roman"/>
                          <a:cs typeface="Times New Roman"/>
                        </a:rPr>
                        <a:t>Instance</a:t>
                      </a:r>
                      <a:endParaRPr sz="1400">
                        <a:latin typeface="Times New Roman"/>
                        <a:cs typeface="Times New Roman"/>
                      </a:endParaRPr>
                    </a:p>
                  </a:txBody>
                  <a:tcPr marL="0" marR="0" marT="35560" marB="0"/>
                </a:tc>
                <a:tc>
                  <a:txBody>
                    <a:bodyPr/>
                    <a:lstStyle/>
                    <a:p>
                      <a:pPr marL="195580">
                        <a:lnSpc>
                          <a:spcPct val="100000"/>
                        </a:lnSpc>
                        <a:spcBef>
                          <a:spcPts val="280"/>
                        </a:spcBef>
                      </a:pPr>
                      <a:r>
                        <a:rPr sz="1400" spc="-5" dirty="0">
                          <a:solidFill>
                            <a:srgbClr val="595959"/>
                          </a:solidFill>
                          <a:latin typeface="Times New Roman"/>
                          <a:cs typeface="Times New Roman"/>
                        </a:rPr>
                        <a:t>From instance</a:t>
                      </a:r>
                      <a:r>
                        <a:rPr sz="1400" dirty="0">
                          <a:solidFill>
                            <a:srgbClr val="595959"/>
                          </a:solidFill>
                          <a:latin typeface="Times New Roman"/>
                          <a:cs typeface="Times New Roman"/>
                        </a:rPr>
                        <a:t> </a:t>
                      </a:r>
                      <a:r>
                        <a:rPr sz="1400" spc="-5" dirty="0">
                          <a:solidFill>
                            <a:srgbClr val="595959"/>
                          </a:solidFill>
                          <a:latin typeface="Times New Roman"/>
                          <a:cs typeface="Times New Roman"/>
                        </a:rPr>
                        <a:t>to</a:t>
                      </a:r>
                      <a:r>
                        <a:rPr sz="1400" dirty="0">
                          <a:solidFill>
                            <a:srgbClr val="595959"/>
                          </a:solidFill>
                          <a:latin typeface="Times New Roman"/>
                          <a:cs typeface="Times New Roman"/>
                        </a:rPr>
                        <a:t> </a:t>
                      </a:r>
                      <a:r>
                        <a:rPr sz="1400" spc="-5" dirty="0">
                          <a:solidFill>
                            <a:srgbClr val="595959"/>
                          </a:solidFill>
                          <a:latin typeface="Times New Roman"/>
                          <a:cs typeface="Times New Roman"/>
                        </a:rPr>
                        <a:t>their concepts</a:t>
                      </a:r>
                      <a:endParaRPr sz="1400">
                        <a:latin typeface="Times New Roman"/>
                        <a:cs typeface="Times New Roman"/>
                      </a:endParaRPr>
                    </a:p>
                  </a:txBody>
                  <a:tcPr marL="0" marR="0" marT="35560" marB="0"/>
                </a:tc>
                <a:tc>
                  <a:txBody>
                    <a:bodyPr/>
                    <a:lstStyle/>
                    <a:p>
                      <a:pPr marL="210820">
                        <a:lnSpc>
                          <a:spcPct val="100000"/>
                        </a:lnSpc>
                        <a:spcBef>
                          <a:spcPts val="280"/>
                        </a:spcBef>
                        <a:tabLst>
                          <a:tab pos="1153795" algn="l"/>
                        </a:tabLst>
                      </a:pPr>
                      <a:r>
                        <a:rPr sz="1400" i="1" spc="-5" dirty="0">
                          <a:solidFill>
                            <a:srgbClr val="595959"/>
                          </a:solidFill>
                          <a:latin typeface="Times New Roman"/>
                          <a:cs typeface="Times New Roman"/>
                        </a:rPr>
                        <a:t>Austen</a:t>
                      </a:r>
                      <a:r>
                        <a:rPr sz="1400" i="1" dirty="0">
                          <a:solidFill>
                            <a:srgbClr val="595959"/>
                          </a:solidFill>
                          <a:latin typeface="Times New Roman"/>
                          <a:cs typeface="Times New Roman"/>
                        </a:rPr>
                        <a:t> </a:t>
                      </a:r>
                      <a:r>
                        <a:rPr sz="1350" baseline="24691" dirty="0">
                          <a:solidFill>
                            <a:srgbClr val="595959"/>
                          </a:solidFill>
                          <a:latin typeface="Times New Roman"/>
                          <a:cs typeface="Times New Roman"/>
                        </a:rPr>
                        <a:t>1	</a:t>
                      </a:r>
                      <a:r>
                        <a:rPr sz="1400" i="1" spc="-5" dirty="0">
                          <a:solidFill>
                            <a:srgbClr val="595959"/>
                          </a:solidFill>
                          <a:latin typeface="Times New Roman"/>
                          <a:cs typeface="Times New Roman"/>
                        </a:rPr>
                        <a:t>author</a:t>
                      </a:r>
                      <a:r>
                        <a:rPr sz="1400" i="1" spc="-10" dirty="0">
                          <a:solidFill>
                            <a:srgbClr val="595959"/>
                          </a:solidFill>
                          <a:latin typeface="Times New Roman"/>
                          <a:cs typeface="Times New Roman"/>
                        </a:rPr>
                        <a:t> </a:t>
                      </a:r>
                      <a:r>
                        <a:rPr sz="1350" baseline="24691" dirty="0">
                          <a:solidFill>
                            <a:srgbClr val="595959"/>
                          </a:solidFill>
                          <a:latin typeface="Times New Roman"/>
                          <a:cs typeface="Times New Roman"/>
                        </a:rPr>
                        <a:t>1</a:t>
                      </a:r>
                      <a:endParaRPr sz="1350" baseline="24691">
                        <a:latin typeface="Times New Roman"/>
                        <a:cs typeface="Times New Roman"/>
                      </a:endParaRPr>
                    </a:p>
                  </a:txBody>
                  <a:tcPr marL="0" marR="0" marT="35560" marB="0">
                    <a:lnR w="19050">
                      <a:solidFill>
                        <a:srgbClr val="595959"/>
                      </a:solidFill>
                      <a:prstDash val="solid"/>
                    </a:lnR>
                  </a:tcPr>
                </a:tc>
                <a:extLst>
                  <a:ext uri="{0D108BD9-81ED-4DB2-BD59-A6C34878D82A}">
                    <a16:rowId xmlns:a16="http://schemas.microsoft.com/office/drawing/2014/main" val="10003"/>
                  </a:ext>
                </a:extLst>
              </a:tr>
              <a:tr h="441254">
                <a:tc>
                  <a:txBody>
                    <a:bodyPr/>
                    <a:lstStyle/>
                    <a:p>
                      <a:pPr marL="90805">
                        <a:lnSpc>
                          <a:spcPct val="100000"/>
                        </a:lnSpc>
                        <a:spcBef>
                          <a:spcPts val="705"/>
                        </a:spcBef>
                      </a:pPr>
                      <a:r>
                        <a:rPr sz="1400" spc="-5" dirty="0">
                          <a:solidFill>
                            <a:srgbClr val="595959"/>
                          </a:solidFill>
                          <a:latin typeface="Times New Roman"/>
                          <a:cs typeface="Times New Roman"/>
                        </a:rPr>
                        <a:t>Instance</a:t>
                      </a:r>
                      <a:r>
                        <a:rPr sz="1400" spc="-15" dirty="0">
                          <a:solidFill>
                            <a:srgbClr val="595959"/>
                          </a:solidFill>
                          <a:latin typeface="Times New Roman"/>
                          <a:cs typeface="Times New Roman"/>
                        </a:rPr>
                        <a:t> </a:t>
                      </a:r>
                      <a:r>
                        <a:rPr sz="1400" dirty="0">
                          <a:solidFill>
                            <a:srgbClr val="595959"/>
                          </a:solidFill>
                          <a:latin typeface="Times New Roman"/>
                          <a:cs typeface="Times New Roman"/>
                        </a:rPr>
                        <a:t>hyponym</a:t>
                      </a:r>
                      <a:endParaRPr sz="1400">
                        <a:latin typeface="Times New Roman"/>
                        <a:cs typeface="Times New Roman"/>
                      </a:endParaRPr>
                    </a:p>
                  </a:txBody>
                  <a:tcPr marL="0" marR="0" marT="89535" marB="0">
                    <a:lnL w="19050">
                      <a:solidFill>
                        <a:srgbClr val="595959"/>
                      </a:solidFill>
                      <a:prstDash val="solid"/>
                    </a:lnL>
                  </a:tcPr>
                </a:tc>
                <a:tc>
                  <a:txBody>
                    <a:bodyPr/>
                    <a:lstStyle/>
                    <a:p>
                      <a:pPr marL="189230">
                        <a:lnSpc>
                          <a:spcPct val="100000"/>
                        </a:lnSpc>
                        <a:spcBef>
                          <a:spcPts val="705"/>
                        </a:spcBef>
                      </a:pPr>
                      <a:r>
                        <a:rPr sz="1400" dirty="0">
                          <a:solidFill>
                            <a:srgbClr val="595959"/>
                          </a:solidFill>
                          <a:latin typeface="Times New Roman"/>
                          <a:cs typeface="Times New Roman"/>
                        </a:rPr>
                        <a:t>Has</a:t>
                      </a:r>
                      <a:r>
                        <a:rPr sz="1400" spc="-10" dirty="0">
                          <a:solidFill>
                            <a:srgbClr val="595959"/>
                          </a:solidFill>
                          <a:latin typeface="Times New Roman"/>
                          <a:cs typeface="Times New Roman"/>
                        </a:rPr>
                        <a:t> </a:t>
                      </a:r>
                      <a:r>
                        <a:rPr sz="1400" dirty="0">
                          <a:solidFill>
                            <a:srgbClr val="595959"/>
                          </a:solidFill>
                          <a:latin typeface="Times New Roman"/>
                          <a:cs typeface="Times New Roman"/>
                        </a:rPr>
                        <a:t>–</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instance</a:t>
                      </a:r>
                      <a:endParaRPr sz="1400">
                        <a:latin typeface="Times New Roman"/>
                        <a:cs typeface="Times New Roman"/>
                      </a:endParaRPr>
                    </a:p>
                  </a:txBody>
                  <a:tcPr marL="0" marR="0" marT="89535" marB="0"/>
                </a:tc>
                <a:tc>
                  <a:txBody>
                    <a:bodyPr/>
                    <a:lstStyle/>
                    <a:p>
                      <a:pPr marL="195580">
                        <a:lnSpc>
                          <a:spcPct val="100000"/>
                        </a:lnSpc>
                        <a:spcBef>
                          <a:spcPts val="705"/>
                        </a:spcBef>
                      </a:pPr>
                      <a:r>
                        <a:rPr sz="1400" spc="-5" dirty="0">
                          <a:solidFill>
                            <a:srgbClr val="595959"/>
                          </a:solidFill>
                          <a:latin typeface="Times New Roman"/>
                          <a:cs typeface="Times New Roman"/>
                        </a:rPr>
                        <a:t>From</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concepts</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to</a:t>
                      </a:r>
                      <a:r>
                        <a:rPr sz="1400" dirty="0">
                          <a:solidFill>
                            <a:srgbClr val="595959"/>
                          </a:solidFill>
                          <a:latin typeface="Times New Roman"/>
                          <a:cs typeface="Times New Roman"/>
                        </a:rPr>
                        <a:t> concept</a:t>
                      </a:r>
                      <a:r>
                        <a:rPr sz="1400" spc="-5" dirty="0">
                          <a:solidFill>
                            <a:srgbClr val="595959"/>
                          </a:solidFill>
                          <a:latin typeface="Times New Roman"/>
                          <a:cs typeface="Times New Roman"/>
                        </a:rPr>
                        <a:t> instances</a:t>
                      </a:r>
                      <a:endParaRPr sz="1400">
                        <a:latin typeface="Times New Roman"/>
                        <a:cs typeface="Times New Roman"/>
                      </a:endParaRPr>
                    </a:p>
                  </a:txBody>
                  <a:tcPr marL="0" marR="0" marT="89535" marB="0"/>
                </a:tc>
                <a:tc>
                  <a:txBody>
                    <a:bodyPr/>
                    <a:lstStyle/>
                    <a:p>
                      <a:pPr marL="210820">
                        <a:lnSpc>
                          <a:spcPct val="100000"/>
                        </a:lnSpc>
                        <a:spcBef>
                          <a:spcPts val="705"/>
                        </a:spcBef>
                        <a:tabLst>
                          <a:tab pos="1318895" algn="l"/>
                        </a:tabLst>
                      </a:pPr>
                      <a:r>
                        <a:rPr sz="1400" i="1" dirty="0">
                          <a:solidFill>
                            <a:srgbClr val="595959"/>
                          </a:solidFill>
                          <a:latin typeface="Times New Roman"/>
                          <a:cs typeface="Times New Roman"/>
                        </a:rPr>
                        <a:t>composer </a:t>
                      </a:r>
                      <a:r>
                        <a:rPr sz="1350" baseline="24691" dirty="0">
                          <a:solidFill>
                            <a:srgbClr val="595959"/>
                          </a:solidFill>
                          <a:latin typeface="Times New Roman"/>
                          <a:cs typeface="Times New Roman"/>
                        </a:rPr>
                        <a:t>1	</a:t>
                      </a:r>
                      <a:r>
                        <a:rPr sz="1400" i="1" spc="-5" dirty="0">
                          <a:solidFill>
                            <a:srgbClr val="595959"/>
                          </a:solidFill>
                          <a:latin typeface="Times New Roman"/>
                          <a:cs typeface="Times New Roman"/>
                        </a:rPr>
                        <a:t>Bach</a:t>
                      </a:r>
                      <a:r>
                        <a:rPr sz="1400" i="1" spc="-20" dirty="0">
                          <a:solidFill>
                            <a:srgbClr val="595959"/>
                          </a:solidFill>
                          <a:latin typeface="Times New Roman"/>
                          <a:cs typeface="Times New Roman"/>
                        </a:rPr>
                        <a:t> </a:t>
                      </a:r>
                      <a:r>
                        <a:rPr sz="1350" baseline="24691" dirty="0">
                          <a:solidFill>
                            <a:srgbClr val="595959"/>
                          </a:solidFill>
                          <a:latin typeface="Times New Roman"/>
                          <a:cs typeface="Times New Roman"/>
                        </a:rPr>
                        <a:t>1</a:t>
                      </a:r>
                      <a:endParaRPr sz="1350" baseline="24691">
                        <a:latin typeface="Times New Roman"/>
                        <a:cs typeface="Times New Roman"/>
                      </a:endParaRPr>
                    </a:p>
                  </a:txBody>
                  <a:tcPr marL="0" marR="0" marT="89535" marB="0">
                    <a:lnR w="19050">
                      <a:solidFill>
                        <a:srgbClr val="595959"/>
                      </a:solidFill>
                      <a:prstDash val="solid"/>
                    </a:lnR>
                  </a:tcPr>
                </a:tc>
                <a:extLst>
                  <a:ext uri="{0D108BD9-81ED-4DB2-BD59-A6C34878D82A}">
                    <a16:rowId xmlns:a16="http://schemas.microsoft.com/office/drawing/2014/main" val="10004"/>
                  </a:ext>
                </a:extLst>
              </a:tr>
              <a:tr h="414169">
                <a:tc>
                  <a:txBody>
                    <a:bodyPr/>
                    <a:lstStyle/>
                    <a:p>
                      <a:pPr marL="90805">
                        <a:lnSpc>
                          <a:spcPct val="100000"/>
                        </a:lnSpc>
                        <a:spcBef>
                          <a:spcPts val="915"/>
                        </a:spcBef>
                      </a:pPr>
                      <a:r>
                        <a:rPr sz="1400" dirty="0">
                          <a:solidFill>
                            <a:srgbClr val="595959"/>
                          </a:solidFill>
                          <a:latin typeface="Times New Roman"/>
                          <a:cs typeface="Times New Roman"/>
                        </a:rPr>
                        <a:t>Member</a:t>
                      </a:r>
                      <a:r>
                        <a:rPr sz="1400" spc="-20" dirty="0">
                          <a:solidFill>
                            <a:srgbClr val="595959"/>
                          </a:solidFill>
                          <a:latin typeface="Times New Roman"/>
                          <a:cs typeface="Times New Roman"/>
                        </a:rPr>
                        <a:t> </a:t>
                      </a:r>
                      <a:r>
                        <a:rPr sz="1400" spc="-5" dirty="0">
                          <a:solidFill>
                            <a:srgbClr val="595959"/>
                          </a:solidFill>
                          <a:latin typeface="Times New Roman"/>
                          <a:cs typeface="Times New Roman"/>
                        </a:rPr>
                        <a:t>meronym</a:t>
                      </a:r>
                      <a:endParaRPr sz="1400">
                        <a:latin typeface="Times New Roman"/>
                        <a:cs typeface="Times New Roman"/>
                      </a:endParaRPr>
                    </a:p>
                  </a:txBody>
                  <a:tcPr marL="0" marR="0" marT="116205" marB="0">
                    <a:lnL w="19050">
                      <a:solidFill>
                        <a:srgbClr val="595959"/>
                      </a:solidFill>
                      <a:prstDash val="solid"/>
                    </a:lnL>
                  </a:tcPr>
                </a:tc>
                <a:tc>
                  <a:txBody>
                    <a:bodyPr/>
                    <a:lstStyle/>
                    <a:p>
                      <a:pPr marL="189230">
                        <a:lnSpc>
                          <a:spcPct val="100000"/>
                        </a:lnSpc>
                        <a:spcBef>
                          <a:spcPts val="915"/>
                        </a:spcBef>
                      </a:pPr>
                      <a:r>
                        <a:rPr sz="1400" dirty="0">
                          <a:solidFill>
                            <a:srgbClr val="595959"/>
                          </a:solidFill>
                          <a:latin typeface="Times New Roman"/>
                          <a:cs typeface="Times New Roman"/>
                        </a:rPr>
                        <a:t>Has</a:t>
                      </a:r>
                      <a:r>
                        <a:rPr sz="1400" spc="-10" dirty="0">
                          <a:solidFill>
                            <a:srgbClr val="595959"/>
                          </a:solidFill>
                          <a:latin typeface="Times New Roman"/>
                          <a:cs typeface="Times New Roman"/>
                        </a:rPr>
                        <a:t> </a:t>
                      </a:r>
                      <a:r>
                        <a:rPr sz="1400" dirty="0">
                          <a:solidFill>
                            <a:srgbClr val="595959"/>
                          </a:solidFill>
                          <a:latin typeface="Times New Roman"/>
                          <a:cs typeface="Times New Roman"/>
                        </a:rPr>
                        <a:t>–</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member</a:t>
                      </a:r>
                      <a:endParaRPr sz="1400">
                        <a:latin typeface="Times New Roman"/>
                        <a:cs typeface="Times New Roman"/>
                      </a:endParaRPr>
                    </a:p>
                  </a:txBody>
                  <a:tcPr marL="0" marR="0" marT="116205" marB="0"/>
                </a:tc>
                <a:tc>
                  <a:txBody>
                    <a:bodyPr/>
                    <a:lstStyle/>
                    <a:p>
                      <a:pPr marL="195580">
                        <a:lnSpc>
                          <a:spcPct val="100000"/>
                        </a:lnSpc>
                        <a:spcBef>
                          <a:spcPts val="915"/>
                        </a:spcBef>
                      </a:pPr>
                      <a:r>
                        <a:rPr sz="1400" spc="-5" dirty="0">
                          <a:solidFill>
                            <a:srgbClr val="595959"/>
                          </a:solidFill>
                          <a:latin typeface="Times New Roman"/>
                          <a:cs typeface="Times New Roman"/>
                        </a:rPr>
                        <a:t>From</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groups</a:t>
                      </a:r>
                      <a:r>
                        <a:rPr sz="1400" dirty="0">
                          <a:solidFill>
                            <a:srgbClr val="595959"/>
                          </a:solidFill>
                          <a:latin typeface="Times New Roman"/>
                          <a:cs typeface="Times New Roman"/>
                        </a:rPr>
                        <a:t> </a:t>
                      </a:r>
                      <a:r>
                        <a:rPr sz="1400" spc="-5" dirty="0">
                          <a:solidFill>
                            <a:srgbClr val="595959"/>
                          </a:solidFill>
                          <a:latin typeface="Times New Roman"/>
                          <a:cs typeface="Times New Roman"/>
                        </a:rPr>
                        <a:t>to</a:t>
                      </a:r>
                      <a:r>
                        <a:rPr sz="1400" dirty="0">
                          <a:solidFill>
                            <a:srgbClr val="595959"/>
                          </a:solidFill>
                          <a:latin typeface="Times New Roman"/>
                          <a:cs typeface="Times New Roman"/>
                        </a:rPr>
                        <a:t> </a:t>
                      </a:r>
                      <a:r>
                        <a:rPr sz="1400" spc="-5" dirty="0">
                          <a:solidFill>
                            <a:srgbClr val="595959"/>
                          </a:solidFill>
                          <a:latin typeface="Times New Roman"/>
                          <a:cs typeface="Times New Roman"/>
                        </a:rPr>
                        <a:t>their</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members</a:t>
                      </a:r>
                      <a:endParaRPr sz="1400">
                        <a:latin typeface="Times New Roman"/>
                        <a:cs typeface="Times New Roman"/>
                      </a:endParaRPr>
                    </a:p>
                  </a:txBody>
                  <a:tcPr marL="0" marR="0" marT="116205" marB="0"/>
                </a:tc>
                <a:tc>
                  <a:txBody>
                    <a:bodyPr/>
                    <a:lstStyle/>
                    <a:p>
                      <a:pPr marL="210820">
                        <a:lnSpc>
                          <a:spcPct val="100000"/>
                        </a:lnSpc>
                        <a:spcBef>
                          <a:spcPts val="915"/>
                        </a:spcBef>
                        <a:tabLst>
                          <a:tab pos="1183640" algn="l"/>
                        </a:tabLst>
                      </a:pPr>
                      <a:r>
                        <a:rPr sz="1400" i="1" spc="-5" dirty="0">
                          <a:solidFill>
                            <a:srgbClr val="595959"/>
                          </a:solidFill>
                          <a:latin typeface="Times New Roman"/>
                          <a:cs typeface="Times New Roman"/>
                        </a:rPr>
                        <a:t>faculty</a:t>
                      </a:r>
                      <a:r>
                        <a:rPr sz="1400" i="1" spc="5" dirty="0">
                          <a:solidFill>
                            <a:srgbClr val="595959"/>
                          </a:solidFill>
                          <a:latin typeface="Times New Roman"/>
                          <a:cs typeface="Times New Roman"/>
                        </a:rPr>
                        <a:t> </a:t>
                      </a:r>
                      <a:r>
                        <a:rPr sz="1350" baseline="24691" dirty="0">
                          <a:solidFill>
                            <a:srgbClr val="595959"/>
                          </a:solidFill>
                          <a:latin typeface="Times New Roman"/>
                          <a:cs typeface="Times New Roman"/>
                        </a:rPr>
                        <a:t>2	</a:t>
                      </a:r>
                      <a:r>
                        <a:rPr sz="1400" i="1" spc="-5" dirty="0">
                          <a:solidFill>
                            <a:srgbClr val="595959"/>
                          </a:solidFill>
                          <a:latin typeface="Times New Roman"/>
                          <a:cs typeface="Times New Roman"/>
                        </a:rPr>
                        <a:t>professor</a:t>
                      </a:r>
                      <a:r>
                        <a:rPr sz="1400" i="1" spc="-15" dirty="0">
                          <a:solidFill>
                            <a:srgbClr val="595959"/>
                          </a:solidFill>
                          <a:latin typeface="Times New Roman"/>
                          <a:cs typeface="Times New Roman"/>
                        </a:rPr>
                        <a:t> </a:t>
                      </a:r>
                      <a:r>
                        <a:rPr sz="1350" baseline="24691" dirty="0">
                          <a:solidFill>
                            <a:srgbClr val="595959"/>
                          </a:solidFill>
                          <a:latin typeface="Times New Roman"/>
                          <a:cs typeface="Times New Roman"/>
                        </a:rPr>
                        <a:t>1</a:t>
                      </a:r>
                      <a:endParaRPr sz="1350" baseline="24691">
                        <a:latin typeface="Times New Roman"/>
                        <a:cs typeface="Times New Roman"/>
                      </a:endParaRPr>
                    </a:p>
                  </a:txBody>
                  <a:tcPr marL="0" marR="0" marT="116205" marB="0">
                    <a:lnR w="19050">
                      <a:solidFill>
                        <a:srgbClr val="595959"/>
                      </a:solidFill>
                      <a:prstDash val="solid"/>
                    </a:lnR>
                  </a:tcPr>
                </a:tc>
                <a:extLst>
                  <a:ext uri="{0D108BD9-81ED-4DB2-BD59-A6C34878D82A}">
                    <a16:rowId xmlns:a16="http://schemas.microsoft.com/office/drawing/2014/main" val="10005"/>
                  </a:ext>
                </a:extLst>
              </a:tr>
              <a:tr h="333766">
                <a:tc>
                  <a:txBody>
                    <a:bodyPr/>
                    <a:lstStyle/>
                    <a:p>
                      <a:pPr marL="90805">
                        <a:lnSpc>
                          <a:spcPct val="100000"/>
                        </a:lnSpc>
                        <a:spcBef>
                          <a:spcPts val="490"/>
                        </a:spcBef>
                      </a:pPr>
                      <a:r>
                        <a:rPr sz="1400" dirty="0">
                          <a:solidFill>
                            <a:srgbClr val="595959"/>
                          </a:solidFill>
                          <a:latin typeface="Times New Roman"/>
                          <a:cs typeface="Times New Roman"/>
                        </a:rPr>
                        <a:t>Member</a:t>
                      </a:r>
                      <a:r>
                        <a:rPr sz="1400" spc="-20" dirty="0">
                          <a:solidFill>
                            <a:srgbClr val="595959"/>
                          </a:solidFill>
                          <a:latin typeface="Times New Roman"/>
                          <a:cs typeface="Times New Roman"/>
                        </a:rPr>
                        <a:t> </a:t>
                      </a:r>
                      <a:r>
                        <a:rPr sz="1400" spc="-5" dirty="0">
                          <a:solidFill>
                            <a:srgbClr val="595959"/>
                          </a:solidFill>
                          <a:latin typeface="Times New Roman"/>
                          <a:cs typeface="Times New Roman"/>
                        </a:rPr>
                        <a:t>holonym</a:t>
                      </a:r>
                      <a:endParaRPr sz="1400">
                        <a:latin typeface="Times New Roman"/>
                        <a:cs typeface="Times New Roman"/>
                      </a:endParaRPr>
                    </a:p>
                  </a:txBody>
                  <a:tcPr marL="0" marR="0" marT="62230" marB="0">
                    <a:lnL w="19050">
                      <a:solidFill>
                        <a:srgbClr val="595959"/>
                      </a:solidFill>
                      <a:prstDash val="solid"/>
                    </a:lnL>
                  </a:tcPr>
                </a:tc>
                <a:tc>
                  <a:txBody>
                    <a:bodyPr/>
                    <a:lstStyle/>
                    <a:p>
                      <a:pPr marL="189230">
                        <a:lnSpc>
                          <a:spcPct val="100000"/>
                        </a:lnSpc>
                        <a:spcBef>
                          <a:spcPts val="490"/>
                        </a:spcBef>
                      </a:pPr>
                      <a:r>
                        <a:rPr sz="1400" dirty="0">
                          <a:solidFill>
                            <a:srgbClr val="595959"/>
                          </a:solidFill>
                          <a:latin typeface="Times New Roman"/>
                          <a:cs typeface="Times New Roman"/>
                        </a:rPr>
                        <a:t>Member</a:t>
                      </a:r>
                      <a:r>
                        <a:rPr sz="1400" spc="-25" dirty="0">
                          <a:solidFill>
                            <a:srgbClr val="595959"/>
                          </a:solidFill>
                          <a:latin typeface="Times New Roman"/>
                          <a:cs typeface="Times New Roman"/>
                        </a:rPr>
                        <a:t> </a:t>
                      </a:r>
                      <a:r>
                        <a:rPr sz="1400" dirty="0">
                          <a:solidFill>
                            <a:srgbClr val="595959"/>
                          </a:solidFill>
                          <a:latin typeface="Times New Roman"/>
                          <a:cs typeface="Times New Roman"/>
                        </a:rPr>
                        <a:t>–</a:t>
                      </a:r>
                      <a:r>
                        <a:rPr sz="1400" spc="-15" dirty="0">
                          <a:solidFill>
                            <a:srgbClr val="595959"/>
                          </a:solidFill>
                          <a:latin typeface="Times New Roman"/>
                          <a:cs typeface="Times New Roman"/>
                        </a:rPr>
                        <a:t> </a:t>
                      </a:r>
                      <a:r>
                        <a:rPr sz="1400" dirty="0">
                          <a:solidFill>
                            <a:srgbClr val="595959"/>
                          </a:solidFill>
                          <a:latin typeface="Times New Roman"/>
                          <a:cs typeface="Times New Roman"/>
                        </a:rPr>
                        <a:t>of</a:t>
                      </a:r>
                      <a:endParaRPr sz="1400">
                        <a:latin typeface="Times New Roman"/>
                        <a:cs typeface="Times New Roman"/>
                      </a:endParaRPr>
                    </a:p>
                  </a:txBody>
                  <a:tcPr marL="0" marR="0" marT="62230" marB="0"/>
                </a:tc>
                <a:tc>
                  <a:txBody>
                    <a:bodyPr/>
                    <a:lstStyle/>
                    <a:p>
                      <a:pPr marL="195580">
                        <a:lnSpc>
                          <a:spcPct val="100000"/>
                        </a:lnSpc>
                        <a:spcBef>
                          <a:spcPts val="490"/>
                        </a:spcBef>
                      </a:pPr>
                      <a:r>
                        <a:rPr sz="1400" spc="-5" dirty="0">
                          <a:solidFill>
                            <a:srgbClr val="595959"/>
                          </a:solidFill>
                          <a:latin typeface="Times New Roman"/>
                          <a:cs typeface="Times New Roman"/>
                        </a:rPr>
                        <a:t>From</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members</a:t>
                      </a:r>
                      <a:r>
                        <a:rPr sz="1400" dirty="0">
                          <a:solidFill>
                            <a:srgbClr val="595959"/>
                          </a:solidFill>
                          <a:latin typeface="Times New Roman"/>
                          <a:cs typeface="Times New Roman"/>
                        </a:rPr>
                        <a:t> </a:t>
                      </a:r>
                      <a:r>
                        <a:rPr sz="1400" spc="-5" dirty="0">
                          <a:solidFill>
                            <a:srgbClr val="595959"/>
                          </a:solidFill>
                          <a:latin typeface="Times New Roman"/>
                          <a:cs typeface="Times New Roman"/>
                        </a:rPr>
                        <a:t>to</a:t>
                      </a:r>
                      <a:r>
                        <a:rPr sz="1400" dirty="0">
                          <a:solidFill>
                            <a:srgbClr val="595959"/>
                          </a:solidFill>
                          <a:latin typeface="Times New Roman"/>
                          <a:cs typeface="Times New Roman"/>
                        </a:rPr>
                        <a:t> </a:t>
                      </a:r>
                      <a:r>
                        <a:rPr sz="1400" spc="-5" dirty="0">
                          <a:solidFill>
                            <a:srgbClr val="595959"/>
                          </a:solidFill>
                          <a:latin typeface="Times New Roman"/>
                          <a:cs typeface="Times New Roman"/>
                        </a:rPr>
                        <a:t>their</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groups</a:t>
                      </a:r>
                      <a:endParaRPr sz="1400">
                        <a:latin typeface="Times New Roman"/>
                        <a:cs typeface="Times New Roman"/>
                      </a:endParaRPr>
                    </a:p>
                  </a:txBody>
                  <a:tcPr marL="0" marR="0" marT="62230" marB="0"/>
                </a:tc>
                <a:tc>
                  <a:txBody>
                    <a:bodyPr/>
                    <a:lstStyle/>
                    <a:p>
                      <a:pPr marL="210820">
                        <a:lnSpc>
                          <a:spcPct val="100000"/>
                        </a:lnSpc>
                        <a:spcBef>
                          <a:spcPts val="490"/>
                        </a:spcBef>
                        <a:tabLst>
                          <a:tab pos="1163320" algn="l"/>
                        </a:tabLst>
                      </a:pPr>
                      <a:r>
                        <a:rPr sz="1400" i="1" spc="-5" dirty="0">
                          <a:solidFill>
                            <a:srgbClr val="595959"/>
                          </a:solidFill>
                          <a:latin typeface="Times New Roman"/>
                          <a:cs typeface="Times New Roman"/>
                        </a:rPr>
                        <a:t>copilot</a:t>
                      </a:r>
                      <a:r>
                        <a:rPr sz="1400" i="1" dirty="0">
                          <a:solidFill>
                            <a:srgbClr val="595959"/>
                          </a:solidFill>
                          <a:latin typeface="Times New Roman"/>
                          <a:cs typeface="Times New Roman"/>
                        </a:rPr>
                        <a:t> </a:t>
                      </a:r>
                      <a:r>
                        <a:rPr sz="1350" baseline="24691" dirty="0">
                          <a:solidFill>
                            <a:srgbClr val="595959"/>
                          </a:solidFill>
                          <a:latin typeface="Times New Roman"/>
                          <a:cs typeface="Times New Roman"/>
                        </a:rPr>
                        <a:t>1	</a:t>
                      </a:r>
                      <a:r>
                        <a:rPr sz="1400" i="1" spc="-15" dirty="0">
                          <a:solidFill>
                            <a:srgbClr val="595959"/>
                          </a:solidFill>
                          <a:latin typeface="Times New Roman"/>
                          <a:cs typeface="Times New Roman"/>
                        </a:rPr>
                        <a:t>crew</a:t>
                      </a:r>
                      <a:r>
                        <a:rPr sz="1400" i="1" spc="-20" dirty="0">
                          <a:solidFill>
                            <a:srgbClr val="595959"/>
                          </a:solidFill>
                          <a:latin typeface="Times New Roman"/>
                          <a:cs typeface="Times New Roman"/>
                        </a:rPr>
                        <a:t> </a:t>
                      </a:r>
                      <a:r>
                        <a:rPr sz="1350" baseline="24691" dirty="0">
                          <a:solidFill>
                            <a:srgbClr val="595959"/>
                          </a:solidFill>
                          <a:latin typeface="Times New Roman"/>
                          <a:cs typeface="Times New Roman"/>
                        </a:rPr>
                        <a:t>1</a:t>
                      </a:r>
                      <a:endParaRPr sz="1350" baseline="24691">
                        <a:latin typeface="Times New Roman"/>
                        <a:cs typeface="Times New Roman"/>
                      </a:endParaRPr>
                    </a:p>
                  </a:txBody>
                  <a:tcPr marL="0" marR="0" marT="62230" marB="0">
                    <a:lnR w="19050">
                      <a:solidFill>
                        <a:srgbClr val="595959"/>
                      </a:solidFill>
                      <a:prstDash val="solid"/>
                    </a:lnR>
                  </a:tcPr>
                </a:tc>
                <a:extLst>
                  <a:ext uri="{0D108BD9-81ED-4DB2-BD59-A6C34878D82A}">
                    <a16:rowId xmlns:a16="http://schemas.microsoft.com/office/drawing/2014/main" val="10006"/>
                  </a:ext>
                </a:extLst>
              </a:tr>
              <a:tr h="307107">
                <a:tc>
                  <a:txBody>
                    <a:bodyPr/>
                    <a:lstStyle/>
                    <a:p>
                      <a:pPr marL="90805">
                        <a:lnSpc>
                          <a:spcPct val="100000"/>
                        </a:lnSpc>
                        <a:spcBef>
                          <a:spcPts val="280"/>
                        </a:spcBef>
                      </a:pPr>
                      <a:r>
                        <a:rPr sz="1400" spc="-5" dirty="0">
                          <a:solidFill>
                            <a:srgbClr val="595959"/>
                          </a:solidFill>
                          <a:latin typeface="Times New Roman"/>
                          <a:cs typeface="Times New Roman"/>
                        </a:rPr>
                        <a:t>Part</a:t>
                      </a:r>
                      <a:r>
                        <a:rPr sz="1400" spc="-20" dirty="0">
                          <a:solidFill>
                            <a:srgbClr val="595959"/>
                          </a:solidFill>
                          <a:latin typeface="Times New Roman"/>
                          <a:cs typeface="Times New Roman"/>
                        </a:rPr>
                        <a:t> </a:t>
                      </a:r>
                      <a:r>
                        <a:rPr sz="1400" spc="-5" dirty="0">
                          <a:solidFill>
                            <a:srgbClr val="595959"/>
                          </a:solidFill>
                          <a:latin typeface="Times New Roman"/>
                          <a:cs typeface="Times New Roman"/>
                        </a:rPr>
                        <a:t>meronym</a:t>
                      </a:r>
                      <a:endParaRPr sz="1400">
                        <a:latin typeface="Times New Roman"/>
                        <a:cs typeface="Times New Roman"/>
                      </a:endParaRPr>
                    </a:p>
                  </a:txBody>
                  <a:tcPr marL="0" marR="0" marT="35560" marB="0">
                    <a:lnL w="19050">
                      <a:solidFill>
                        <a:srgbClr val="595959"/>
                      </a:solidFill>
                      <a:prstDash val="solid"/>
                    </a:lnL>
                  </a:tcPr>
                </a:tc>
                <a:tc>
                  <a:txBody>
                    <a:bodyPr/>
                    <a:lstStyle/>
                    <a:p>
                      <a:pPr marL="189230">
                        <a:lnSpc>
                          <a:spcPct val="100000"/>
                        </a:lnSpc>
                        <a:spcBef>
                          <a:spcPts val="280"/>
                        </a:spcBef>
                      </a:pPr>
                      <a:r>
                        <a:rPr sz="1400" dirty="0">
                          <a:solidFill>
                            <a:srgbClr val="595959"/>
                          </a:solidFill>
                          <a:latin typeface="Times New Roman"/>
                          <a:cs typeface="Times New Roman"/>
                        </a:rPr>
                        <a:t>Has</a:t>
                      </a:r>
                      <a:r>
                        <a:rPr sz="1400" spc="-10" dirty="0">
                          <a:solidFill>
                            <a:srgbClr val="595959"/>
                          </a:solidFill>
                          <a:latin typeface="Times New Roman"/>
                          <a:cs typeface="Times New Roman"/>
                        </a:rPr>
                        <a:t> </a:t>
                      </a:r>
                      <a:r>
                        <a:rPr sz="1400" dirty="0">
                          <a:solidFill>
                            <a:srgbClr val="595959"/>
                          </a:solidFill>
                          <a:latin typeface="Times New Roman"/>
                          <a:cs typeface="Times New Roman"/>
                        </a:rPr>
                        <a:t>–</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part</a:t>
                      </a:r>
                      <a:endParaRPr sz="1400">
                        <a:latin typeface="Times New Roman"/>
                        <a:cs typeface="Times New Roman"/>
                      </a:endParaRPr>
                    </a:p>
                  </a:txBody>
                  <a:tcPr marL="0" marR="0" marT="35560" marB="0"/>
                </a:tc>
                <a:tc>
                  <a:txBody>
                    <a:bodyPr/>
                    <a:lstStyle/>
                    <a:p>
                      <a:pPr marL="195580">
                        <a:lnSpc>
                          <a:spcPct val="100000"/>
                        </a:lnSpc>
                        <a:spcBef>
                          <a:spcPts val="280"/>
                        </a:spcBef>
                      </a:pPr>
                      <a:r>
                        <a:rPr sz="1400" spc="-5" dirty="0">
                          <a:solidFill>
                            <a:srgbClr val="595959"/>
                          </a:solidFill>
                          <a:latin typeface="Times New Roman"/>
                          <a:cs typeface="Times New Roman"/>
                        </a:rPr>
                        <a:t>From</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wholes</a:t>
                      </a:r>
                      <a:r>
                        <a:rPr sz="1400" dirty="0">
                          <a:solidFill>
                            <a:srgbClr val="595959"/>
                          </a:solidFill>
                          <a:latin typeface="Times New Roman"/>
                          <a:cs typeface="Times New Roman"/>
                        </a:rPr>
                        <a:t> </a:t>
                      </a:r>
                      <a:r>
                        <a:rPr sz="1400" spc="-5" dirty="0">
                          <a:solidFill>
                            <a:srgbClr val="595959"/>
                          </a:solidFill>
                          <a:latin typeface="Times New Roman"/>
                          <a:cs typeface="Times New Roman"/>
                        </a:rPr>
                        <a:t>to parts</a:t>
                      </a:r>
                      <a:endParaRPr sz="1400">
                        <a:latin typeface="Times New Roman"/>
                        <a:cs typeface="Times New Roman"/>
                      </a:endParaRPr>
                    </a:p>
                  </a:txBody>
                  <a:tcPr marL="0" marR="0" marT="35560" marB="0"/>
                </a:tc>
                <a:tc>
                  <a:txBody>
                    <a:bodyPr/>
                    <a:lstStyle/>
                    <a:p>
                      <a:pPr marL="210820">
                        <a:lnSpc>
                          <a:spcPct val="100000"/>
                        </a:lnSpc>
                        <a:spcBef>
                          <a:spcPts val="280"/>
                        </a:spcBef>
                        <a:tabLst>
                          <a:tab pos="1024890" algn="l"/>
                        </a:tabLst>
                      </a:pPr>
                      <a:r>
                        <a:rPr sz="1400" i="1" spc="-5" dirty="0">
                          <a:solidFill>
                            <a:srgbClr val="595959"/>
                          </a:solidFill>
                          <a:latin typeface="Times New Roman"/>
                          <a:cs typeface="Times New Roman"/>
                        </a:rPr>
                        <a:t>table</a:t>
                      </a:r>
                      <a:r>
                        <a:rPr sz="1400" i="1" dirty="0">
                          <a:solidFill>
                            <a:srgbClr val="595959"/>
                          </a:solidFill>
                          <a:latin typeface="Times New Roman"/>
                          <a:cs typeface="Times New Roman"/>
                        </a:rPr>
                        <a:t> </a:t>
                      </a:r>
                      <a:r>
                        <a:rPr sz="1350" baseline="24691" dirty="0">
                          <a:solidFill>
                            <a:srgbClr val="595959"/>
                          </a:solidFill>
                          <a:latin typeface="Times New Roman"/>
                          <a:cs typeface="Times New Roman"/>
                        </a:rPr>
                        <a:t>2	</a:t>
                      </a:r>
                      <a:r>
                        <a:rPr sz="1400" i="1" spc="-5" dirty="0">
                          <a:solidFill>
                            <a:srgbClr val="595959"/>
                          </a:solidFill>
                          <a:latin typeface="Times New Roman"/>
                          <a:cs typeface="Times New Roman"/>
                        </a:rPr>
                        <a:t>leg</a:t>
                      </a:r>
                      <a:r>
                        <a:rPr sz="1400" i="1" spc="-15" dirty="0">
                          <a:solidFill>
                            <a:srgbClr val="595959"/>
                          </a:solidFill>
                          <a:latin typeface="Times New Roman"/>
                          <a:cs typeface="Times New Roman"/>
                        </a:rPr>
                        <a:t> </a:t>
                      </a:r>
                      <a:r>
                        <a:rPr sz="1350" baseline="24691" dirty="0">
                          <a:solidFill>
                            <a:srgbClr val="595959"/>
                          </a:solidFill>
                          <a:latin typeface="Times New Roman"/>
                          <a:cs typeface="Times New Roman"/>
                        </a:rPr>
                        <a:t>3</a:t>
                      </a:r>
                      <a:endParaRPr sz="1350" baseline="24691">
                        <a:latin typeface="Times New Roman"/>
                        <a:cs typeface="Times New Roman"/>
                      </a:endParaRPr>
                    </a:p>
                  </a:txBody>
                  <a:tcPr marL="0" marR="0" marT="35560" marB="0">
                    <a:lnR w="19050">
                      <a:solidFill>
                        <a:srgbClr val="595959"/>
                      </a:solidFill>
                      <a:prstDash val="solid"/>
                    </a:lnR>
                  </a:tcPr>
                </a:tc>
                <a:extLst>
                  <a:ext uri="{0D108BD9-81ED-4DB2-BD59-A6C34878D82A}">
                    <a16:rowId xmlns:a16="http://schemas.microsoft.com/office/drawing/2014/main" val="10007"/>
                  </a:ext>
                </a:extLst>
              </a:tr>
              <a:tr h="360851">
                <a:tc>
                  <a:txBody>
                    <a:bodyPr/>
                    <a:lstStyle/>
                    <a:p>
                      <a:pPr marL="90805">
                        <a:lnSpc>
                          <a:spcPct val="100000"/>
                        </a:lnSpc>
                        <a:spcBef>
                          <a:spcPts val="280"/>
                        </a:spcBef>
                      </a:pPr>
                      <a:r>
                        <a:rPr sz="1400" spc="-5" dirty="0">
                          <a:solidFill>
                            <a:srgbClr val="595959"/>
                          </a:solidFill>
                          <a:latin typeface="Times New Roman"/>
                          <a:cs typeface="Times New Roman"/>
                        </a:rPr>
                        <a:t>Part</a:t>
                      </a:r>
                      <a:r>
                        <a:rPr sz="1400" spc="-20" dirty="0">
                          <a:solidFill>
                            <a:srgbClr val="595959"/>
                          </a:solidFill>
                          <a:latin typeface="Times New Roman"/>
                          <a:cs typeface="Times New Roman"/>
                        </a:rPr>
                        <a:t> </a:t>
                      </a:r>
                      <a:r>
                        <a:rPr sz="1400" spc="-5" dirty="0">
                          <a:solidFill>
                            <a:srgbClr val="595959"/>
                          </a:solidFill>
                          <a:latin typeface="Times New Roman"/>
                          <a:cs typeface="Times New Roman"/>
                        </a:rPr>
                        <a:t>holonym</a:t>
                      </a:r>
                      <a:endParaRPr sz="1400">
                        <a:latin typeface="Times New Roman"/>
                        <a:cs typeface="Times New Roman"/>
                      </a:endParaRPr>
                    </a:p>
                  </a:txBody>
                  <a:tcPr marL="0" marR="0" marT="35560" marB="0">
                    <a:lnL w="19050">
                      <a:solidFill>
                        <a:srgbClr val="595959"/>
                      </a:solidFill>
                      <a:prstDash val="solid"/>
                    </a:lnL>
                  </a:tcPr>
                </a:tc>
                <a:tc>
                  <a:txBody>
                    <a:bodyPr/>
                    <a:lstStyle/>
                    <a:p>
                      <a:pPr marL="189230">
                        <a:lnSpc>
                          <a:spcPct val="100000"/>
                        </a:lnSpc>
                        <a:spcBef>
                          <a:spcPts val="280"/>
                        </a:spcBef>
                      </a:pPr>
                      <a:r>
                        <a:rPr sz="1400" spc="-5" dirty="0">
                          <a:solidFill>
                            <a:srgbClr val="595959"/>
                          </a:solidFill>
                          <a:latin typeface="Times New Roman"/>
                          <a:cs typeface="Times New Roman"/>
                        </a:rPr>
                        <a:t>Part</a:t>
                      </a:r>
                      <a:r>
                        <a:rPr sz="1400" spc="-20" dirty="0">
                          <a:solidFill>
                            <a:srgbClr val="595959"/>
                          </a:solidFill>
                          <a:latin typeface="Times New Roman"/>
                          <a:cs typeface="Times New Roman"/>
                        </a:rPr>
                        <a:t> </a:t>
                      </a:r>
                      <a:r>
                        <a:rPr sz="1400" dirty="0">
                          <a:solidFill>
                            <a:srgbClr val="595959"/>
                          </a:solidFill>
                          <a:latin typeface="Times New Roman"/>
                          <a:cs typeface="Times New Roman"/>
                        </a:rPr>
                        <a:t>–</a:t>
                      </a:r>
                      <a:r>
                        <a:rPr sz="1400" spc="-15" dirty="0">
                          <a:solidFill>
                            <a:srgbClr val="595959"/>
                          </a:solidFill>
                          <a:latin typeface="Times New Roman"/>
                          <a:cs typeface="Times New Roman"/>
                        </a:rPr>
                        <a:t> </a:t>
                      </a:r>
                      <a:r>
                        <a:rPr sz="1400" dirty="0">
                          <a:solidFill>
                            <a:srgbClr val="595959"/>
                          </a:solidFill>
                          <a:latin typeface="Times New Roman"/>
                          <a:cs typeface="Times New Roman"/>
                        </a:rPr>
                        <a:t>of</a:t>
                      </a:r>
                      <a:endParaRPr sz="1400">
                        <a:latin typeface="Times New Roman"/>
                        <a:cs typeface="Times New Roman"/>
                      </a:endParaRPr>
                    </a:p>
                  </a:txBody>
                  <a:tcPr marL="0" marR="0" marT="35560" marB="0"/>
                </a:tc>
                <a:tc>
                  <a:txBody>
                    <a:bodyPr/>
                    <a:lstStyle/>
                    <a:p>
                      <a:pPr marL="195580">
                        <a:lnSpc>
                          <a:spcPct val="100000"/>
                        </a:lnSpc>
                        <a:spcBef>
                          <a:spcPts val="280"/>
                        </a:spcBef>
                      </a:pPr>
                      <a:r>
                        <a:rPr sz="1400" spc="-5" dirty="0">
                          <a:solidFill>
                            <a:srgbClr val="595959"/>
                          </a:solidFill>
                          <a:latin typeface="Times New Roman"/>
                          <a:cs typeface="Times New Roman"/>
                        </a:rPr>
                        <a:t>From</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parts</a:t>
                      </a:r>
                      <a:r>
                        <a:rPr sz="1400" dirty="0">
                          <a:solidFill>
                            <a:srgbClr val="595959"/>
                          </a:solidFill>
                          <a:latin typeface="Times New Roman"/>
                          <a:cs typeface="Times New Roman"/>
                        </a:rPr>
                        <a:t> </a:t>
                      </a:r>
                      <a:r>
                        <a:rPr sz="1400" spc="-5" dirty="0">
                          <a:solidFill>
                            <a:srgbClr val="595959"/>
                          </a:solidFill>
                          <a:latin typeface="Times New Roman"/>
                          <a:cs typeface="Times New Roman"/>
                        </a:rPr>
                        <a:t>to wholes</a:t>
                      </a:r>
                      <a:endParaRPr sz="1400">
                        <a:latin typeface="Times New Roman"/>
                        <a:cs typeface="Times New Roman"/>
                      </a:endParaRPr>
                    </a:p>
                  </a:txBody>
                  <a:tcPr marL="0" marR="0" marT="35560" marB="0"/>
                </a:tc>
                <a:tc>
                  <a:txBody>
                    <a:bodyPr/>
                    <a:lstStyle/>
                    <a:p>
                      <a:pPr marL="210820">
                        <a:lnSpc>
                          <a:spcPct val="100000"/>
                        </a:lnSpc>
                        <a:spcBef>
                          <a:spcPts val="280"/>
                        </a:spcBef>
                        <a:tabLst>
                          <a:tab pos="1131570" algn="l"/>
                        </a:tabLst>
                      </a:pPr>
                      <a:r>
                        <a:rPr sz="1400" i="1" dirty="0">
                          <a:solidFill>
                            <a:srgbClr val="595959"/>
                          </a:solidFill>
                          <a:latin typeface="Times New Roman"/>
                          <a:cs typeface="Times New Roman"/>
                        </a:rPr>
                        <a:t>course </a:t>
                      </a:r>
                      <a:r>
                        <a:rPr sz="1350" baseline="24691" dirty="0">
                          <a:solidFill>
                            <a:srgbClr val="595959"/>
                          </a:solidFill>
                          <a:latin typeface="Times New Roman"/>
                          <a:cs typeface="Times New Roman"/>
                        </a:rPr>
                        <a:t>7	</a:t>
                      </a:r>
                      <a:r>
                        <a:rPr sz="1400" i="1" dirty="0">
                          <a:solidFill>
                            <a:srgbClr val="595959"/>
                          </a:solidFill>
                          <a:latin typeface="Times New Roman"/>
                          <a:cs typeface="Times New Roman"/>
                        </a:rPr>
                        <a:t>meal</a:t>
                      </a:r>
                      <a:r>
                        <a:rPr sz="1400" i="1" spc="-25" dirty="0">
                          <a:solidFill>
                            <a:srgbClr val="595959"/>
                          </a:solidFill>
                          <a:latin typeface="Times New Roman"/>
                          <a:cs typeface="Times New Roman"/>
                        </a:rPr>
                        <a:t> </a:t>
                      </a:r>
                      <a:r>
                        <a:rPr sz="1350" baseline="24691" dirty="0">
                          <a:solidFill>
                            <a:srgbClr val="595959"/>
                          </a:solidFill>
                          <a:latin typeface="Times New Roman"/>
                          <a:cs typeface="Times New Roman"/>
                        </a:rPr>
                        <a:t>1</a:t>
                      </a:r>
                      <a:endParaRPr sz="1350" baseline="24691">
                        <a:latin typeface="Times New Roman"/>
                        <a:cs typeface="Times New Roman"/>
                      </a:endParaRPr>
                    </a:p>
                  </a:txBody>
                  <a:tcPr marL="0" marR="0" marT="35560" marB="0">
                    <a:lnR w="19050">
                      <a:solidFill>
                        <a:srgbClr val="595959"/>
                      </a:solidFill>
                      <a:prstDash val="solid"/>
                    </a:lnR>
                  </a:tcPr>
                </a:tc>
                <a:extLst>
                  <a:ext uri="{0D108BD9-81ED-4DB2-BD59-A6C34878D82A}">
                    <a16:rowId xmlns:a16="http://schemas.microsoft.com/office/drawing/2014/main" val="10008"/>
                  </a:ext>
                </a:extLst>
              </a:tr>
              <a:tr h="468339">
                <a:tc>
                  <a:txBody>
                    <a:bodyPr/>
                    <a:lstStyle/>
                    <a:p>
                      <a:pPr marL="90805">
                        <a:lnSpc>
                          <a:spcPct val="100000"/>
                        </a:lnSpc>
                        <a:spcBef>
                          <a:spcPts val="705"/>
                        </a:spcBef>
                      </a:pPr>
                      <a:r>
                        <a:rPr sz="1400" spc="-5" dirty="0">
                          <a:solidFill>
                            <a:srgbClr val="595959"/>
                          </a:solidFill>
                          <a:latin typeface="Times New Roman"/>
                          <a:cs typeface="Times New Roman"/>
                        </a:rPr>
                        <a:t>Substance</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meronym</a:t>
                      </a:r>
                      <a:endParaRPr sz="1400">
                        <a:latin typeface="Times New Roman"/>
                        <a:cs typeface="Times New Roman"/>
                      </a:endParaRPr>
                    </a:p>
                  </a:txBody>
                  <a:tcPr marL="0" marR="0" marT="89535" marB="0">
                    <a:lnL w="19050">
                      <a:solidFill>
                        <a:srgbClr val="595959"/>
                      </a:solidFill>
                      <a:prstDash val="solid"/>
                    </a:lnL>
                  </a:tcPr>
                </a:tc>
                <a:tc>
                  <a:txBody>
                    <a:bodyPr/>
                    <a:lstStyle/>
                    <a:p>
                      <a:pPr>
                        <a:lnSpc>
                          <a:spcPct val="100000"/>
                        </a:lnSpc>
                      </a:pPr>
                      <a:endParaRPr sz="1400">
                        <a:latin typeface="Times New Roman"/>
                        <a:cs typeface="Times New Roman"/>
                      </a:endParaRPr>
                    </a:p>
                  </a:txBody>
                  <a:tcPr marL="0" marR="0" marT="0" marB="0"/>
                </a:tc>
                <a:tc>
                  <a:txBody>
                    <a:bodyPr/>
                    <a:lstStyle/>
                    <a:p>
                      <a:pPr marL="195580">
                        <a:lnSpc>
                          <a:spcPct val="100000"/>
                        </a:lnSpc>
                        <a:spcBef>
                          <a:spcPts val="705"/>
                        </a:spcBef>
                      </a:pPr>
                      <a:r>
                        <a:rPr sz="1400" spc="-5" dirty="0">
                          <a:solidFill>
                            <a:srgbClr val="595959"/>
                          </a:solidFill>
                          <a:latin typeface="Times New Roman"/>
                          <a:cs typeface="Times New Roman"/>
                        </a:rPr>
                        <a:t>From</a:t>
                      </a:r>
                      <a:r>
                        <a:rPr sz="1400" spc="-10" dirty="0">
                          <a:solidFill>
                            <a:srgbClr val="595959"/>
                          </a:solidFill>
                          <a:latin typeface="Times New Roman"/>
                          <a:cs typeface="Times New Roman"/>
                        </a:rPr>
                        <a:t> </a:t>
                      </a:r>
                      <a:r>
                        <a:rPr sz="1400" dirty="0">
                          <a:solidFill>
                            <a:srgbClr val="595959"/>
                          </a:solidFill>
                          <a:latin typeface="Times New Roman"/>
                          <a:cs typeface="Times New Roman"/>
                        </a:rPr>
                        <a:t>substance</a:t>
                      </a:r>
                      <a:r>
                        <a:rPr sz="1400" spc="-5" dirty="0">
                          <a:solidFill>
                            <a:srgbClr val="595959"/>
                          </a:solidFill>
                          <a:latin typeface="Times New Roman"/>
                          <a:cs typeface="Times New Roman"/>
                        </a:rPr>
                        <a:t> to their subparts</a:t>
                      </a:r>
                      <a:endParaRPr sz="1400">
                        <a:latin typeface="Times New Roman"/>
                        <a:cs typeface="Times New Roman"/>
                      </a:endParaRPr>
                    </a:p>
                  </a:txBody>
                  <a:tcPr marL="0" marR="0" marT="89535" marB="0"/>
                </a:tc>
                <a:tc>
                  <a:txBody>
                    <a:bodyPr/>
                    <a:lstStyle/>
                    <a:p>
                      <a:pPr marL="210820">
                        <a:lnSpc>
                          <a:spcPct val="100000"/>
                        </a:lnSpc>
                        <a:spcBef>
                          <a:spcPts val="705"/>
                        </a:spcBef>
                        <a:tabLst>
                          <a:tab pos="1120140" algn="l"/>
                        </a:tabLst>
                      </a:pPr>
                      <a:r>
                        <a:rPr sz="1400" i="1" spc="-5" dirty="0">
                          <a:solidFill>
                            <a:srgbClr val="595959"/>
                          </a:solidFill>
                          <a:latin typeface="Times New Roman"/>
                          <a:cs typeface="Times New Roman"/>
                        </a:rPr>
                        <a:t>water</a:t>
                      </a:r>
                      <a:r>
                        <a:rPr sz="1400" i="1" spc="10" dirty="0">
                          <a:solidFill>
                            <a:srgbClr val="595959"/>
                          </a:solidFill>
                          <a:latin typeface="Times New Roman"/>
                          <a:cs typeface="Times New Roman"/>
                        </a:rPr>
                        <a:t> </a:t>
                      </a:r>
                      <a:r>
                        <a:rPr sz="1350" baseline="24691" dirty="0">
                          <a:solidFill>
                            <a:srgbClr val="595959"/>
                          </a:solidFill>
                          <a:latin typeface="Times New Roman"/>
                          <a:cs typeface="Times New Roman"/>
                        </a:rPr>
                        <a:t>1	</a:t>
                      </a:r>
                      <a:r>
                        <a:rPr sz="1400" i="1" dirty="0">
                          <a:solidFill>
                            <a:srgbClr val="595959"/>
                          </a:solidFill>
                          <a:latin typeface="Times New Roman"/>
                          <a:cs typeface="Times New Roman"/>
                        </a:rPr>
                        <a:t>oxygen</a:t>
                      </a:r>
                      <a:r>
                        <a:rPr sz="1400" i="1" spc="-20" dirty="0">
                          <a:solidFill>
                            <a:srgbClr val="595959"/>
                          </a:solidFill>
                          <a:latin typeface="Times New Roman"/>
                          <a:cs typeface="Times New Roman"/>
                        </a:rPr>
                        <a:t> </a:t>
                      </a:r>
                      <a:r>
                        <a:rPr sz="1350" baseline="24691" dirty="0">
                          <a:solidFill>
                            <a:srgbClr val="595959"/>
                          </a:solidFill>
                          <a:latin typeface="Times New Roman"/>
                          <a:cs typeface="Times New Roman"/>
                        </a:rPr>
                        <a:t>1</a:t>
                      </a:r>
                      <a:endParaRPr sz="1350" baseline="24691">
                        <a:latin typeface="Times New Roman"/>
                        <a:cs typeface="Times New Roman"/>
                      </a:endParaRPr>
                    </a:p>
                  </a:txBody>
                  <a:tcPr marL="0" marR="0" marT="89535" marB="0">
                    <a:lnR w="19050">
                      <a:solidFill>
                        <a:srgbClr val="595959"/>
                      </a:solidFill>
                      <a:prstDash val="solid"/>
                    </a:lnR>
                  </a:tcPr>
                </a:tc>
                <a:extLst>
                  <a:ext uri="{0D108BD9-81ED-4DB2-BD59-A6C34878D82A}">
                    <a16:rowId xmlns:a16="http://schemas.microsoft.com/office/drawing/2014/main" val="10009"/>
                  </a:ext>
                </a:extLst>
              </a:tr>
              <a:tr h="522083">
                <a:tc>
                  <a:txBody>
                    <a:bodyPr/>
                    <a:lstStyle/>
                    <a:p>
                      <a:pPr marL="90805">
                        <a:lnSpc>
                          <a:spcPct val="100000"/>
                        </a:lnSpc>
                        <a:spcBef>
                          <a:spcPts val="1125"/>
                        </a:spcBef>
                      </a:pPr>
                      <a:r>
                        <a:rPr sz="1400" spc="-5" dirty="0">
                          <a:solidFill>
                            <a:srgbClr val="595959"/>
                          </a:solidFill>
                          <a:latin typeface="Times New Roman"/>
                          <a:cs typeface="Times New Roman"/>
                        </a:rPr>
                        <a:t>Substance</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holonym</a:t>
                      </a:r>
                      <a:endParaRPr sz="1400">
                        <a:latin typeface="Times New Roman"/>
                        <a:cs typeface="Times New Roman"/>
                      </a:endParaRPr>
                    </a:p>
                  </a:txBody>
                  <a:tcPr marL="0" marR="0" marT="142875" marB="0">
                    <a:lnL w="19050">
                      <a:solidFill>
                        <a:srgbClr val="595959"/>
                      </a:solidFill>
                      <a:prstDash val="solid"/>
                    </a:lnL>
                  </a:tcPr>
                </a:tc>
                <a:tc>
                  <a:txBody>
                    <a:bodyPr/>
                    <a:lstStyle/>
                    <a:p>
                      <a:pPr>
                        <a:lnSpc>
                          <a:spcPct val="100000"/>
                        </a:lnSpc>
                      </a:pPr>
                      <a:endParaRPr sz="1400">
                        <a:latin typeface="Times New Roman"/>
                        <a:cs typeface="Times New Roman"/>
                      </a:endParaRPr>
                    </a:p>
                  </a:txBody>
                  <a:tcPr marL="0" marR="0" marT="0" marB="0"/>
                </a:tc>
                <a:tc>
                  <a:txBody>
                    <a:bodyPr/>
                    <a:lstStyle/>
                    <a:p>
                      <a:pPr marL="195580">
                        <a:lnSpc>
                          <a:spcPct val="100000"/>
                        </a:lnSpc>
                        <a:spcBef>
                          <a:spcPts val="1125"/>
                        </a:spcBef>
                      </a:pPr>
                      <a:r>
                        <a:rPr sz="1400" spc="-5" dirty="0">
                          <a:solidFill>
                            <a:srgbClr val="595959"/>
                          </a:solidFill>
                          <a:latin typeface="Times New Roman"/>
                          <a:cs typeface="Times New Roman"/>
                        </a:rPr>
                        <a:t>From</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parts</a:t>
                      </a:r>
                      <a:r>
                        <a:rPr sz="1400" dirty="0">
                          <a:solidFill>
                            <a:srgbClr val="595959"/>
                          </a:solidFill>
                          <a:latin typeface="Times New Roman"/>
                          <a:cs typeface="Times New Roman"/>
                        </a:rPr>
                        <a:t> of</a:t>
                      </a:r>
                      <a:r>
                        <a:rPr sz="1400" spc="-10" dirty="0">
                          <a:solidFill>
                            <a:srgbClr val="595959"/>
                          </a:solidFill>
                          <a:latin typeface="Times New Roman"/>
                          <a:cs typeface="Times New Roman"/>
                        </a:rPr>
                        <a:t> </a:t>
                      </a:r>
                      <a:r>
                        <a:rPr sz="1400" dirty="0">
                          <a:solidFill>
                            <a:srgbClr val="595959"/>
                          </a:solidFill>
                          <a:latin typeface="Times New Roman"/>
                          <a:cs typeface="Times New Roman"/>
                        </a:rPr>
                        <a:t>substance</a:t>
                      </a:r>
                      <a:r>
                        <a:rPr sz="1400" spc="-5" dirty="0">
                          <a:solidFill>
                            <a:srgbClr val="595959"/>
                          </a:solidFill>
                          <a:latin typeface="Times New Roman"/>
                          <a:cs typeface="Times New Roman"/>
                        </a:rPr>
                        <a:t> to wholes</a:t>
                      </a:r>
                      <a:endParaRPr sz="1400">
                        <a:latin typeface="Times New Roman"/>
                        <a:cs typeface="Times New Roman"/>
                      </a:endParaRPr>
                    </a:p>
                  </a:txBody>
                  <a:tcPr marL="0" marR="0" marT="142875" marB="0"/>
                </a:tc>
                <a:tc>
                  <a:txBody>
                    <a:bodyPr/>
                    <a:lstStyle/>
                    <a:p>
                      <a:pPr marL="210820">
                        <a:lnSpc>
                          <a:spcPct val="100000"/>
                        </a:lnSpc>
                        <a:spcBef>
                          <a:spcPts val="1125"/>
                        </a:spcBef>
                        <a:tabLst>
                          <a:tab pos="896619" algn="l"/>
                        </a:tabLst>
                      </a:pPr>
                      <a:r>
                        <a:rPr sz="1400" i="1" spc="-5" dirty="0">
                          <a:solidFill>
                            <a:srgbClr val="595959"/>
                          </a:solidFill>
                          <a:latin typeface="Times New Roman"/>
                          <a:cs typeface="Times New Roman"/>
                        </a:rPr>
                        <a:t>gin</a:t>
                      </a:r>
                      <a:r>
                        <a:rPr sz="1400" i="1" dirty="0">
                          <a:solidFill>
                            <a:srgbClr val="595959"/>
                          </a:solidFill>
                          <a:latin typeface="Times New Roman"/>
                          <a:cs typeface="Times New Roman"/>
                        </a:rPr>
                        <a:t> </a:t>
                      </a:r>
                      <a:r>
                        <a:rPr sz="1350" baseline="24691" dirty="0">
                          <a:solidFill>
                            <a:srgbClr val="595959"/>
                          </a:solidFill>
                          <a:latin typeface="Times New Roman"/>
                          <a:cs typeface="Times New Roman"/>
                        </a:rPr>
                        <a:t>1	</a:t>
                      </a:r>
                      <a:r>
                        <a:rPr sz="1400" i="1" spc="-5" dirty="0">
                          <a:solidFill>
                            <a:srgbClr val="595959"/>
                          </a:solidFill>
                          <a:latin typeface="Times New Roman"/>
                          <a:cs typeface="Times New Roman"/>
                        </a:rPr>
                        <a:t>martini</a:t>
                      </a:r>
                      <a:r>
                        <a:rPr sz="1400" i="1" spc="-20" dirty="0">
                          <a:solidFill>
                            <a:srgbClr val="595959"/>
                          </a:solidFill>
                          <a:latin typeface="Times New Roman"/>
                          <a:cs typeface="Times New Roman"/>
                        </a:rPr>
                        <a:t> </a:t>
                      </a:r>
                      <a:r>
                        <a:rPr sz="1350" baseline="24691" dirty="0">
                          <a:solidFill>
                            <a:srgbClr val="595959"/>
                          </a:solidFill>
                          <a:latin typeface="Times New Roman"/>
                          <a:cs typeface="Times New Roman"/>
                        </a:rPr>
                        <a:t>1</a:t>
                      </a:r>
                      <a:endParaRPr sz="1350" baseline="24691">
                        <a:latin typeface="Times New Roman"/>
                        <a:cs typeface="Times New Roman"/>
                      </a:endParaRPr>
                    </a:p>
                  </a:txBody>
                  <a:tcPr marL="0" marR="0" marT="142875" marB="0">
                    <a:lnR w="19050">
                      <a:solidFill>
                        <a:srgbClr val="595959"/>
                      </a:solidFill>
                      <a:prstDash val="solid"/>
                    </a:lnR>
                  </a:tcPr>
                </a:tc>
                <a:extLst>
                  <a:ext uri="{0D108BD9-81ED-4DB2-BD59-A6C34878D82A}">
                    <a16:rowId xmlns:a16="http://schemas.microsoft.com/office/drawing/2014/main" val="10010"/>
                  </a:ext>
                </a:extLst>
              </a:tr>
              <a:tr h="468743">
                <a:tc>
                  <a:txBody>
                    <a:bodyPr/>
                    <a:lstStyle/>
                    <a:p>
                      <a:pPr marL="90805">
                        <a:lnSpc>
                          <a:spcPct val="100000"/>
                        </a:lnSpc>
                        <a:spcBef>
                          <a:spcPts val="1125"/>
                        </a:spcBef>
                      </a:pPr>
                      <a:r>
                        <a:rPr sz="1400" spc="-5" dirty="0">
                          <a:solidFill>
                            <a:srgbClr val="595959"/>
                          </a:solidFill>
                          <a:latin typeface="Times New Roman"/>
                          <a:cs typeface="Times New Roman"/>
                        </a:rPr>
                        <a:t>Antonym</a:t>
                      </a:r>
                      <a:endParaRPr sz="1400">
                        <a:latin typeface="Times New Roman"/>
                        <a:cs typeface="Times New Roman"/>
                      </a:endParaRPr>
                    </a:p>
                  </a:txBody>
                  <a:tcPr marL="0" marR="0" marT="142875" marB="0">
                    <a:lnL w="19050">
                      <a:solidFill>
                        <a:srgbClr val="595959"/>
                      </a:solidFill>
                      <a:prstDash val="solid"/>
                    </a:lnL>
                  </a:tcPr>
                </a:tc>
                <a:tc>
                  <a:txBody>
                    <a:bodyPr/>
                    <a:lstStyle/>
                    <a:p>
                      <a:pPr>
                        <a:lnSpc>
                          <a:spcPct val="100000"/>
                        </a:lnSpc>
                      </a:pPr>
                      <a:endParaRPr sz="1400">
                        <a:latin typeface="Times New Roman"/>
                        <a:cs typeface="Times New Roman"/>
                      </a:endParaRPr>
                    </a:p>
                  </a:txBody>
                  <a:tcPr marL="0" marR="0" marT="0" marB="0"/>
                </a:tc>
                <a:tc>
                  <a:txBody>
                    <a:bodyPr/>
                    <a:lstStyle/>
                    <a:p>
                      <a:pPr marL="195580">
                        <a:lnSpc>
                          <a:spcPct val="100000"/>
                        </a:lnSpc>
                        <a:spcBef>
                          <a:spcPts val="1125"/>
                        </a:spcBef>
                      </a:pPr>
                      <a:r>
                        <a:rPr sz="1400" spc="-5" dirty="0">
                          <a:solidFill>
                            <a:srgbClr val="595959"/>
                          </a:solidFill>
                          <a:latin typeface="Times New Roman"/>
                          <a:cs typeface="Times New Roman"/>
                        </a:rPr>
                        <a:t>Semantic</a:t>
                      </a:r>
                      <a:r>
                        <a:rPr sz="1400" dirty="0">
                          <a:solidFill>
                            <a:srgbClr val="595959"/>
                          </a:solidFill>
                          <a:latin typeface="Times New Roman"/>
                          <a:cs typeface="Times New Roman"/>
                        </a:rPr>
                        <a:t> </a:t>
                      </a:r>
                      <a:r>
                        <a:rPr sz="1400" spc="-5" dirty="0">
                          <a:solidFill>
                            <a:srgbClr val="595959"/>
                          </a:solidFill>
                          <a:latin typeface="Times New Roman"/>
                          <a:cs typeface="Times New Roman"/>
                        </a:rPr>
                        <a:t>opposition</a:t>
                      </a:r>
                      <a:r>
                        <a:rPr sz="1400" dirty="0">
                          <a:solidFill>
                            <a:srgbClr val="595959"/>
                          </a:solidFill>
                          <a:latin typeface="Times New Roman"/>
                          <a:cs typeface="Times New Roman"/>
                        </a:rPr>
                        <a:t> </a:t>
                      </a:r>
                      <a:r>
                        <a:rPr sz="1400" spc="-5" dirty="0">
                          <a:solidFill>
                            <a:srgbClr val="595959"/>
                          </a:solidFill>
                          <a:latin typeface="Times New Roman"/>
                          <a:cs typeface="Times New Roman"/>
                        </a:rPr>
                        <a:t>between</a:t>
                      </a:r>
                      <a:r>
                        <a:rPr sz="1400" dirty="0">
                          <a:solidFill>
                            <a:srgbClr val="595959"/>
                          </a:solidFill>
                          <a:latin typeface="Times New Roman"/>
                          <a:cs typeface="Times New Roman"/>
                        </a:rPr>
                        <a:t> </a:t>
                      </a:r>
                      <a:r>
                        <a:rPr sz="1400" spc="-5" dirty="0">
                          <a:solidFill>
                            <a:srgbClr val="595959"/>
                          </a:solidFill>
                          <a:latin typeface="Times New Roman"/>
                          <a:cs typeface="Times New Roman"/>
                        </a:rPr>
                        <a:t>lemmas</a:t>
                      </a:r>
                      <a:endParaRPr sz="1400">
                        <a:latin typeface="Times New Roman"/>
                        <a:cs typeface="Times New Roman"/>
                      </a:endParaRPr>
                    </a:p>
                  </a:txBody>
                  <a:tcPr marL="0" marR="0" marT="142875" marB="0"/>
                </a:tc>
                <a:tc>
                  <a:txBody>
                    <a:bodyPr/>
                    <a:lstStyle/>
                    <a:p>
                      <a:pPr marL="210820">
                        <a:lnSpc>
                          <a:spcPct val="100000"/>
                        </a:lnSpc>
                        <a:spcBef>
                          <a:spcPts val="1125"/>
                        </a:spcBef>
                        <a:tabLst>
                          <a:tab pos="1080770" algn="l"/>
                        </a:tabLst>
                      </a:pPr>
                      <a:r>
                        <a:rPr sz="1400" i="1" spc="-5" dirty="0">
                          <a:solidFill>
                            <a:srgbClr val="595959"/>
                          </a:solidFill>
                          <a:latin typeface="Times New Roman"/>
                          <a:cs typeface="Times New Roman"/>
                        </a:rPr>
                        <a:t>leader</a:t>
                      </a:r>
                      <a:r>
                        <a:rPr sz="1400" i="1" spc="10" dirty="0">
                          <a:solidFill>
                            <a:srgbClr val="595959"/>
                          </a:solidFill>
                          <a:latin typeface="Times New Roman"/>
                          <a:cs typeface="Times New Roman"/>
                        </a:rPr>
                        <a:t> </a:t>
                      </a:r>
                      <a:r>
                        <a:rPr sz="1350" baseline="24691" dirty="0">
                          <a:solidFill>
                            <a:srgbClr val="595959"/>
                          </a:solidFill>
                          <a:latin typeface="Times New Roman"/>
                          <a:cs typeface="Times New Roman"/>
                        </a:rPr>
                        <a:t>1	</a:t>
                      </a:r>
                      <a:r>
                        <a:rPr sz="1400" i="1" spc="-5" dirty="0">
                          <a:solidFill>
                            <a:srgbClr val="595959"/>
                          </a:solidFill>
                          <a:latin typeface="Times New Roman"/>
                          <a:cs typeface="Times New Roman"/>
                        </a:rPr>
                        <a:t>follower</a:t>
                      </a:r>
                      <a:r>
                        <a:rPr sz="1400" i="1" spc="-10" dirty="0">
                          <a:solidFill>
                            <a:srgbClr val="595959"/>
                          </a:solidFill>
                          <a:latin typeface="Times New Roman"/>
                          <a:cs typeface="Times New Roman"/>
                        </a:rPr>
                        <a:t> </a:t>
                      </a:r>
                      <a:r>
                        <a:rPr sz="1350" baseline="24691" dirty="0">
                          <a:solidFill>
                            <a:srgbClr val="595959"/>
                          </a:solidFill>
                          <a:latin typeface="Times New Roman"/>
                          <a:cs typeface="Times New Roman"/>
                        </a:rPr>
                        <a:t>1</a:t>
                      </a:r>
                      <a:endParaRPr sz="1350" baseline="24691">
                        <a:latin typeface="Times New Roman"/>
                        <a:cs typeface="Times New Roman"/>
                      </a:endParaRPr>
                    </a:p>
                  </a:txBody>
                  <a:tcPr marL="0" marR="0" marT="142875" marB="0">
                    <a:lnR w="19050">
                      <a:solidFill>
                        <a:srgbClr val="595959"/>
                      </a:solidFill>
                      <a:prstDash val="solid"/>
                    </a:lnR>
                  </a:tcPr>
                </a:tc>
                <a:extLst>
                  <a:ext uri="{0D108BD9-81ED-4DB2-BD59-A6C34878D82A}">
                    <a16:rowId xmlns:a16="http://schemas.microsoft.com/office/drawing/2014/main" val="10011"/>
                  </a:ext>
                </a:extLst>
              </a:tr>
              <a:tr h="564294">
                <a:tc gridSpan="4">
                  <a:txBody>
                    <a:bodyPr/>
                    <a:lstStyle/>
                    <a:p>
                      <a:pPr marL="90805">
                        <a:lnSpc>
                          <a:spcPts val="1220"/>
                        </a:lnSpc>
                        <a:spcBef>
                          <a:spcPts val="1545"/>
                        </a:spcBef>
                        <a:tabLst>
                          <a:tab pos="3394075" algn="l"/>
                          <a:tab pos="6509384" algn="l"/>
                          <a:tab pos="7769859" algn="l"/>
                        </a:tabLst>
                      </a:pPr>
                      <a:r>
                        <a:rPr sz="2100" spc="-7" baseline="33730" dirty="0">
                          <a:solidFill>
                            <a:srgbClr val="595959"/>
                          </a:solidFill>
                          <a:latin typeface="Times New Roman"/>
                          <a:cs typeface="Times New Roman"/>
                        </a:rPr>
                        <a:t>Derivationally</a:t>
                      </a:r>
                      <a:r>
                        <a:rPr sz="2100" spc="15" baseline="33730" dirty="0">
                          <a:solidFill>
                            <a:srgbClr val="595959"/>
                          </a:solidFill>
                          <a:latin typeface="Times New Roman"/>
                          <a:cs typeface="Times New Roman"/>
                        </a:rPr>
                        <a:t> </a:t>
                      </a:r>
                      <a:r>
                        <a:rPr sz="2100" spc="-7" baseline="33730" dirty="0">
                          <a:solidFill>
                            <a:srgbClr val="595959"/>
                          </a:solidFill>
                          <a:latin typeface="Times New Roman"/>
                          <a:cs typeface="Times New Roman"/>
                        </a:rPr>
                        <a:t>Related	</a:t>
                      </a:r>
                      <a:r>
                        <a:rPr sz="1400" spc="-5" dirty="0">
                          <a:solidFill>
                            <a:srgbClr val="595959"/>
                          </a:solidFill>
                          <a:latin typeface="Times New Roman"/>
                          <a:cs typeface="Times New Roman"/>
                        </a:rPr>
                        <a:t>Lemmas</a:t>
                      </a:r>
                      <a:r>
                        <a:rPr sz="1400" spc="20" dirty="0">
                          <a:solidFill>
                            <a:srgbClr val="595959"/>
                          </a:solidFill>
                          <a:latin typeface="Times New Roman"/>
                          <a:cs typeface="Times New Roman"/>
                        </a:rPr>
                        <a:t> </a:t>
                      </a:r>
                      <a:r>
                        <a:rPr sz="1400" spc="-5" dirty="0">
                          <a:solidFill>
                            <a:srgbClr val="595959"/>
                          </a:solidFill>
                          <a:latin typeface="Times New Roman"/>
                          <a:cs typeface="Times New Roman"/>
                        </a:rPr>
                        <a:t>with</a:t>
                      </a:r>
                      <a:r>
                        <a:rPr sz="1400" spc="10" dirty="0">
                          <a:solidFill>
                            <a:srgbClr val="595959"/>
                          </a:solidFill>
                          <a:latin typeface="Times New Roman"/>
                          <a:cs typeface="Times New Roman"/>
                        </a:rPr>
                        <a:t> </a:t>
                      </a:r>
                      <a:r>
                        <a:rPr sz="1400" dirty="0">
                          <a:solidFill>
                            <a:srgbClr val="595959"/>
                          </a:solidFill>
                          <a:latin typeface="Times New Roman"/>
                          <a:cs typeface="Times New Roman"/>
                        </a:rPr>
                        <a:t>same</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morphological</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root	</a:t>
                      </a:r>
                      <a:r>
                        <a:rPr sz="1400" i="1" spc="-5" dirty="0">
                          <a:solidFill>
                            <a:srgbClr val="595959"/>
                          </a:solidFill>
                          <a:latin typeface="Times New Roman"/>
                          <a:cs typeface="Times New Roman"/>
                        </a:rPr>
                        <a:t>destruction</a:t>
                      </a:r>
                      <a:r>
                        <a:rPr sz="1400" i="1" spc="10" dirty="0">
                          <a:solidFill>
                            <a:srgbClr val="595959"/>
                          </a:solidFill>
                          <a:latin typeface="Times New Roman"/>
                          <a:cs typeface="Times New Roman"/>
                        </a:rPr>
                        <a:t> </a:t>
                      </a:r>
                      <a:r>
                        <a:rPr sz="1350" baseline="24691" dirty="0">
                          <a:solidFill>
                            <a:srgbClr val="595959"/>
                          </a:solidFill>
                          <a:latin typeface="Times New Roman"/>
                          <a:cs typeface="Times New Roman"/>
                        </a:rPr>
                        <a:t>1	</a:t>
                      </a:r>
                      <a:r>
                        <a:rPr sz="1400" i="1" spc="-10" dirty="0">
                          <a:solidFill>
                            <a:srgbClr val="595959"/>
                          </a:solidFill>
                          <a:latin typeface="Times New Roman"/>
                          <a:cs typeface="Times New Roman"/>
                        </a:rPr>
                        <a:t>destroy</a:t>
                      </a:r>
                      <a:r>
                        <a:rPr sz="1400" i="1" spc="-15" dirty="0">
                          <a:solidFill>
                            <a:srgbClr val="595959"/>
                          </a:solidFill>
                          <a:latin typeface="Times New Roman"/>
                          <a:cs typeface="Times New Roman"/>
                        </a:rPr>
                        <a:t> </a:t>
                      </a:r>
                      <a:r>
                        <a:rPr sz="1350" baseline="24691" dirty="0">
                          <a:solidFill>
                            <a:srgbClr val="595959"/>
                          </a:solidFill>
                          <a:latin typeface="Times New Roman"/>
                          <a:cs typeface="Times New Roman"/>
                        </a:rPr>
                        <a:t>1</a:t>
                      </a:r>
                      <a:endParaRPr sz="1350" baseline="24691">
                        <a:latin typeface="Times New Roman"/>
                        <a:cs typeface="Times New Roman"/>
                      </a:endParaRPr>
                    </a:p>
                    <a:p>
                      <a:pPr marL="90805">
                        <a:lnSpc>
                          <a:spcPts val="1220"/>
                        </a:lnSpc>
                      </a:pPr>
                      <a:r>
                        <a:rPr sz="1400" spc="-5" dirty="0">
                          <a:solidFill>
                            <a:srgbClr val="595959"/>
                          </a:solidFill>
                          <a:latin typeface="Times New Roman"/>
                          <a:cs typeface="Times New Roman"/>
                        </a:rPr>
                        <a:t>form</a:t>
                      </a:r>
                      <a:endParaRPr sz="1400">
                        <a:latin typeface="Times New Roman"/>
                        <a:cs typeface="Times New Roman"/>
                      </a:endParaRPr>
                    </a:p>
                  </a:txBody>
                  <a:tcPr marL="0" marR="0" marT="196215" marB="0">
                    <a:lnL w="19050">
                      <a:solidFill>
                        <a:srgbClr val="595959"/>
                      </a:solidFill>
                      <a:prstDash val="solid"/>
                    </a:lnL>
                    <a:lnR w="19050">
                      <a:solidFill>
                        <a:srgbClr val="595959"/>
                      </a:solidFill>
                      <a:prstDash val="solid"/>
                    </a:lnR>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2"/>
                  </a:ext>
                </a:extLst>
              </a:tr>
            </a:tbl>
          </a:graphicData>
        </a:graphic>
      </p:graphicFrame>
      <p:pic>
        <p:nvPicPr>
          <p:cNvPr id="6" name="object 6"/>
          <p:cNvPicPr/>
          <p:nvPr/>
        </p:nvPicPr>
        <p:blipFill>
          <a:blip r:embed="rId3" cstate="print"/>
          <a:stretch>
            <a:fillRect/>
          </a:stretch>
        </p:blipFill>
        <p:spPr>
          <a:xfrm>
            <a:off x="7727950" y="1543050"/>
            <a:ext cx="141114" cy="76200"/>
          </a:xfrm>
          <a:prstGeom prst="rect">
            <a:avLst/>
          </a:prstGeom>
        </p:spPr>
      </p:pic>
      <p:pic>
        <p:nvPicPr>
          <p:cNvPr id="7" name="object 7"/>
          <p:cNvPicPr/>
          <p:nvPr/>
        </p:nvPicPr>
        <p:blipFill>
          <a:blip r:embed="rId4" cstate="print"/>
          <a:stretch>
            <a:fillRect/>
          </a:stretch>
        </p:blipFill>
        <p:spPr>
          <a:xfrm>
            <a:off x="7461250" y="1873250"/>
            <a:ext cx="151686" cy="76200"/>
          </a:xfrm>
          <a:prstGeom prst="rect">
            <a:avLst/>
          </a:prstGeom>
        </p:spPr>
      </p:pic>
      <p:pic>
        <p:nvPicPr>
          <p:cNvPr id="8" name="object 8"/>
          <p:cNvPicPr/>
          <p:nvPr/>
        </p:nvPicPr>
        <p:blipFill>
          <a:blip r:embed="rId5" cstate="print"/>
          <a:stretch>
            <a:fillRect/>
          </a:stretch>
        </p:blipFill>
        <p:spPr>
          <a:xfrm>
            <a:off x="7600950" y="2165350"/>
            <a:ext cx="150811" cy="76200"/>
          </a:xfrm>
          <a:prstGeom prst="rect">
            <a:avLst/>
          </a:prstGeom>
        </p:spPr>
      </p:pic>
      <p:pic>
        <p:nvPicPr>
          <p:cNvPr id="9" name="object 9"/>
          <p:cNvPicPr/>
          <p:nvPr/>
        </p:nvPicPr>
        <p:blipFill>
          <a:blip r:embed="rId6" cstate="print"/>
          <a:stretch>
            <a:fillRect/>
          </a:stretch>
        </p:blipFill>
        <p:spPr>
          <a:xfrm>
            <a:off x="7816850" y="2584450"/>
            <a:ext cx="135431" cy="76200"/>
          </a:xfrm>
          <a:prstGeom prst="rect">
            <a:avLst/>
          </a:prstGeom>
        </p:spPr>
      </p:pic>
      <p:pic>
        <p:nvPicPr>
          <p:cNvPr id="10" name="object 10"/>
          <p:cNvPicPr/>
          <p:nvPr/>
        </p:nvPicPr>
        <p:blipFill>
          <a:blip r:embed="rId7" cstate="print"/>
          <a:stretch>
            <a:fillRect/>
          </a:stretch>
        </p:blipFill>
        <p:spPr>
          <a:xfrm>
            <a:off x="7613650" y="3028950"/>
            <a:ext cx="152580" cy="76200"/>
          </a:xfrm>
          <a:prstGeom prst="rect">
            <a:avLst/>
          </a:prstGeom>
        </p:spPr>
      </p:pic>
      <p:pic>
        <p:nvPicPr>
          <p:cNvPr id="11" name="object 11"/>
          <p:cNvPicPr/>
          <p:nvPr/>
        </p:nvPicPr>
        <p:blipFill>
          <a:blip r:embed="rId8" cstate="print"/>
          <a:stretch>
            <a:fillRect/>
          </a:stretch>
        </p:blipFill>
        <p:spPr>
          <a:xfrm>
            <a:off x="7067550" y="4413250"/>
            <a:ext cx="147954" cy="76200"/>
          </a:xfrm>
          <a:prstGeom prst="rect">
            <a:avLst/>
          </a:prstGeom>
        </p:spPr>
      </p:pic>
      <p:pic>
        <p:nvPicPr>
          <p:cNvPr id="12" name="object 12"/>
          <p:cNvPicPr/>
          <p:nvPr/>
        </p:nvPicPr>
        <p:blipFill>
          <a:blip r:embed="rId9" cstate="print"/>
          <a:stretch>
            <a:fillRect/>
          </a:stretch>
        </p:blipFill>
        <p:spPr>
          <a:xfrm>
            <a:off x="7575550" y="3409950"/>
            <a:ext cx="150543" cy="76200"/>
          </a:xfrm>
          <a:prstGeom prst="rect">
            <a:avLst/>
          </a:prstGeom>
        </p:spPr>
      </p:pic>
      <p:pic>
        <p:nvPicPr>
          <p:cNvPr id="13" name="object 13"/>
          <p:cNvPicPr/>
          <p:nvPr/>
        </p:nvPicPr>
        <p:blipFill>
          <a:blip r:embed="rId10" cstate="print"/>
          <a:stretch>
            <a:fillRect/>
          </a:stretch>
        </p:blipFill>
        <p:spPr>
          <a:xfrm>
            <a:off x="7461250" y="3689350"/>
            <a:ext cx="147988" cy="76200"/>
          </a:xfrm>
          <a:prstGeom prst="rect">
            <a:avLst/>
          </a:prstGeom>
        </p:spPr>
      </p:pic>
      <p:pic>
        <p:nvPicPr>
          <p:cNvPr id="14" name="object 14"/>
          <p:cNvPicPr/>
          <p:nvPr/>
        </p:nvPicPr>
        <p:blipFill>
          <a:blip r:embed="rId11" cstate="print"/>
          <a:stretch>
            <a:fillRect/>
          </a:stretch>
        </p:blipFill>
        <p:spPr>
          <a:xfrm>
            <a:off x="7588250" y="3981450"/>
            <a:ext cx="145771" cy="76200"/>
          </a:xfrm>
          <a:prstGeom prst="rect">
            <a:avLst/>
          </a:prstGeom>
        </p:spPr>
      </p:pic>
      <p:pic>
        <p:nvPicPr>
          <p:cNvPr id="15" name="object 15"/>
          <p:cNvPicPr/>
          <p:nvPr/>
        </p:nvPicPr>
        <p:blipFill>
          <a:blip r:embed="rId12" cstate="print"/>
          <a:stretch>
            <a:fillRect/>
          </a:stretch>
        </p:blipFill>
        <p:spPr>
          <a:xfrm>
            <a:off x="7537450" y="4425950"/>
            <a:ext cx="147519" cy="76200"/>
          </a:xfrm>
          <a:prstGeom prst="rect">
            <a:avLst/>
          </a:prstGeom>
        </p:spPr>
      </p:pic>
      <p:pic>
        <p:nvPicPr>
          <p:cNvPr id="16" name="object 16"/>
          <p:cNvPicPr/>
          <p:nvPr/>
        </p:nvPicPr>
        <p:blipFill>
          <a:blip r:embed="rId13" cstate="print"/>
          <a:stretch>
            <a:fillRect/>
          </a:stretch>
        </p:blipFill>
        <p:spPr>
          <a:xfrm>
            <a:off x="7543179" y="5460500"/>
            <a:ext cx="153639" cy="77198"/>
          </a:xfrm>
          <a:prstGeom prst="rect">
            <a:avLst/>
          </a:prstGeom>
        </p:spPr>
      </p:pic>
      <p:pic>
        <p:nvPicPr>
          <p:cNvPr id="17" name="object 17"/>
          <p:cNvPicPr/>
          <p:nvPr/>
        </p:nvPicPr>
        <p:blipFill>
          <a:blip r:embed="rId13" cstate="print"/>
          <a:stretch>
            <a:fillRect/>
          </a:stretch>
        </p:blipFill>
        <p:spPr>
          <a:xfrm>
            <a:off x="7936879" y="5879600"/>
            <a:ext cx="153639" cy="77198"/>
          </a:xfrm>
          <a:prstGeom prst="rect">
            <a:avLst/>
          </a:prstGeom>
        </p:spPr>
      </p:pic>
      <p:pic>
        <p:nvPicPr>
          <p:cNvPr id="18" name="object 18"/>
          <p:cNvPicPr/>
          <p:nvPr/>
        </p:nvPicPr>
        <p:blipFill>
          <a:blip r:embed="rId12" cstate="print"/>
          <a:stretch>
            <a:fillRect/>
          </a:stretch>
        </p:blipFill>
        <p:spPr>
          <a:xfrm>
            <a:off x="7270750" y="4972050"/>
            <a:ext cx="147519" cy="76200"/>
          </a:xfrm>
          <a:prstGeom prst="rect">
            <a:avLst/>
          </a:prstGeom>
        </p:spPr>
      </p:pic>
      <p:sp>
        <p:nvSpPr>
          <p:cNvPr id="19" name="object 19"/>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20" name="object 20"/>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12</a:t>
            </a:fld>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513705" cy="665480"/>
          </a:xfrm>
          <a:prstGeom prst="rect">
            <a:avLst/>
          </a:prstGeom>
        </p:spPr>
        <p:txBody>
          <a:bodyPr vert="horz" wrap="square" lIns="0" tIns="12700" rIns="0" bIns="0" rtlCol="0">
            <a:spAutoFit/>
          </a:bodyPr>
          <a:lstStyle/>
          <a:p>
            <a:pPr marL="12700">
              <a:lnSpc>
                <a:spcPct val="100000"/>
              </a:lnSpc>
              <a:spcBef>
                <a:spcPts val="100"/>
              </a:spcBef>
            </a:pPr>
            <a:r>
              <a:rPr sz="4200" spc="35" dirty="0"/>
              <a:t>WordNet</a:t>
            </a:r>
            <a:r>
              <a:rPr sz="4200" spc="100" dirty="0"/>
              <a:t> </a:t>
            </a:r>
            <a:r>
              <a:rPr sz="4200" spc="-45" dirty="0"/>
              <a:t>Verb</a:t>
            </a:r>
            <a:r>
              <a:rPr sz="4200" spc="185" dirty="0"/>
              <a:t> </a:t>
            </a:r>
            <a:r>
              <a:rPr sz="4200" spc="80" dirty="0"/>
              <a:t>Relations</a:t>
            </a:r>
            <a:endParaRPr sz="4200"/>
          </a:p>
        </p:txBody>
      </p:sp>
      <p:sp>
        <p:nvSpPr>
          <p:cNvPr id="3" name="object 3"/>
          <p:cNvSpPr txBox="1"/>
          <p:nvPr/>
        </p:nvSpPr>
        <p:spPr>
          <a:xfrm>
            <a:off x="823531" y="1850731"/>
            <a:ext cx="6226810" cy="360680"/>
          </a:xfrm>
          <a:prstGeom prst="rect">
            <a:avLst/>
          </a:prstGeom>
        </p:spPr>
        <p:txBody>
          <a:bodyPr vert="horz" wrap="square" lIns="0" tIns="12700" rIns="0" bIns="0" rtlCol="0">
            <a:spAutoFit/>
          </a:bodyPr>
          <a:lstStyle/>
          <a:p>
            <a:pPr marL="12700">
              <a:lnSpc>
                <a:spcPct val="100000"/>
              </a:lnSpc>
              <a:spcBef>
                <a:spcPts val="100"/>
              </a:spcBef>
            </a:pPr>
            <a:r>
              <a:rPr sz="2200" dirty="0">
                <a:solidFill>
                  <a:srgbClr val="595959"/>
                </a:solidFill>
                <a:latin typeface="Times New Roman"/>
                <a:cs typeface="Times New Roman"/>
              </a:rPr>
              <a:t>A</a:t>
            </a:r>
            <a:r>
              <a:rPr sz="2200" spc="-130" dirty="0">
                <a:solidFill>
                  <a:srgbClr val="595959"/>
                </a:solidFill>
                <a:latin typeface="Times New Roman"/>
                <a:cs typeface="Times New Roman"/>
              </a:rPr>
              <a:t> </a:t>
            </a:r>
            <a:r>
              <a:rPr sz="2200" dirty="0">
                <a:solidFill>
                  <a:srgbClr val="595959"/>
                </a:solidFill>
                <a:latin typeface="Times New Roman"/>
                <a:cs typeface="Times New Roman"/>
              </a:rPr>
              <a:t>more</a:t>
            </a:r>
            <a:r>
              <a:rPr sz="2200" spc="-5" dirty="0">
                <a:solidFill>
                  <a:srgbClr val="595959"/>
                </a:solidFill>
                <a:latin typeface="Times New Roman"/>
                <a:cs typeface="Times New Roman"/>
              </a:rPr>
              <a:t> detailed</a:t>
            </a:r>
            <a:r>
              <a:rPr sz="2200" dirty="0">
                <a:solidFill>
                  <a:srgbClr val="595959"/>
                </a:solidFill>
                <a:latin typeface="Times New Roman"/>
                <a:cs typeface="Times New Roman"/>
              </a:rPr>
              <a:t> </a:t>
            </a:r>
            <a:r>
              <a:rPr sz="2200" spc="-5" dirty="0">
                <a:solidFill>
                  <a:srgbClr val="595959"/>
                </a:solidFill>
                <a:latin typeface="Times New Roman"/>
                <a:cs typeface="Times New Roman"/>
              </a:rPr>
              <a:t>list</a:t>
            </a:r>
            <a:r>
              <a:rPr sz="2200" dirty="0">
                <a:solidFill>
                  <a:srgbClr val="595959"/>
                </a:solidFill>
                <a:latin typeface="Times New Roman"/>
                <a:cs typeface="Times New Roman"/>
              </a:rPr>
              <a:t> for </a:t>
            </a:r>
            <a:r>
              <a:rPr sz="2200" spc="-5" dirty="0">
                <a:solidFill>
                  <a:srgbClr val="595959"/>
                </a:solidFill>
                <a:latin typeface="Times New Roman"/>
                <a:cs typeface="Times New Roman"/>
              </a:rPr>
              <a:t>verbs</a:t>
            </a:r>
            <a:r>
              <a:rPr sz="2200" spc="-10" dirty="0">
                <a:solidFill>
                  <a:srgbClr val="595959"/>
                </a:solidFill>
                <a:latin typeface="Times New Roman"/>
                <a:cs typeface="Times New Roman"/>
              </a:rPr>
              <a:t> </a:t>
            </a:r>
            <a:r>
              <a:rPr sz="2200" dirty="0">
                <a:solidFill>
                  <a:srgbClr val="595959"/>
                </a:solidFill>
                <a:latin typeface="Times New Roman"/>
                <a:cs typeface="Times New Roman"/>
              </a:rPr>
              <a:t>from </a:t>
            </a:r>
            <a:r>
              <a:rPr sz="2200" spc="-5" dirty="0">
                <a:solidFill>
                  <a:srgbClr val="595959"/>
                </a:solidFill>
                <a:latin typeface="Times New Roman"/>
                <a:cs typeface="Times New Roman"/>
              </a:rPr>
              <a:t>Jurafsky</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spc="-5" dirty="0">
                <a:solidFill>
                  <a:srgbClr val="595959"/>
                </a:solidFill>
                <a:latin typeface="Times New Roman"/>
                <a:cs typeface="Times New Roman"/>
              </a:rPr>
              <a:t>Martin</a:t>
            </a:r>
            <a:endParaRPr sz="2200">
              <a:latin typeface="Times New Roman"/>
              <a:cs typeface="Times New Roman"/>
            </a:endParaRPr>
          </a:p>
        </p:txBody>
      </p:sp>
      <p:graphicFrame>
        <p:nvGraphicFramePr>
          <p:cNvPr id="4" name="object 4"/>
          <p:cNvGraphicFramePr>
            <a:graphicFrameLocks noGrp="1"/>
          </p:cNvGraphicFramePr>
          <p:nvPr/>
        </p:nvGraphicFramePr>
        <p:xfrm>
          <a:off x="629601" y="2533910"/>
          <a:ext cx="7969884" cy="2922905"/>
        </p:xfrm>
        <a:graphic>
          <a:graphicData uri="http://schemas.openxmlformats.org/drawingml/2006/table">
            <a:tbl>
              <a:tblPr firstRow="1" bandRow="1">
                <a:tableStyleId>{2D5ABB26-0587-4C30-8999-92F81FD0307C}</a:tableStyleId>
              </a:tblPr>
              <a:tblGrid>
                <a:gridCol w="1396365">
                  <a:extLst>
                    <a:ext uri="{9D8B030D-6E8A-4147-A177-3AD203B41FA5}">
                      <a16:colId xmlns:a16="http://schemas.microsoft.com/office/drawing/2014/main" val="20000"/>
                    </a:ext>
                  </a:extLst>
                </a:gridCol>
                <a:gridCol w="4067175">
                  <a:extLst>
                    <a:ext uri="{9D8B030D-6E8A-4147-A177-3AD203B41FA5}">
                      <a16:colId xmlns:a16="http://schemas.microsoft.com/office/drawing/2014/main" val="20001"/>
                    </a:ext>
                  </a:extLst>
                </a:gridCol>
                <a:gridCol w="2487294">
                  <a:extLst>
                    <a:ext uri="{9D8B030D-6E8A-4147-A177-3AD203B41FA5}">
                      <a16:colId xmlns:a16="http://schemas.microsoft.com/office/drawing/2014/main" val="20002"/>
                    </a:ext>
                  </a:extLst>
                </a:gridCol>
              </a:tblGrid>
              <a:tr h="337322">
                <a:tc>
                  <a:txBody>
                    <a:bodyPr/>
                    <a:lstStyle/>
                    <a:p>
                      <a:pPr marL="347980">
                        <a:lnSpc>
                          <a:spcPct val="100000"/>
                        </a:lnSpc>
                        <a:spcBef>
                          <a:spcPts val="265"/>
                        </a:spcBef>
                      </a:pPr>
                      <a:r>
                        <a:rPr sz="1600" b="1" dirty="0">
                          <a:solidFill>
                            <a:srgbClr val="FFFFFF"/>
                          </a:solidFill>
                          <a:latin typeface="Times New Roman"/>
                          <a:cs typeface="Times New Roman"/>
                        </a:rPr>
                        <a:t>Relation</a:t>
                      </a:r>
                      <a:endParaRPr sz="1600">
                        <a:latin typeface="Times New Roman"/>
                        <a:cs typeface="Times New Roman"/>
                      </a:endParaRPr>
                    </a:p>
                  </a:txBody>
                  <a:tcPr marL="0" marR="0" marT="33655" marB="0">
                    <a:lnL w="19050">
                      <a:solidFill>
                        <a:srgbClr val="595959"/>
                      </a:solidFill>
                      <a:prstDash val="solid"/>
                    </a:lnL>
                    <a:lnT w="19050">
                      <a:solidFill>
                        <a:srgbClr val="595959"/>
                      </a:solidFill>
                      <a:prstDash val="solid"/>
                    </a:lnT>
                    <a:solidFill>
                      <a:srgbClr val="264457"/>
                    </a:solidFill>
                  </a:tcPr>
                </a:tc>
                <a:tc>
                  <a:txBody>
                    <a:bodyPr/>
                    <a:lstStyle/>
                    <a:p>
                      <a:pPr marL="131445" algn="ctr">
                        <a:lnSpc>
                          <a:spcPct val="100000"/>
                        </a:lnSpc>
                        <a:spcBef>
                          <a:spcPts val="265"/>
                        </a:spcBef>
                      </a:pPr>
                      <a:r>
                        <a:rPr sz="1600" b="1" dirty="0">
                          <a:solidFill>
                            <a:srgbClr val="FFFFFF"/>
                          </a:solidFill>
                          <a:latin typeface="Times New Roman"/>
                          <a:cs typeface="Times New Roman"/>
                        </a:rPr>
                        <a:t>Definition</a:t>
                      </a:r>
                      <a:endParaRPr sz="1600">
                        <a:latin typeface="Times New Roman"/>
                        <a:cs typeface="Times New Roman"/>
                      </a:endParaRPr>
                    </a:p>
                  </a:txBody>
                  <a:tcPr marL="0" marR="0" marT="33655" marB="0">
                    <a:lnT w="19050">
                      <a:solidFill>
                        <a:srgbClr val="595959"/>
                      </a:solidFill>
                      <a:prstDash val="solid"/>
                    </a:lnT>
                    <a:solidFill>
                      <a:srgbClr val="264457"/>
                    </a:solidFill>
                  </a:tcPr>
                </a:tc>
                <a:tc>
                  <a:txBody>
                    <a:bodyPr/>
                    <a:lstStyle/>
                    <a:p>
                      <a:pPr marL="907415">
                        <a:lnSpc>
                          <a:spcPct val="100000"/>
                        </a:lnSpc>
                        <a:spcBef>
                          <a:spcPts val="265"/>
                        </a:spcBef>
                      </a:pPr>
                      <a:r>
                        <a:rPr sz="1600" b="1" spc="-5" dirty="0">
                          <a:solidFill>
                            <a:srgbClr val="FFFFFF"/>
                          </a:solidFill>
                          <a:latin typeface="Times New Roman"/>
                          <a:cs typeface="Times New Roman"/>
                        </a:rPr>
                        <a:t>Example</a:t>
                      </a:r>
                      <a:endParaRPr sz="1600">
                        <a:latin typeface="Times New Roman"/>
                        <a:cs typeface="Times New Roman"/>
                      </a:endParaRPr>
                    </a:p>
                  </a:txBody>
                  <a:tcPr marL="0" marR="0" marT="33655" marB="0">
                    <a:lnR w="19050">
                      <a:solidFill>
                        <a:srgbClr val="595959"/>
                      </a:solidFill>
                      <a:prstDash val="solid"/>
                    </a:lnR>
                    <a:lnT w="19050">
                      <a:solidFill>
                        <a:srgbClr val="595959"/>
                      </a:solidFill>
                      <a:prstDash val="solid"/>
                    </a:lnT>
                    <a:solidFill>
                      <a:srgbClr val="264457"/>
                    </a:solidFill>
                  </a:tcPr>
                </a:tc>
                <a:extLst>
                  <a:ext uri="{0D108BD9-81ED-4DB2-BD59-A6C34878D82A}">
                    <a16:rowId xmlns:a16="http://schemas.microsoft.com/office/drawing/2014/main" val="10000"/>
                  </a:ext>
                </a:extLst>
              </a:tr>
              <a:tr h="332864">
                <a:tc>
                  <a:txBody>
                    <a:bodyPr/>
                    <a:lstStyle/>
                    <a:p>
                      <a:pPr marL="90805">
                        <a:lnSpc>
                          <a:spcPct val="100000"/>
                        </a:lnSpc>
                        <a:spcBef>
                          <a:spcPts val="260"/>
                        </a:spcBef>
                      </a:pPr>
                      <a:r>
                        <a:rPr sz="1600" spc="-5" dirty="0">
                          <a:solidFill>
                            <a:srgbClr val="595959"/>
                          </a:solidFill>
                          <a:latin typeface="Times New Roman"/>
                          <a:cs typeface="Times New Roman"/>
                        </a:rPr>
                        <a:t>Hypernym</a:t>
                      </a:r>
                      <a:endParaRPr sz="1600">
                        <a:latin typeface="Times New Roman"/>
                        <a:cs typeface="Times New Roman"/>
                      </a:endParaRPr>
                    </a:p>
                  </a:txBody>
                  <a:tcPr marL="0" marR="0" marT="33020" marB="0">
                    <a:lnL w="19050">
                      <a:solidFill>
                        <a:srgbClr val="595959"/>
                      </a:solidFill>
                      <a:prstDash val="solid"/>
                    </a:lnL>
                  </a:tcPr>
                </a:tc>
                <a:tc>
                  <a:txBody>
                    <a:bodyPr/>
                    <a:lstStyle/>
                    <a:p>
                      <a:pPr marL="126364">
                        <a:lnSpc>
                          <a:spcPct val="100000"/>
                        </a:lnSpc>
                        <a:spcBef>
                          <a:spcPts val="260"/>
                        </a:spcBef>
                      </a:pPr>
                      <a:r>
                        <a:rPr sz="1600" spc="-5" dirty="0">
                          <a:solidFill>
                            <a:srgbClr val="595959"/>
                          </a:solidFill>
                          <a:latin typeface="Times New Roman"/>
                          <a:cs typeface="Times New Roman"/>
                        </a:rPr>
                        <a:t>From </a:t>
                      </a:r>
                      <a:r>
                        <a:rPr sz="1600" dirty="0">
                          <a:solidFill>
                            <a:srgbClr val="595959"/>
                          </a:solidFill>
                          <a:latin typeface="Times New Roman"/>
                          <a:cs typeface="Times New Roman"/>
                        </a:rPr>
                        <a:t>events</a:t>
                      </a:r>
                      <a:r>
                        <a:rPr sz="1600" spc="-10" dirty="0">
                          <a:solidFill>
                            <a:srgbClr val="595959"/>
                          </a:solidFill>
                          <a:latin typeface="Times New Roman"/>
                          <a:cs typeface="Times New Roman"/>
                        </a:rPr>
                        <a:t> </a:t>
                      </a:r>
                      <a:r>
                        <a:rPr sz="1600" dirty="0">
                          <a:solidFill>
                            <a:srgbClr val="595959"/>
                          </a:solidFill>
                          <a:latin typeface="Times New Roman"/>
                          <a:cs typeface="Times New Roman"/>
                        </a:rPr>
                        <a:t>to</a:t>
                      </a:r>
                      <a:r>
                        <a:rPr sz="1600" spc="-5" dirty="0">
                          <a:solidFill>
                            <a:srgbClr val="595959"/>
                          </a:solidFill>
                          <a:latin typeface="Times New Roman"/>
                          <a:cs typeface="Times New Roman"/>
                        </a:rPr>
                        <a:t> </a:t>
                      </a:r>
                      <a:r>
                        <a:rPr sz="1600" dirty="0">
                          <a:solidFill>
                            <a:srgbClr val="595959"/>
                          </a:solidFill>
                          <a:latin typeface="Times New Roman"/>
                          <a:cs typeface="Times New Roman"/>
                        </a:rPr>
                        <a:t>superordinate</a:t>
                      </a:r>
                      <a:r>
                        <a:rPr sz="1600" spc="-5" dirty="0">
                          <a:solidFill>
                            <a:srgbClr val="595959"/>
                          </a:solidFill>
                          <a:latin typeface="Times New Roman"/>
                          <a:cs typeface="Times New Roman"/>
                        </a:rPr>
                        <a:t> </a:t>
                      </a:r>
                      <a:r>
                        <a:rPr sz="1600" dirty="0">
                          <a:solidFill>
                            <a:srgbClr val="595959"/>
                          </a:solidFill>
                          <a:latin typeface="Times New Roman"/>
                          <a:cs typeface="Times New Roman"/>
                        </a:rPr>
                        <a:t>events</a:t>
                      </a:r>
                      <a:endParaRPr sz="1600">
                        <a:latin typeface="Times New Roman"/>
                        <a:cs typeface="Times New Roman"/>
                      </a:endParaRPr>
                    </a:p>
                  </a:txBody>
                  <a:tcPr marL="0" marR="0" marT="33020" marB="0"/>
                </a:tc>
                <a:tc>
                  <a:txBody>
                    <a:bodyPr/>
                    <a:lstStyle/>
                    <a:p>
                      <a:pPr marL="187325">
                        <a:lnSpc>
                          <a:spcPct val="100000"/>
                        </a:lnSpc>
                        <a:spcBef>
                          <a:spcPts val="260"/>
                        </a:spcBef>
                        <a:tabLst>
                          <a:tab pos="866775" algn="l"/>
                        </a:tabLst>
                      </a:pPr>
                      <a:r>
                        <a:rPr sz="1600" i="1" dirty="0">
                          <a:solidFill>
                            <a:srgbClr val="595959"/>
                          </a:solidFill>
                          <a:latin typeface="Times New Roman"/>
                          <a:cs typeface="Times New Roman"/>
                        </a:rPr>
                        <a:t>fly </a:t>
                      </a:r>
                      <a:r>
                        <a:rPr sz="1650" baseline="25252" dirty="0">
                          <a:solidFill>
                            <a:srgbClr val="595959"/>
                          </a:solidFill>
                          <a:latin typeface="Times New Roman"/>
                          <a:cs typeface="Times New Roman"/>
                        </a:rPr>
                        <a:t>9	</a:t>
                      </a:r>
                      <a:r>
                        <a:rPr sz="1600" i="1" dirty="0">
                          <a:solidFill>
                            <a:srgbClr val="595959"/>
                          </a:solidFill>
                          <a:latin typeface="Times New Roman"/>
                          <a:cs typeface="Times New Roman"/>
                        </a:rPr>
                        <a:t>travel</a:t>
                      </a:r>
                      <a:r>
                        <a:rPr sz="1600" i="1" spc="-15" dirty="0">
                          <a:solidFill>
                            <a:srgbClr val="595959"/>
                          </a:solidFill>
                          <a:latin typeface="Times New Roman"/>
                          <a:cs typeface="Times New Roman"/>
                        </a:rPr>
                        <a:t> </a:t>
                      </a:r>
                      <a:r>
                        <a:rPr sz="1650" baseline="25252" dirty="0">
                          <a:solidFill>
                            <a:srgbClr val="595959"/>
                          </a:solidFill>
                          <a:latin typeface="Times New Roman"/>
                          <a:cs typeface="Times New Roman"/>
                        </a:rPr>
                        <a:t>5</a:t>
                      </a:r>
                      <a:endParaRPr sz="1650" baseline="25252">
                        <a:latin typeface="Times New Roman"/>
                        <a:cs typeface="Times New Roman"/>
                      </a:endParaRPr>
                    </a:p>
                  </a:txBody>
                  <a:tcPr marL="0" marR="0" marT="33020" marB="0">
                    <a:lnR w="19050">
                      <a:solidFill>
                        <a:srgbClr val="595959"/>
                      </a:solidFill>
                      <a:prstDash val="solid"/>
                    </a:lnR>
                  </a:tcPr>
                </a:tc>
                <a:extLst>
                  <a:ext uri="{0D108BD9-81ED-4DB2-BD59-A6C34878D82A}">
                    <a16:rowId xmlns:a16="http://schemas.microsoft.com/office/drawing/2014/main" val="10001"/>
                  </a:ext>
                </a:extLst>
              </a:tr>
              <a:tr h="299118">
                <a:tc>
                  <a:txBody>
                    <a:bodyPr/>
                    <a:lstStyle/>
                    <a:p>
                      <a:pPr marL="90805">
                        <a:lnSpc>
                          <a:spcPct val="100000"/>
                        </a:lnSpc>
                        <a:spcBef>
                          <a:spcPts val="295"/>
                        </a:spcBef>
                      </a:pPr>
                      <a:r>
                        <a:rPr sz="1600" spc="-10" dirty="0">
                          <a:solidFill>
                            <a:srgbClr val="595959"/>
                          </a:solidFill>
                          <a:latin typeface="Times New Roman"/>
                          <a:cs typeface="Times New Roman"/>
                        </a:rPr>
                        <a:t>Troponym</a:t>
                      </a:r>
                      <a:endParaRPr sz="1600">
                        <a:latin typeface="Times New Roman"/>
                        <a:cs typeface="Times New Roman"/>
                      </a:endParaRPr>
                    </a:p>
                  </a:txBody>
                  <a:tcPr marL="0" marR="0" marT="37465" marB="0">
                    <a:lnL w="19050">
                      <a:solidFill>
                        <a:srgbClr val="595959"/>
                      </a:solidFill>
                      <a:prstDash val="solid"/>
                    </a:lnL>
                  </a:tcPr>
                </a:tc>
                <a:tc>
                  <a:txBody>
                    <a:bodyPr/>
                    <a:lstStyle/>
                    <a:p>
                      <a:pPr marL="126364">
                        <a:lnSpc>
                          <a:spcPct val="100000"/>
                        </a:lnSpc>
                        <a:spcBef>
                          <a:spcPts val="295"/>
                        </a:spcBef>
                      </a:pPr>
                      <a:r>
                        <a:rPr sz="1600" spc="-5" dirty="0">
                          <a:solidFill>
                            <a:srgbClr val="595959"/>
                          </a:solidFill>
                          <a:latin typeface="Times New Roman"/>
                          <a:cs typeface="Times New Roman"/>
                        </a:rPr>
                        <a:t>From </a:t>
                      </a:r>
                      <a:r>
                        <a:rPr sz="1600" dirty="0">
                          <a:solidFill>
                            <a:srgbClr val="595959"/>
                          </a:solidFill>
                          <a:latin typeface="Times New Roman"/>
                          <a:cs typeface="Times New Roman"/>
                        </a:rPr>
                        <a:t>events</a:t>
                      </a:r>
                      <a:r>
                        <a:rPr sz="1600" spc="-5" dirty="0">
                          <a:solidFill>
                            <a:srgbClr val="595959"/>
                          </a:solidFill>
                          <a:latin typeface="Times New Roman"/>
                          <a:cs typeface="Times New Roman"/>
                        </a:rPr>
                        <a:t> </a:t>
                      </a:r>
                      <a:r>
                        <a:rPr sz="1600" dirty="0">
                          <a:solidFill>
                            <a:srgbClr val="595959"/>
                          </a:solidFill>
                          <a:latin typeface="Times New Roman"/>
                          <a:cs typeface="Times New Roman"/>
                        </a:rPr>
                        <a:t>to</a:t>
                      </a:r>
                      <a:r>
                        <a:rPr sz="1600" spc="-5" dirty="0">
                          <a:solidFill>
                            <a:srgbClr val="595959"/>
                          </a:solidFill>
                          <a:latin typeface="Times New Roman"/>
                          <a:cs typeface="Times New Roman"/>
                        </a:rPr>
                        <a:t> </a:t>
                      </a:r>
                      <a:r>
                        <a:rPr sz="1600" dirty="0">
                          <a:solidFill>
                            <a:srgbClr val="595959"/>
                          </a:solidFill>
                          <a:latin typeface="Times New Roman"/>
                          <a:cs typeface="Times New Roman"/>
                        </a:rPr>
                        <a:t>subordinate</a:t>
                      </a:r>
                      <a:r>
                        <a:rPr sz="1600" spc="-5" dirty="0">
                          <a:solidFill>
                            <a:srgbClr val="595959"/>
                          </a:solidFill>
                          <a:latin typeface="Times New Roman"/>
                          <a:cs typeface="Times New Roman"/>
                        </a:rPr>
                        <a:t> </a:t>
                      </a:r>
                      <a:r>
                        <a:rPr sz="1600" dirty="0">
                          <a:solidFill>
                            <a:srgbClr val="595959"/>
                          </a:solidFill>
                          <a:latin typeface="Times New Roman"/>
                          <a:cs typeface="Times New Roman"/>
                        </a:rPr>
                        <a:t>event (often</a:t>
                      </a:r>
                      <a:r>
                        <a:rPr sz="1600" spc="-5" dirty="0">
                          <a:solidFill>
                            <a:srgbClr val="595959"/>
                          </a:solidFill>
                          <a:latin typeface="Times New Roman"/>
                          <a:cs typeface="Times New Roman"/>
                        </a:rPr>
                        <a:t> </a:t>
                      </a:r>
                      <a:r>
                        <a:rPr sz="1600" dirty="0">
                          <a:solidFill>
                            <a:srgbClr val="595959"/>
                          </a:solidFill>
                          <a:latin typeface="Times New Roman"/>
                          <a:cs typeface="Times New Roman"/>
                        </a:rPr>
                        <a:t>via</a:t>
                      </a:r>
                      <a:endParaRPr sz="1600">
                        <a:latin typeface="Times New Roman"/>
                        <a:cs typeface="Times New Roman"/>
                      </a:endParaRPr>
                    </a:p>
                  </a:txBody>
                  <a:tcPr marL="0" marR="0" marT="37465" marB="0"/>
                </a:tc>
                <a:tc>
                  <a:txBody>
                    <a:bodyPr/>
                    <a:lstStyle/>
                    <a:p>
                      <a:pPr marL="187325">
                        <a:lnSpc>
                          <a:spcPct val="100000"/>
                        </a:lnSpc>
                        <a:spcBef>
                          <a:spcPts val="295"/>
                        </a:spcBef>
                        <a:tabLst>
                          <a:tab pos="1046480" algn="l"/>
                        </a:tabLst>
                      </a:pPr>
                      <a:r>
                        <a:rPr sz="1600" i="1" dirty="0">
                          <a:solidFill>
                            <a:srgbClr val="595959"/>
                          </a:solidFill>
                          <a:latin typeface="Times New Roman"/>
                          <a:cs typeface="Times New Roman"/>
                        </a:rPr>
                        <a:t>walk </a:t>
                      </a:r>
                      <a:r>
                        <a:rPr sz="1650" baseline="25252" dirty="0">
                          <a:solidFill>
                            <a:srgbClr val="595959"/>
                          </a:solidFill>
                          <a:latin typeface="Times New Roman"/>
                          <a:cs typeface="Times New Roman"/>
                        </a:rPr>
                        <a:t>1	</a:t>
                      </a:r>
                      <a:r>
                        <a:rPr sz="1600" i="1" spc="-10" dirty="0">
                          <a:solidFill>
                            <a:srgbClr val="595959"/>
                          </a:solidFill>
                          <a:latin typeface="Times New Roman"/>
                          <a:cs typeface="Times New Roman"/>
                        </a:rPr>
                        <a:t>stroll</a:t>
                      </a:r>
                      <a:r>
                        <a:rPr sz="1600" i="1" spc="-15" dirty="0">
                          <a:solidFill>
                            <a:srgbClr val="595959"/>
                          </a:solidFill>
                          <a:latin typeface="Times New Roman"/>
                          <a:cs typeface="Times New Roman"/>
                        </a:rPr>
                        <a:t> </a:t>
                      </a:r>
                      <a:r>
                        <a:rPr sz="1650" baseline="25252" dirty="0">
                          <a:solidFill>
                            <a:srgbClr val="595959"/>
                          </a:solidFill>
                          <a:latin typeface="Times New Roman"/>
                          <a:cs typeface="Times New Roman"/>
                        </a:rPr>
                        <a:t>1</a:t>
                      </a:r>
                      <a:endParaRPr sz="1650" baseline="25252">
                        <a:latin typeface="Times New Roman"/>
                        <a:cs typeface="Times New Roman"/>
                      </a:endParaRPr>
                    </a:p>
                  </a:txBody>
                  <a:tcPr marL="0" marR="0" marT="37465" marB="0">
                    <a:lnR w="19050">
                      <a:solidFill>
                        <a:srgbClr val="595959"/>
                      </a:solidFill>
                      <a:prstDash val="solid"/>
                    </a:lnR>
                  </a:tcPr>
                </a:tc>
                <a:extLst>
                  <a:ext uri="{0D108BD9-81ED-4DB2-BD59-A6C34878D82A}">
                    <a16:rowId xmlns:a16="http://schemas.microsoft.com/office/drawing/2014/main" val="10002"/>
                  </a:ext>
                </a:extLst>
              </a:tr>
              <a:tr h="286102">
                <a:tc>
                  <a:txBody>
                    <a:bodyPr/>
                    <a:lstStyle/>
                    <a:p>
                      <a:pPr>
                        <a:lnSpc>
                          <a:spcPct val="100000"/>
                        </a:lnSpc>
                      </a:pPr>
                      <a:endParaRPr sz="1600">
                        <a:latin typeface="Times New Roman"/>
                        <a:cs typeface="Times New Roman"/>
                      </a:endParaRPr>
                    </a:p>
                  </a:txBody>
                  <a:tcPr marL="0" marR="0" marT="0" marB="0">
                    <a:lnL w="19050">
                      <a:solidFill>
                        <a:srgbClr val="595959"/>
                      </a:solidFill>
                      <a:prstDash val="solid"/>
                    </a:lnL>
                  </a:tcPr>
                </a:tc>
                <a:tc>
                  <a:txBody>
                    <a:bodyPr/>
                    <a:lstStyle/>
                    <a:p>
                      <a:pPr marL="126364">
                        <a:lnSpc>
                          <a:spcPts val="1860"/>
                        </a:lnSpc>
                      </a:pPr>
                      <a:r>
                        <a:rPr sz="1600" dirty="0">
                          <a:solidFill>
                            <a:srgbClr val="595959"/>
                          </a:solidFill>
                          <a:latin typeface="Times New Roman"/>
                          <a:cs typeface="Times New Roman"/>
                        </a:rPr>
                        <a:t>specific</a:t>
                      </a:r>
                      <a:r>
                        <a:rPr sz="1600" spc="-20" dirty="0">
                          <a:solidFill>
                            <a:srgbClr val="595959"/>
                          </a:solidFill>
                          <a:latin typeface="Times New Roman"/>
                          <a:cs typeface="Times New Roman"/>
                        </a:rPr>
                        <a:t> </a:t>
                      </a:r>
                      <a:r>
                        <a:rPr sz="1600" dirty="0">
                          <a:solidFill>
                            <a:srgbClr val="595959"/>
                          </a:solidFill>
                          <a:latin typeface="Times New Roman"/>
                          <a:cs typeface="Times New Roman"/>
                        </a:rPr>
                        <a:t>manner)</a:t>
                      </a:r>
                      <a:endParaRPr sz="1600">
                        <a:latin typeface="Times New Roman"/>
                        <a:cs typeface="Times New Roman"/>
                      </a:endParaRPr>
                    </a:p>
                  </a:txBody>
                  <a:tcPr marL="0" marR="0" marT="0" marB="0"/>
                </a:tc>
                <a:tc>
                  <a:txBody>
                    <a:bodyPr/>
                    <a:lstStyle/>
                    <a:p>
                      <a:pPr>
                        <a:lnSpc>
                          <a:spcPct val="100000"/>
                        </a:lnSpc>
                      </a:pPr>
                      <a:endParaRPr sz="1600">
                        <a:latin typeface="Times New Roman"/>
                        <a:cs typeface="Times New Roman"/>
                      </a:endParaRPr>
                    </a:p>
                  </a:txBody>
                  <a:tcPr marL="0" marR="0" marT="0" marB="0">
                    <a:lnR w="19050">
                      <a:solidFill>
                        <a:srgbClr val="595959"/>
                      </a:solidFill>
                      <a:prstDash val="solid"/>
                    </a:lnR>
                  </a:tcPr>
                </a:tc>
                <a:extLst>
                  <a:ext uri="{0D108BD9-81ED-4DB2-BD59-A6C34878D82A}">
                    <a16:rowId xmlns:a16="http://schemas.microsoft.com/office/drawing/2014/main" val="10003"/>
                  </a:ext>
                </a:extLst>
              </a:tr>
              <a:tr h="293017">
                <a:tc>
                  <a:txBody>
                    <a:bodyPr/>
                    <a:lstStyle/>
                    <a:p>
                      <a:pPr marL="90805">
                        <a:lnSpc>
                          <a:spcPct val="100000"/>
                        </a:lnSpc>
                        <a:spcBef>
                          <a:spcPts val="245"/>
                        </a:spcBef>
                      </a:pPr>
                      <a:r>
                        <a:rPr sz="1600" dirty="0">
                          <a:solidFill>
                            <a:srgbClr val="595959"/>
                          </a:solidFill>
                          <a:latin typeface="Times New Roman"/>
                          <a:cs typeface="Times New Roman"/>
                        </a:rPr>
                        <a:t>Entails</a:t>
                      </a:r>
                      <a:endParaRPr sz="1600">
                        <a:latin typeface="Times New Roman"/>
                        <a:cs typeface="Times New Roman"/>
                      </a:endParaRPr>
                    </a:p>
                  </a:txBody>
                  <a:tcPr marL="0" marR="0" marT="31115" marB="0">
                    <a:lnL w="19050">
                      <a:solidFill>
                        <a:srgbClr val="595959"/>
                      </a:solidFill>
                      <a:prstDash val="solid"/>
                    </a:lnL>
                  </a:tcPr>
                </a:tc>
                <a:tc>
                  <a:txBody>
                    <a:bodyPr/>
                    <a:lstStyle/>
                    <a:p>
                      <a:pPr marL="126364">
                        <a:lnSpc>
                          <a:spcPct val="100000"/>
                        </a:lnSpc>
                        <a:spcBef>
                          <a:spcPts val="245"/>
                        </a:spcBef>
                      </a:pPr>
                      <a:r>
                        <a:rPr sz="1600" spc="-5" dirty="0">
                          <a:solidFill>
                            <a:srgbClr val="595959"/>
                          </a:solidFill>
                          <a:latin typeface="Times New Roman"/>
                          <a:cs typeface="Times New Roman"/>
                        </a:rPr>
                        <a:t>From </a:t>
                      </a:r>
                      <a:r>
                        <a:rPr sz="1600" dirty="0">
                          <a:solidFill>
                            <a:srgbClr val="595959"/>
                          </a:solidFill>
                          <a:latin typeface="Times New Roman"/>
                          <a:cs typeface="Times New Roman"/>
                        </a:rPr>
                        <a:t>verbs</a:t>
                      </a:r>
                      <a:r>
                        <a:rPr sz="1600" spc="-5" dirty="0">
                          <a:solidFill>
                            <a:srgbClr val="595959"/>
                          </a:solidFill>
                          <a:latin typeface="Times New Roman"/>
                          <a:cs typeface="Times New Roman"/>
                        </a:rPr>
                        <a:t> </a:t>
                      </a:r>
                      <a:r>
                        <a:rPr sz="1600" dirty="0">
                          <a:solidFill>
                            <a:srgbClr val="595959"/>
                          </a:solidFill>
                          <a:latin typeface="Times New Roman"/>
                          <a:cs typeface="Times New Roman"/>
                        </a:rPr>
                        <a:t>(events)</a:t>
                      </a:r>
                      <a:r>
                        <a:rPr sz="1600" spc="-5" dirty="0">
                          <a:solidFill>
                            <a:srgbClr val="595959"/>
                          </a:solidFill>
                          <a:latin typeface="Times New Roman"/>
                          <a:cs typeface="Times New Roman"/>
                        </a:rPr>
                        <a:t> </a:t>
                      </a:r>
                      <a:r>
                        <a:rPr sz="1600" dirty="0">
                          <a:solidFill>
                            <a:srgbClr val="595959"/>
                          </a:solidFill>
                          <a:latin typeface="Times New Roman"/>
                          <a:cs typeface="Times New Roman"/>
                        </a:rPr>
                        <a:t>to</a:t>
                      </a:r>
                      <a:r>
                        <a:rPr sz="1600" spc="-5" dirty="0">
                          <a:solidFill>
                            <a:srgbClr val="595959"/>
                          </a:solidFill>
                          <a:latin typeface="Times New Roman"/>
                          <a:cs typeface="Times New Roman"/>
                        </a:rPr>
                        <a:t> </a:t>
                      </a:r>
                      <a:r>
                        <a:rPr sz="1600" dirty="0">
                          <a:solidFill>
                            <a:srgbClr val="595959"/>
                          </a:solidFill>
                          <a:latin typeface="Times New Roman"/>
                          <a:cs typeface="Times New Roman"/>
                        </a:rPr>
                        <a:t>the</a:t>
                      </a:r>
                      <a:r>
                        <a:rPr sz="1600" spc="-5" dirty="0">
                          <a:solidFill>
                            <a:srgbClr val="595959"/>
                          </a:solidFill>
                          <a:latin typeface="Times New Roman"/>
                          <a:cs typeface="Times New Roman"/>
                        </a:rPr>
                        <a:t> </a:t>
                      </a:r>
                      <a:r>
                        <a:rPr sz="1600" dirty="0">
                          <a:solidFill>
                            <a:srgbClr val="595959"/>
                          </a:solidFill>
                          <a:latin typeface="Times New Roman"/>
                          <a:cs typeface="Times New Roman"/>
                        </a:rPr>
                        <a:t>verbs</a:t>
                      </a:r>
                      <a:r>
                        <a:rPr sz="1600" spc="-5" dirty="0">
                          <a:solidFill>
                            <a:srgbClr val="595959"/>
                          </a:solidFill>
                          <a:latin typeface="Times New Roman"/>
                          <a:cs typeface="Times New Roman"/>
                        </a:rPr>
                        <a:t> </a:t>
                      </a:r>
                      <a:r>
                        <a:rPr sz="1600" dirty="0">
                          <a:solidFill>
                            <a:srgbClr val="595959"/>
                          </a:solidFill>
                          <a:latin typeface="Times New Roman"/>
                          <a:cs typeface="Times New Roman"/>
                        </a:rPr>
                        <a:t>(events)</a:t>
                      </a:r>
                      <a:r>
                        <a:rPr sz="1600" spc="-5" dirty="0">
                          <a:solidFill>
                            <a:srgbClr val="595959"/>
                          </a:solidFill>
                          <a:latin typeface="Times New Roman"/>
                          <a:cs typeface="Times New Roman"/>
                        </a:rPr>
                        <a:t> </a:t>
                      </a:r>
                      <a:r>
                        <a:rPr sz="1600" dirty="0">
                          <a:solidFill>
                            <a:srgbClr val="595959"/>
                          </a:solidFill>
                          <a:latin typeface="Times New Roman"/>
                          <a:cs typeface="Times New Roman"/>
                        </a:rPr>
                        <a:t>they</a:t>
                      </a:r>
                      <a:endParaRPr sz="1600">
                        <a:latin typeface="Times New Roman"/>
                        <a:cs typeface="Times New Roman"/>
                      </a:endParaRPr>
                    </a:p>
                  </a:txBody>
                  <a:tcPr marL="0" marR="0" marT="31115" marB="0"/>
                </a:tc>
                <a:tc>
                  <a:txBody>
                    <a:bodyPr/>
                    <a:lstStyle/>
                    <a:p>
                      <a:pPr marL="187325">
                        <a:lnSpc>
                          <a:spcPct val="100000"/>
                        </a:lnSpc>
                        <a:spcBef>
                          <a:spcPts val="245"/>
                        </a:spcBef>
                        <a:tabLst>
                          <a:tab pos="1106805" algn="l"/>
                        </a:tabLst>
                      </a:pPr>
                      <a:r>
                        <a:rPr sz="1600" i="1" spc="-15" dirty="0">
                          <a:solidFill>
                            <a:srgbClr val="595959"/>
                          </a:solidFill>
                          <a:latin typeface="Times New Roman"/>
                          <a:cs typeface="Times New Roman"/>
                        </a:rPr>
                        <a:t>snore</a:t>
                      </a:r>
                      <a:r>
                        <a:rPr sz="1600" i="1" dirty="0">
                          <a:solidFill>
                            <a:srgbClr val="595959"/>
                          </a:solidFill>
                          <a:latin typeface="Times New Roman"/>
                          <a:cs typeface="Times New Roman"/>
                        </a:rPr>
                        <a:t> </a:t>
                      </a:r>
                      <a:r>
                        <a:rPr sz="1650" baseline="25252" dirty="0">
                          <a:solidFill>
                            <a:srgbClr val="595959"/>
                          </a:solidFill>
                          <a:latin typeface="Times New Roman"/>
                          <a:cs typeface="Times New Roman"/>
                        </a:rPr>
                        <a:t>1	</a:t>
                      </a:r>
                      <a:r>
                        <a:rPr sz="1600" i="1" dirty="0">
                          <a:solidFill>
                            <a:srgbClr val="595959"/>
                          </a:solidFill>
                          <a:latin typeface="Times New Roman"/>
                          <a:cs typeface="Times New Roman"/>
                        </a:rPr>
                        <a:t>sleep</a:t>
                      </a:r>
                      <a:r>
                        <a:rPr sz="1600" i="1" spc="-15" dirty="0">
                          <a:solidFill>
                            <a:srgbClr val="595959"/>
                          </a:solidFill>
                          <a:latin typeface="Times New Roman"/>
                          <a:cs typeface="Times New Roman"/>
                        </a:rPr>
                        <a:t> </a:t>
                      </a:r>
                      <a:r>
                        <a:rPr sz="1650" baseline="25252" dirty="0">
                          <a:solidFill>
                            <a:srgbClr val="595959"/>
                          </a:solidFill>
                          <a:latin typeface="Times New Roman"/>
                          <a:cs typeface="Times New Roman"/>
                        </a:rPr>
                        <a:t>1</a:t>
                      </a:r>
                      <a:endParaRPr sz="1650" baseline="25252">
                        <a:latin typeface="Times New Roman"/>
                        <a:cs typeface="Times New Roman"/>
                      </a:endParaRPr>
                    </a:p>
                  </a:txBody>
                  <a:tcPr marL="0" marR="0" marT="31115" marB="0">
                    <a:lnR w="19050">
                      <a:solidFill>
                        <a:srgbClr val="595959"/>
                      </a:solidFill>
                      <a:prstDash val="solid"/>
                    </a:lnR>
                  </a:tcPr>
                </a:tc>
                <a:extLst>
                  <a:ext uri="{0D108BD9-81ED-4DB2-BD59-A6C34878D82A}">
                    <a16:rowId xmlns:a16="http://schemas.microsoft.com/office/drawing/2014/main" val="10004"/>
                  </a:ext>
                </a:extLst>
              </a:tr>
              <a:tr h="286102">
                <a:tc>
                  <a:txBody>
                    <a:bodyPr/>
                    <a:lstStyle/>
                    <a:p>
                      <a:pPr>
                        <a:lnSpc>
                          <a:spcPct val="100000"/>
                        </a:lnSpc>
                      </a:pPr>
                      <a:endParaRPr sz="1600">
                        <a:latin typeface="Times New Roman"/>
                        <a:cs typeface="Times New Roman"/>
                      </a:endParaRPr>
                    </a:p>
                  </a:txBody>
                  <a:tcPr marL="0" marR="0" marT="0" marB="0">
                    <a:lnL w="19050">
                      <a:solidFill>
                        <a:srgbClr val="595959"/>
                      </a:solidFill>
                      <a:prstDash val="solid"/>
                    </a:lnL>
                  </a:tcPr>
                </a:tc>
                <a:tc>
                  <a:txBody>
                    <a:bodyPr/>
                    <a:lstStyle/>
                    <a:p>
                      <a:pPr marL="126364">
                        <a:lnSpc>
                          <a:spcPts val="1860"/>
                        </a:lnSpc>
                      </a:pPr>
                      <a:r>
                        <a:rPr sz="1600" dirty="0">
                          <a:solidFill>
                            <a:srgbClr val="595959"/>
                          </a:solidFill>
                          <a:latin typeface="Times New Roman"/>
                          <a:cs typeface="Times New Roman"/>
                        </a:rPr>
                        <a:t>entail</a:t>
                      </a:r>
                      <a:endParaRPr sz="1600">
                        <a:latin typeface="Times New Roman"/>
                        <a:cs typeface="Times New Roman"/>
                      </a:endParaRPr>
                    </a:p>
                  </a:txBody>
                  <a:tcPr marL="0" marR="0" marT="0" marB="0"/>
                </a:tc>
                <a:tc>
                  <a:txBody>
                    <a:bodyPr/>
                    <a:lstStyle/>
                    <a:p>
                      <a:pPr>
                        <a:lnSpc>
                          <a:spcPct val="100000"/>
                        </a:lnSpc>
                      </a:pPr>
                      <a:endParaRPr sz="1600">
                        <a:latin typeface="Times New Roman"/>
                        <a:cs typeface="Times New Roman"/>
                      </a:endParaRPr>
                    </a:p>
                  </a:txBody>
                  <a:tcPr marL="0" marR="0" marT="0" marB="0">
                    <a:lnR w="19050">
                      <a:solidFill>
                        <a:srgbClr val="595959"/>
                      </a:solidFill>
                      <a:prstDash val="solid"/>
                    </a:lnR>
                  </a:tcPr>
                </a:tc>
                <a:extLst>
                  <a:ext uri="{0D108BD9-81ED-4DB2-BD59-A6C34878D82A}">
                    <a16:rowId xmlns:a16="http://schemas.microsoft.com/office/drawing/2014/main" val="10005"/>
                  </a:ext>
                </a:extLst>
              </a:tr>
              <a:tr h="468112">
                <a:tc>
                  <a:txBody>
                    <a:bodyPr/>
                    <a:lstStyle/>
                    <a:p>
                      <a:pPr marL="90805">
                        <a:lnSpc>
                          <a:spcPct val="100000"/>
                        </a:lnSpc>
                        <a:spcBef>
                          <a:spcPts val="245"/>
                        </a:spcBef>
                      </a:pPr>
                      <a:r>
                        <a:rPr sz="1600" spc="-5" dirty="0">
                          <a:solidFill>
                            <a:srgbClr val="595959"/>
                          </a:solidFill>
                          <a:latin typeface="Times New Roman"/>
                          <a:cs typeface="Times New Roman"/>
                        </a:rPr>
                        <a:t>Antonym</a:t>
                      </a:r>
                      <a:endParaRPr sz="1600">
                        <a:latin typeface="Times New Roman"/>
                        <a:cs typeface="Times New Roman"/>
                      </a:endParaRPr>
                    </a:p>
                  </a:txBody>
                  <a:tcPr marL="0" marR="0" marT="31115" marB="0">
                    <a:lnL w="19050">
                      <a:solidFill>
                        <a:srgbClr val="595959"/>
                      </a:solidFill>
                      <a:prstDash val="solid"/>
                    </a:lnL>
                  </a:tcPr>
                </a:tc>
                <a:tc>
                  <a:txBody>
                    <a:bodyPr/>
                    <a:lstStyle/>
                    <a:p>
                      <a:pPr marL="126364">
                        <a:lnSpc>
                          <a:spcPct val="100000"/>
                        </a:lnSpc>
                        <a:spcBef>
                          <a:spcPts val="245"/>
                        </a:spcBef>
                      </a:pPr>
                      <a:r>
                        <a:rPr sz="1600" dirty="0">
                          <a:solidFill>
                            <a:srgbClr val="595959"/>
                          </a:solidFill>
                          <a:latin typeface="Times New Roman"/>
                          <a:cs typeface="Times New Roman"/>
                        </a:rPr>
                        <a:t>Semantic</a:t>
                      </a:r>
                      <a:r>
                        <a:rPr sz="1600" spc="-5" dirty="0">
                          <a:solidFill>
                            <a:srgbClr val="595959"/>
                          </a:solidFill>
                          <a:latin typeface="Times New Roman"/>
                          <a:cs typeface="Times New Roman"/>
                        </a:rPr>
                        <a:t> </a:t>
                      </a:r>
                      <a:r>
                        <a:rPr sz="1600" dirty="0">
                          <a:solidFill>
                            <a:srgbClr val="595959"/>
                          </a:solidFill>
                          <a:latin typeface="Times New Roman"/>
                          <a:cs typeface="Times New Roman"/>
                        </a:rPr>
                        <a:t>opposition</a:t>
                      </a:r>
                      <a:r>
                        <a:rPr sz="1600" spc="-5" dirty="0">
                          <a:solidFill>
                            <a:srgbClr val="595959"/>
                          </a:solidFill>
                          <a:latin typeface="Times New Roman"/>
                          <a:cs typeface="Times New Roman"/>
                        </a:rPr>
                        <a:t> between </a:t>
                      </a:r>
                      <a:r>
                        <a:rPr sz="1600" dirty="0">
                          <a:solidFill>
                            <a:srgbClr val="595959"/>
                          </a:solidFill>
                          <a:latin typeface="Times New Roman"/>
                          <a:cs typeface="Times New Roman"/>
                        </a:rPr>
                        <a:t>lemmas</a:t>
                      </a:r>
                      <a:endParaRPr sz="1600">
                        <a:latin typeface="Times New Roman"/>
                        <a:cs typeface="Times New Roman"/>
                      </a:endParaRPr>
                    </a:p>
                  </a:txBody>
                  <a:tcPr marL="0" marR="0" marT="31115" marB="0"/>
                </a:tc>
                <a:tc>
                  <a:txBody>
                    <a:bodyPr/>
                    <a:lstStyle/>
                    <a:p>
                      <a:pPr marL="187325">
                        <a:lnSpc>
                          <a:spcPts val="1710"/>
                        </a:lnSpc>
                        <a:spcBef>
                          <a:spcPts val="245"/>
                        </a:spcBef>
                        <a:tabLst>
                          <a:tab pos="1632585" algn="l"/>
                        </a:tabLst>
                      </a:pPr>
                      <a:r>
                        <a:rPr sz="1600" i="1" spc="-10" dirty="0">
                          <a:solidFill>
                            <a:srgbClr val="595959"/>
                          </a:solidFill>
                          <a:latin typeface="Times New Roman"/>
                          <a:cs typeface="Times New Roman"/>
                        </a:rPr>
                        <a:t>increase</a:t>
                      </a:r>
                      <a:r>
                        <a:rPr sz="1600" i="1" spc="5" dirty="0">
                          <a:solidFill>
                            <a:srgbClr val="595959"/>
                          </a:solidFill>
                          <a:latin typeface="Times New Roman"/>
                          <a:cs typeface="Times New Roman"/>
                        </a:rPr>
                        <a:t> </a:t>
                      </a:r>
                      <a:r>
                        <a:rPr sz="1650" baseline="25252" dirty="0">
                          <a:solidFill>
                            <a:srgbClr val="595959"/>
                          </a:solidFill>
                          <a:latin typeface="Times New Roman"/>
                          <a:cs typeface="Times New Roman"/>
                        </a:rPr>
                        <a:t>1	</a:t>
                      </a:r>
                      <a:r>
                        <a:rPr sz="1600" i="1" spc="-10" dirty="0">
                          <a:solidFill>
                            <a:srgbClr val="595959"/>
                          </a:solidFill>
                          <a:latin typeface="Times New Roman"/>
                          <a:cs typeface="Times New Roman"/>
                        </a:rPr>
                        <a:t>decrease</a:t>
                      </a:r>
                      <a:endParaRPr sz="1600">
                        <a:latin typeface="Times New Roman"/>
                        <a:cs typeface="Times New Roman"/>
                      </a:endParaRPr>
                    </a:p>
                    <a:p>
                      <a:pPr marL="187325">
                        <a:lnSpc>
                          <a:spcPts val="1110"/>
                        </a:lnSpc>
                      </a:pPr>
                      <a:r>
                        <a:rPr sz="1100" dirty="0">
                          <a:solidFill>
                            <a:srgbClr val="595959"/>
                          </a:solidFill>
                          <a:latin typeface="Times New Roman"/>
                          <a:cs typeface="Times New Roman"/>
                        </a:rPr>
                        <a:t>1</a:t>
                      </a:r>
                      <a:endParaRPr sz="1100">
                        <a:latin typeface="Times New Roman"/>
                        <a:cs typeface="Times New Roman"/>
                      </a:endParaRPr>
                    </a:p>
                  </a:txBody>
                  <a:tcPr marL="0" marR="0" marT="31115" marB="0">
                    <a:lnR w="19050">
                      <a:solidFill>
                        <a:srgbClr val="595959"/>
                      </a:solidFill>
                      <a:prstDash val="solid"/>
                    </a:lnR>
                  </a:tcPr>
                </a:tc>
                <a:extLst>
                  <a:ext uri="{0D108BD9-81ED-4DB2-BD59-A6C34878D82A}">
                    <a16:rowId xmlns:a16="http://schemas.microsoft.com/office/drawing/2014/main" val="10006"/>
                  </a:ext>
                </a:extLst>
              </a:tr>
              <a:tr h="319287">
                <a:tc>
                  <a:txBody>
                    <a:bodyPr/>
                    <a:lstStyle/>
                    <a:p>
                      <a:pPr marL="90805">
                        <a:lnSpc>
                          <a:spcPct val="100000"/>
                        </a:lnSpc>
                        <a:spcBef>
                          <a:spcPts val="480"/>
                        </a:spcBef>
                      </a:pPr>
                      <a:r>
                        <a:rPr sz="1600" dirty="0">
                          <a:solidFill>
                            <a:srgbClr val="595959"/>
                          </a:solidFill>
                          <a:latin typeface="Times New Roman"/>
                          <a:cs typeface="Times New Roman"/>
                        </a:rPr>
                        <a:t>Derivationally</a:t>
                      </a:r>
                      <a:endParaRPr sz="1600">
                        <a:latin typeface="Times New Roman"/>
                        <a:cs typeface="Times New Roman"/>
                      </a:endParaRPr>
                    </a:p>
                  </a:txBody>
                  <a:tcPr marL="0" marR="0" marT="60960" marB="0">
                    <a:lnL w="19050">
                      <a:solidFill>
                        <a:srgbClr val="595959"/>
                      </a:solidFill>
                      <a:prstDash val="solid"/>
                    </a:lnL>
                  </a:tcPr>
                </a:tc>
                <a:tc>
                  <a:txBody>
                    <a:bodyPr/>
                    <a:lstStyle/>
                    <a:p>
                      <a:pPr marL="126364">
                        <a:lnSpc>
                          <a:spcPct val="100000"/>
                        </a:lnSpc>
                        <a:spcBef>
                          <a:spcPts val="480"/>
                        </a:spcBef>
                      </a:pPr>
                      <a:r>
                        <a:rPr sz="1600" dirty="0">
                          <a:solidFill>
                            <a:srgbClr val="595959"/>
                          </a:solidFill>
                          <a:latin typeface="Times New Roman"/>
                          <a:cs typeface="Times New Roman"/>
                        </a:rPr>
                        <a:t>Lemmas</a:t>
                      </a:r>
                      <a:r>
                        <a:rPr sz="1600" spc="-10" dirty="0">
                          <a:solidFill>
                            <a:srgbClr val="595959"/>
                          </a:solidFill>
                          <a:latin typeface="Times New Roman"/>
                          <a:cs typeface="Times New Roman"/>
                        </a:rPr>
                        <a:t> </a:t>
                      </a:r>
                      <a:r>
                        <a:rPr sz="1600" dirty="0">
                          <a:solidFill>
                            <a:srgbClr val="595959"/>
                          </a:solidFill>
                          <a:latin typeface="Times New Roman"/>
                          <a:cs typeface="Times New Roman"/>
                        </a:rPr>
                        <a:t>with</a:t>
                      </a:r>
                      <a:r>
                        <a:rPr sz="1600" spc="-10" dirty="0">
                          <a:solidFill>
                            <a:srgbClr val="595959"/>
                          </a:solidFill>
                          <a:latin typeface="Times New Roman"/>
                          <a:cs typeface="Times New Roman"/>
                        </a:rPr>
                        <a:t> </a:t>
                      </a:r>
                      <a:r>
                        <a:rPr sz="1600" dirty="0">
                          <a:solidFill>
                            <a:srgbClr val="595959"/>
                          </a:solidFill>
                          <a:latin typeface="Times New Roman"/>
                          <a:cs typeface="Times New Roman"/>
                        </a:rPr>
                        <a:t>same</a:t>
                      </a:r>
                      <a:r>
                        <a:rPr sz="1600" spc="-10" dirty="0">
                          <a:solidFill>
                            <a:srgbClr val="595959"/>
                          </a:solidFill>
                          <a:latin typeface="Times New Roman"/>
                          <a:cs typeface="Times New Roman"/>
                        </a:rPr>
                        <a:t> </a:t>
                      </a:r>
                      <a:r>
                        <a:rPr sz="1600" dirty="0">
                          <a:solidFill>
                            <a:srgbClr val="595959"/>
                          </a:solidFill>
                          <a:latin typeface="Times New Roman"/>
                          <a:cs typeface="Times New Roman"/>
                        </a:rPr>
                        <a:t>morphological</a:t>
                      </a:r>
                      <a:r>
                        <a:rPr sz="1600" spc="-5" dirty="0">
                          <a:solidFill>
                            <a:srgbClr val="595959"/>
                          </a:solidFill>
                          <a:latin typeface="Times New Roman"/>
                          <a:cs typeface="Times New Roman"/>
                        </a:rPr>
                        <a:t> </a:t>
                      </a:r>
                      <a:r>
                        <a:rPr sz="1600" dirty="0">
                          <a:solidFill>
                            <a:srgbClr val="595959"/>
                          </a:solidFill>
                          <a:latin typeface="Times New Roman"/>
                          <a:cs typeface="Times New Roman"/>
                        </a:rPr>
                        <a:t>root</a:t>
                      </a:r>
                      <a:endParaRPr sz="1600">
                        <a:latin typeface="Times New Roman"/>
                        <a:cs typeface="Times New Roman"/>
                      </a:endParaRPr>
                    </a:p>
                  </a:txBody>
                  <a:tcPr marL="0" marR="0" marT="60960" marB="0"/>
                </a:tc>
                <a:tc>
                  <a:txBody>
                    <a:bodyPr/>
                    <a:lstStyle/>
                    <a:p>
                      <a:pPr marL="187325">
                        <a:lnSpc>
                          <a:spcPct val="100000"/>
                        </a:lnSpc>
                        <a:spcBef>
                          <a:spcPts val="480"/>
                        </a:spcBef>
                      </a:pPr>
                      <a:r>
                        <a:rPr sz="1600" i="1" spc="-10" dirty="0">
                          <a:solidFill>
                            <a:srgbClr val="595959"/>
                          </a:solidFill>
                          <a:latin typeface="Times New Roman"/>
                          <a:cs typeface="Times New Roman"/>
                        </a:rPr>
                        <a:t>destroy</a:t>
                      </a:r>
                      <a:r>
                        <a:rPr sz="1600" i="1" spc="-20" dirty="0">
                          <a:solidFill>
                            <a:srgbClr val="595959"/>
                          </a:solidFill>
                          <a:latin typeface="Times New Roman"/>
                          <a:cs typeface="Times New Roman"/>
                        </a:rPr>
                        <a:t> </a:t>
                      </a:r>
                      <a:r>
                        <a:rPr sz="1650" baseline="25252" dirty="0">
                          <a:solidFill>
                            <a:srgbClr val="595959"/>
                          </a:solidFill>
                          <a:latin typeface="Times New Roman"/>
                          <a:cs typeface="Times New Roman"/>
                        </a:rPr>
                        <a:t>1</a:t>
                      </a:r>
                      <a:endParaRPr sz="1650" baseline="25252">
                        <a:latin typeface="Times New Roman"/>
                        <a:cs typeface="Times New Roman"/>
                      </a:endParaRPr>
                    </a:p>
                  </a:txBody>
                  <a:tcPr marL="0" marR="0" marT="60960" marB="0">
                    <a:lnR w="19050">
                      <a:solidFill>
                        <a:srgbClr val="595959"/>
                      </a:solidFill>
                      <a:prstDash val="solid"/>
                    </a:lnR>
                  </a:tcPr>
                </a:tc>
                <a:extLst>
                  <a:ext uri="{0D108BD9-81ED-4DB2-BD59-A6C34878D82A}">
                    <a16:rowId xmlns:a16="http://schemas.microsoft.com/office/drawing/2014/main" val="10007"/>
                  </a:ext>
                </a:extLst>
              </a:tr>
              <a:tr h="287917">
                <a:tc>
                  <a:txBody>
                    <a:bodyPr/>
                    <a:lstStyle/>
                    <a:p>
                      <a:pPr marL="90805">
                        <a:lnSpc>
                          <a:spcPts val="1885"/>
                        </a:lnSpc>
                      </a:pPr>
                      <a:r>
                        <a:rPr sz="1600" dirty="0">
                          <a:solidFill>
                            <a:srgbClr val="595959"/>
                          </a:solidFill>
                          <a:latin typeface="Times New Roman"/>
                          <a:cs typeface="Times New Roman"/>
                        </a:rPr>
                        <a:t>Related</a:t>
                      </a:r>
                      <a:r>
                        <a:rPr sz="1600" spc="-20" dirty="0">
                          <a:solidFill>
                            <a:srgbClr val="595959"/>
                          </a:solidFill>
                          <a:latin typeface="Times New Roman"/>
                          <a:cs typeface="Times New Roman"/>
                        </a:rPr>
                        <a:t> </a:t>
                      </a:r>
                      <a:r>
                        <a:rPr sz="1600" dirty="0">
                          <a:solidFill>
                            <a:srgbClr val="595959"/>
                          </a:solidFill>
                          <a:latin typeface="Times New Roman"/>
                          <a:cs typeface="Times New Roman"/>
                        </a:rPr>
                        <a:t>form</a:t>
                      </a:r>
                      <a:endParaRPr sz="1600">
                        <a:latin typeface="Times New Roman"/>
                        <a:cs typeface="Times New Roman"/>
                      </a:endParaRPr>
                    </a:p>
                  </a:txBody>
                  <a:tcPr marL="0" marR="0" marT="0" marB="0">
                    <a:lnL w="19050">
                      <a:solidFill>
                        <a:srgbClr val="595959"/>
                      </a:solidFill>
                      <a:prstDash val="solid"/>
                    </a:lnL>
                  </a:tcPr>
                </a:tc>
                <a:tc>
                  <a:txBody>
                    <a:bodyPr/>
                    <a:lstStyle/>
                    <a:p>
                      <a:pPr>
                        <a:lnSpc>
                          <a:spcPct val="100000"/>
                        </a:lnSpc>
                      </a:pPr>
                      <a:endParaRPr sz="1600">
                        <a:latin typeface="Times New Roman"/>
                        <a:cs typeface="Times New Roman"/>
                      </a:endParaRPr>
                    </a:p>
                  </a:txBody>
                  <a:tcPr marL="0" marR="0" marT="0" marB="0"/>
                </a:tc>
                <a:tc>
                  <a:txBody>
                    <a:bodyPr/>
                    <a:lstStyle/>
                    <a:p>
                      <a:pPr marL="187325">
                        <a:lnSpc>
                          <a:spcPts val="1885"/>
                        </a:lnSpc>
                      </a:pPr>
                      <a:r>
                        <a:rPr sz="1600" i="1" dirty="0">
                          <a:solidFill>
                            <a:srgbClr val="595959"/>
                          </a:solidFill>
                          <a:latin typeface="Times New Roman"/>
                          <a:cs typeface="Times New Roman"/>
                        </a:rPr>
                        <a:t>destruction</a:t>
                      </a:r>
                      <a:r>
                        <a:rPr sz="1600" i="1" spc="-20" dirty="0">
                          <a:solidFill>
                            <a:srgbClr val="595959"/>
                          </a:solidFill>
                          <a:latin typeface="Times New Roman"/>
                          <a:cs typeface="Times New Roman"/>
                        </a:rPr>
                        <a:t> </a:t>
                      </a:r>
                      <a:r>
                        <a:rPr sz="1650" baseline="25252" dirty="0">
                          <a:solidFill>
                            <a:srgbClr val="595959"/>
                          </a:solidFill>
                          <a:latin typeface="Times New Roman"/>
                          <a:cs typeface="Times New Roman"/>
                        </a:rPr>
                        <a:t>1</a:t>
                      </a:r>
                      <a:endParaRPr sz="1650" baseline="25252">
                        <a:latin typeface="Times New Roman"/>
                        <a:cs typeface="Times New Roman"/>
                      </a:endParaRPr>
                    </a:p>
                  </a:txBody>
                  <a:tcPr marL="0" marR="0" marT="0" marB="0">
                    <a:lnR w="19050">
                      <a:solidFill>
                        <a:srgbClr val="595959"/>
                      </a:solidFill>
                      <a:prstDash val="solid"/>
                    </a:lnR>
                  </a:tcPr>
                </a:tc>
                <a:extLst>
                  <a:ext uri="{0D108BD9-81ED-4DB2-BD59-A6C34878D82A}">
                    <a16:rowId xmlns:a16="http://schemas.microsoft.com/office/drawing/2014/main" val="10008"/>
                  </a:ext>
                </a:extLst>
              </a:tr>
            </a:tbl>
          </a:graphicData>
        </a:graphic>
      </p:graphicFrame>
      <p:sp>
        <p:nvSpPr>
          <p:cNvPr id="5" name="object 5"/>
          <p:cNvSpPr/>
          <p:nvPr/>
        </p:nvSpPr>
        <p:spPr>
          <a:xfrm>
            <a:off x="7314579" y="5117600"/>
            <a:ext cx="293370" cy="102870"/>
          </a:xfrm>
          <a:custGeom>
            <a:avLst/>
            <a:gdLst/>
            <a:ahLst/>
            <a:cxnLst/>
            <a:rect l="l" t="t" r="r" b="b"/>
            <a:pathLst>
              <a:path w="293370" h="102870">
                <a:moveTo>
                  <a:pt x="51476" y="0"/>
                </a:moveTo>
                <a:lnTo>
                  <a:pt x="48745" y="542"/>
                </a:lnTo>
                <a:lnTo>
                  <a:pt x="0" y="49288"/>
                </a:lnTo>
                <a:lnTo>
                  <a:pt x="0" y="53309"/>
                </a:lnTo>
                <a:lnTo>
                  <a:pt x="48745" y="102055"/>
                </a:lnTo>
                <a:lnTo>
                  <a:pt x="51476" y="102598"/>
                </a:lnTo>
                <a:lnTo>
                  <a:pt x="56222" y="100633"/>
                </a:lnTo>
                <a:lnTo>
                  <a:pt x="57769" y="98317"/>
                </a:lnTo>
                <a:lnTo>
                  <a:pt x="57769" y="80418"/>
                </a:lnTo>
                <a:lnTo>
                  <a:pt x="45069" y="80418"/>
                </a:lnTo>
                <a:lnTo>
                  <a:pt x="15949" y="51299"/>
                </a:lnTo>
                <a:lnTo>
                  <a:pt x="45069" y="22179"/>
                </a:lnTo>
                <a:lnTo>
                  <a:pt x="57769" y="22179"/>
                </a:lnTo>
                <a:lnTo>
                  <a:pt x="57769" y="4281"/>
                </a:lnTo>
                <a:lnTo>
                  <a:pt x="56222" y="1964"/>
                </a:lnTo>
                <a:lnTo>
                  <a:pt x="51476" y="0"/>
                </a:lnTo>
                <a:close/>
              </a:path>
              <a:path w="293370" h="102870">
                <a:moveTo>
                  <a:pt x="248269" y="79874"/>
                </a:moveTo>
                <a:lnTo>
                  <a:pt x="235569" y="79874"/>
                </a:lnTo>
                <a:lnTo>
                  <a:pt x="235569" y="98317"/>
                </a:lnTo>
                <a:lnTo>
                  <a:pt x="237116" y="100633"/>
                </a:lnTo>
                <a:lnTo>
                  <a:pt x="241862" y="102598"/>
                </a:lnTo>
                <a:lnTo>
                  <a:pt x="244594" y="102055"/>
                </a:lnTo>
                <a:lnTo>
                  <a:pt x="266230" y="80418"/>
                </a:lnTo>
                <a:lnTo>
                  <a:pt x="248269" y="80418"/>
                </a:lnTo>
                <a:lnTo>
                  <a:pt x="248269" y="79874"/>
                </a:lnTo>
                <a:close/>
              </a:path>
              <a:path w="293370" h="102870">
                <a:moveTo>
                  <a:pt x="245427" y="67174"/>
                </a:moveTo>
                <a:lnTo>
                  <a:pt x="47913" y="67174"/>
                </a:lnTo>
                <a:lnTo>
                  <a:pt x="45069" y="70017"/>
                </a:lnTo>
                <a:lnTo>
                  <a:pt x="45069" y="80418"/>
                </a:lnTo>
                <a:lnTo>
                  <a:pt x="57769" y="80418"/>
                </a:lnTo>
                <a:lnTo>
                  <a:pt x="57769" y="79874"/>
                </a:lnTo>
                <a:lnTo>
                  <a:pt x="248269" y="79874"/>
                </a:lnTo>
                <a:lnTo>
                  <a:pt x="248269" y="70017"/>
                </a:lnTo>
                <a:lnTo>
                  <a:pt x="245427" y="67174"/>
                </a:lnTo>
                <a:close/>
              </a:path>
              <a:path w="293370" h="102870">
                <a:moveTo>
                  <a:pt x="266230" y="22179"/>
                </a:moveTo>
                <a:lnTo>
                  <a:pt x="248269" y="22179"/>
                </a:lnTo>
                <a:lnTo>
                  <a:pt x="277389" y="51299"/>
                </a:lnTo>
                <a:lnTo>
                  <a:pt x="248269" y="80418"/>
                </a:lnTo>
                <a:lnTo>
                  <a:pt x="266230" y="80418"/>
                </a:lnTo>
                <a:lnTo>
                  <a:pt x="293339" y="53309"/>
                </a:lnTo>
                <a:lnTo>
                  <a:pt x="293339" y="49288"/>
                </a:lnTo>
                <a:lnTo>
                  <a:pt x="266230" y="22179"/>
                </a:lnTo>
                <a:close/>
              </a:path>
              <a:path w="293370" h="102870">
                <a:moveTo>
                  <a:pt x="57769" y="22179"/>
                </a:moveTo>
                <a:lnTo>
                  <a:pt x="45069" y="22179"/>
                </a:lnTo>
                <a:lnTo>
                  <a:pt x="45069" y="32580"/>
                </a:lnTo>
                <a:lnTo>
                  <a:pt x="47913" y="35424"/>
                </a:lnTo>
                <a:lnTo>
                  <a:pt x="245427" y="35424"/>
                </a:lnTo>
                <a:lnTo>
                  <a:pt x="248269" y="32580"/>
                </a:lnTo>
                <a:lnTo>
                  <a:pt x="248269" y="22724"/>
                </a:lnTo>
                <a:lnTo>
                  <a:pt x="57769" y="22724"/>
                </a:lnTo>
                <a:lnTo>
                  <a:pt x="57769" y="22179"/>
                </a:lnTo>
                <a:close/>
              </a:path>
              <a:path w="293370" h="102870">
                <a:moveTo>
                  <a:pt x="241862" y="0"/>
                </a:moveTo>
                <a:lnTo>
                  <a:pt x="237116" y="1964"/>
                </a:lnTo>
                <a:lnTo>
                  <a:pt x="235569" y="4281"/>
                </a:lnTo>
                <a:lnTo>
                  <a:pt x="235569" y="22724"/>
                </a:lnTo>
                <a:lnTo>
                  <a:pt x="248269" y="22724"/>
                </a:lnTo>
                <a:lnTo>
                  <a:pt x="248269" y="22179"/>
                </a:lnTo>
                <a:lnTo>
                  <a:pt x="266230" y="22179"/>
                </a:lnTo>
                <a:lnTo>
                  <a:pt x="244594" y="542"/>
                </a:lnTo>
                <a:lnTo>
                  <a:pt x="241862" y="0"/>
                </a:lnTo>
                <a:close/>
              </a:path>
            </a:pathLst>
          </a:custGeom>
          <a:solidFill>
            <a:srgbClr val="595959"/>
          </a:solidFill>
        </p:spPr>
        <p:txBody>
          <a:bodyPr wrap="square" lIns="0" tIns="0" rIns="0" bIns="0" rtlCol="0"/>
          <a:lstStyle/>
          <a:p>
            <a:endParaRPr/>
          </a:p>
        </p:txBody>
      </p:sp>
      <p:pic>
        <p:nvPicPr>
          <p:cNvPr id="6" name="object 6"/>
          <p:cNvPicPr/>
          <p:nvPr/>
        </p:nvPicPr>
        <p:blipFill>
          <a:blip r:embed="rId2" cstate="print"/>
          <a:stretch>
            <a:fillRect/>
          </a:stretch>
        </p:blipFill>
        <p:spPr>
          <a:xfrm>
            <a:off x="6927850" y="3397250"/>
            <a:ext cx="152384" cy="76200"/>
          </a:xfrm>
          <a:prstGeom prst="rect">
            <a:avLst/>
          </a:prstGeom>
        </p:spPr>
      </p:pic>
      <p:pic>
        <p:nvPicPr>
          <p:cNvPr id="7" name="object 7"/>
          <p:cNvPicPr/>
          <p:nvPr/>
        </p:nvPicPr>
        <p:blipFill>
          <a:blip r:embed="rId3" cstate="print"/>
          <a:stretch>
            <a:fillRect/>
          </a:stretch>
        </p:blipFill>
        <p:spPr>
          <a:xfrm>
            <a:off x="7016750" y="3917950"/>
            <a:ext cx="151166" cy="76200"/>
          </a:xfrm>
          <a:prstGeom prst="rect">
            <a:avLst/>
          </a:prstGeom>
        </p:spPr>
      </p:pic>
      <p:sp>
        <p:nvSpPr>
          <p:cNvPr id="8" name="object 8"/>
          <p:cNvSpPr/>
          <p:nvPr/>
        </p:nvSpPr>
        <p:spPr>
          <a:xfrm>
            <a:off x="7314579" y="4495300"/>
            <a:ext cx="293370" cy="115570"/>
          </a:xfrm>
          <a:custGeom>
            <a:avLst/>
            <a:gdLst/>
            <a:ahLst/>
            <a:cxnLst/>
            <a:rect l="l" t="t" r="r" b="b"/>
            <a:pathLst>
              <a:path w="293370" h="115570">
                <a:moveTo>
                  <a:pt x="57826" y="0"/>
                </a:moveTo>
                <a:lnTo>
                  <a:pt x="55095" y="542"/>
                </a:lnTo>
                <a:lnTo>
                  <a:pt x="0" y="55638"/>
                </a:lnTo>
                <a:lnTo>
                  <a:pt x="0" y="59659"/>
                </a:lnTo>
                <a:lnTo>
                  <a:pt x="55095" y="114755"/>
                </a:lnTo>
                <a:lnTo>
                  <a:pt x="57826" y="115298"/>
                </a:lnTo>
                <a:lnTo>
                  <a:pt x="62572" y="113333"/>
                </a:lnTo>
                <a:lnTo>
                  <a:pt x="64119" y="111017"/>
                </a:lnTo>
                <a:lnTo>
                  <a:pt x="64119" y="93118"/>
                </a:lnTo>
                <a:lnTo>
                  <a:pt x="51419" y="93118"/>
                </a:lnTo>
                <a:lnTo>
                  <a:pt x="15949" y="57649"/>
                </a:lnTo>
                <a:lnTo>
                  <a:pt x="51419" y="22179"/>
                </a:lnTo>
                <a:lnTo>
                  <a:pt x="64119" y="22179"/>
                </a:lnTo>
                <a:lnTo>
                  <a:pt x="64119" y="4281"/>
                </a:lnTo>
                <a:lnTo>
                  <a:pt x="62572" y="1964"/>
                </a:lnTo>
                <a:lnTo>
                  <a:pt x="57826" y="0"/>
                </a:lnTo>
                <a:close/>
              </a:path>
              <a:path w="293370" h="115570">
                <a:moveTo>
                  <a:pt x="241919" y="89399"/>
                </a:moveTo>
                <a:lnTo>
                  <a:pt x="229219" y="89399"/>
                </a:lnTo>
                <a:lnTo>
                  <a:pt x="229219" y="111017"/>
                </a:lnTo>
                <a:lnTo>
                  <a:pt x="230766" y="113333"/>
                </a:lnTo>
                <a:lnTo>
                  <a:pt x="235512" y="115298"/>
                </a:lnTo>
                <a:lnTo>
                  <a:pt x="238244" y="114755"/>
                </a:lnTo>
                <a:lnTo>
                  <a:pt x="259880" y="93118"/>
                </a:lnTo>
                <a:lnTo>
                  <a:pt x="241919" y="93118"/>
                </a:lnTo>
                <a:lnTo>
                  <a:pt x="241919" y="89399"/>
                </a:lnTo>
                <a:close/>
              </a:path>
              <a:path w="293370" h="115570">
                <a:moveTo>
                  <a:pt x="239077" y="76699"/>
                </a:moveTo>
                <a:lnTo>
                  <a:pt x="54263" y="76699"/>
                </a:lnTo>
                <a:lnTo>
                  <a:pt x="51419" y="79542"/>
                </a:lnTo>
                <a:lnTo>
                  <a:pt x="51419" y="93118"/>
                </a:lnTo>
                <a:lnTo>
                  <a:pt x="64119" y="93118"/>
                </a:lnTo>
                <a:lnTo>
                  <a:pt x="64119" y="89399"/>
                </a:lnTo>
                <a:lnTo>
                  <a:pt x="241919" y="89399"/>
                </a:lnTo>
                <a:lnTo>
                  <a:pt x="241919" y="79542"/>
                </a:lnTo>
                <a:lnTo>
                  <a:pt x="239077" y="76699"/>
                </a:lnTo>
                <a:close/>
              </a:path>
              <a:path w="293370" h="115570">
                <a:moveTo>
                  <a:pt x="259880" y="22179"/>
                </a:moveTo>
                <a:lnTo>
                  <a:pt x="241919" y="22179"/>
                </a:lnTo>
                <a:lnTo>
                  <a:pt x="277389" y="57649"/>
                </a:lnTo>
                <a:lnTo>
                  <a:pt x="241919" y="93118"/>
                </a:lnTo>
                <a:lnTo>
                  <a:pt x="259880" y="93118"/>
                </a:lnTo>
                <a:lnTo>
                  <a:pt x="293339" y="59659"/>
                </a:lnTo>
                <a:lnTo>
                  <a:pt x="293339" y="55638"/>
                </a:lnTo>
                <a:lnTo>
                  <a:pt x="259880" y="22179"/>
                </a:lnTo>
                <a:close/>
              </a:path>
              <a:path w="293370" h="115570">
                <a:moveTo>
                  <a:pt x="64119" y="22179"/>
                </a:moveTo>
                <a:lnTo>
                  <a:pt x="51419" y="22179"/>
                </a:lnTo>
                <a:lnTo>
                  <a:pt x="51419" y="35755"/>
                </a:lnTo>
                <a:lnTo>
                  <a:pt x="54263" y="38599"/>
                </a:lnTo>
                <a:lnTo>
                  <a:pt x="239077" y="38599"/>
                </a:lnTo>
                <a:lnTo>
                  <a:pt x="241919" y="35755"/>
                </a:lnTo>
                <a:lnTo>
                  <a:pt x="241919" y="25899"/>
                </a:lnTo>
                <a:lnTo>
                  <a:pt x="64119" y="25899"/>
                </a:lnTo>
                <a:lnTo>
                  <a:pt x="64119" y="22179"/>
                </a:lnTo>
                <a:close/>
              </a:path>
              <a:path w="293370" h="115570">
                <a:moveTo>
                  <a:pt x="235512" y="0"/>
                </a:moveTo>
                <a:lnTo>
                  <a:pt x="230766" y="1964"/>
                </a:lnTo>
                <a:lnTo>
                  <a:pt x="229219" y="4281"/>
                </a:lnTo>
                <a:lnTo>
                  <a:pt x="229219" y="25899"/>
                </a:lnTo>
                <a:lnTo>
                  <a:pt x="241919" y="25899"/>
                </a:lnTo>
                <a:lnTo>
                  <a:pt x="241919" y="22179"/>
                </a:lnTo>
                <a:lnTo>
                  <a:pt x="259880" y="22179"/>
                </a:lnTo>
                <a:lnTo>
                  <a:pt x="238244" y="542"/>
                </a:lnTo>
                <a:lnTo>
                  <a:pt x="235512" y="0"/>
                </a:lnTo>
                <a:close/>
              </a:path>
            </a:pathLst>
          </a:custGeom>
          <a:solidFill>
            <a:srgbClr val="595959"/>
          </a:solidFill>
        </p:spPr>
        <p:txBody>
          <a:bodyPr wrap="square" lIns="0" tIns="0" rIns="0" bIns="0" rtlCol="0"/>
          <a:lstStyle/>
          <a:p>
            <a:endParaRPr/>
          </a:p>
        </p:txBody>
      </p:sp>
      <p:pic>
        <p:nvPicPr>
          <p:cNvPr id="9" name="object 9"/>
          <p:cNvPicPr/>
          <p:nvPr/>
        </p:nvPicPr>
        <p:blipFill>
          <a:blip r:embed="rId2" cstate="print"/>
          <a:stretch>
            <a:fillRect/>
          </a:stretch>
        </p:blipFill>
        <p:spPr>
          <a:xfrm>
            <a:off x="6699250" y="3067050"/>
            <a:ext cx="152384" cy="76200"/>
          </a:xfrm>
          <a:prstGeom prst="rect">
            <a:avLst/>
          </a:prstGeom>
        </p:spPr>
      </p:pic>
      <p:sp>
        <p:nvSpPr>
          <p:cNvPr id="10" name="object 10"/>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11" name="object 11"/>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13</a:t>
            </a:fld>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96221"/>
            <a:ext cx="4787900" cy="665480"/>
          </a:xfrm>
          <a:prstGeom prst="rect">
            <a:avLst/>
          </a:prstGeom>
        </p:spPr>
        <p:txBody>
          <a:bodyPr vert="horz" wrap="square" lIns="0" tIns="12700" rIns="0" bIns="0" rtlCol="0">
            <a:spAutoFit/>
          </a:bodyPr>
          <a:lstStyle/>
          <a:p>
            <a:pPr marL="12700">
              <a:lnSpc>
                <a:spcPct val="100000"/>
              </a:lnSpc>
              <a:spcBef>
                <a:spcPts val="100"/>
              </a:spcBef>
            </a:pPr>
            <a:r>
              <a:rPr sz="4200" spc="35" dirty="0"/>
              <a:t>WordNet</a:t>
            </a:r>
            <a:r>
              <a:rPr sz="4200" spc="145" dirty="0"/>
              <a:t> </a:t>
            </a:r>
            <a:r>
              <a:rPr sz="4200" spc="85" dirty="0"/>
              <a:t>Hierarchies</a:t>
            </a:r>
            <a:endParaRPr sz="4200"/>
          </a:p>
        </p:txBody>
      </p:sp>
      <p:sp>
        <p:nvSpPr>
          <p:cNvPr id="3" name="object 3"/>
          <p:cNvSpPr txBox="1"/>
          <p:nvPr/>
        </p:nvSpPr>
        <p:spPr>
          <a:xfrm>
            <a:off x="809725" y="1657449"/>
            <a:ext cx="6821805" cy="960119"/>
          </a:xfrm>
          <a:prstGeom prst="rect">
            <a:avLst/>
          </a:prstGeom>
        </p:spPr>
        <p:txBody>
          <a:bodyPr vert="horz" wrap="square" lIns="0" tIns="6985" rIns="0" bIns="0" rtlCol="0">
            <a:spAutoFit/>
          </a:bodyPr>
          <a:lstStyle/>
          <a:p>
            <a:pPr marL="12700" marR="5080">
              <a:lnSpc>
                <a:spcPct val="101899"/>
              </a:lnSpc>
              <a:spcBef>
                <a:spcPts val="55"/>
              </a:spcBef>
            </a:pPr>
            <a:r>
              <a:rPr sz="1800" spc="-5" dirty="0">
                <a:solidFill>
                  <a:srgbClr val="595959"/>
                </a:solidFill>
                <a:latin typeface="Times New Roman"/>
                <a:cs typeface="Times New Roman"/>
              </a:rPr>
              <a:t>Notes:</a:t>
            </a:r>
            <a:r>
              <a:rPr sz="1800" dirty="0">
                <a:solidFill>
                  <a:srgbClr val="595959"/>
                </a:solidFill>
                <a:latin typeface="Times New Roman"/>
                <a:cs typeface="Times New Roman"/>
              </a:rPr>
              <a:t> </a:t>
            </a:r>
            <a:r>
              <a:rPr sz="1800" spc="-5" dirty="0">
                <a:solidFill>
                  <a:srgbClr val="595959"/>
                </a:solidFill>
                <a:latin typeface="Times New Roman"/>
                <a:cs typeface="Times New Roman"/>
              </a:rPr>
              <a:t>“person”</a:t>
            </a:r>
            <a:r>
              <a:rPr sz="1800" spc="5" dirty="0">
                <a:solidFill>
                  <a:srgbClr val="595959"/>
                </a:solidFill>
                <a:latin typeface="Times New Roman"/>
                <a:cs typeface="Times New Roman"/>
              </a:rPr>
              <a:t> </a:t>
            </a:r>
            <a:r>
              <a:rPr sz="1800" dirty="0">
                <a:solidFill>
                  <a:srgbClr val="595959"/>
                </a:solidFill>
                <a:latin typeface="Times New Roman"/>
                <a:cs typeface="Times New Roman"/>
              </a:rPr>
              <a:t>has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two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different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hypernyms</a:t>
            </a:r>
            <a:r>
              <a:rPr sz="1800" dirty="0">
                <a:solidFill>
                  <a:srgbClr val="595959"/>
                </a:solidFill>
                <a:latin typeface="Times New Roman"/>
                <a:cs typeface="Times New Roman"/>
              </a:rPr>
              <a:t> </a:t>
            </a:r>
            <a:r>
              <a:rPr sz="1800" spc="-5" dirty="0">
                <a:solidFill>
                  <a:srgbClr val="595959"/>
                </a:solidFill>
                <a:latin typeface="Times New Roman"/>
                <a:cs typeface="Times New Roman"/>
              </a:rPr>
              <a:t>based</a:t>
            </a:r>
            <a:r>
              <a:rPr sz="1800" spc="5" dirty="0">
                <a:solidFill>
                  <a:srgbClr val="595959"/>
                </a:solidFill>
                <a:latin typeface="Times New Roman"/>
                <a:cs typeface="Times New Roman"/>
              </a:rPr>
              <a:t> </a:t>
            </a:r>
            <a:r>
              <a:rPr sz="1800" dirty="0">
                <a:solidFill>
                  <a:srgbClr val="595959"/>
                </a:solidFill>
                <a:latin typeface="Times New Roman"/>
                <a:cs typeface="Times New Roman"/>
              </a:rPr>
              <a:t>on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person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viewed</a:t>
            </a:r>
            <a:r>
              <a:rPr sz="1800" spc="10" dirty="0">
                <a:solidFill>
                  <a:srgbClr val="595959"/>
                </a:solidFill>
                <a:latin typeface="Times New Roman"/>
                <a:cs typeface="Times New Roman"/>
              </a:rPr>
              <a:t> </a:t>
            </a:r>
            <a:r>
              <a:rPr sz="1800" dirty="0">
                <a:solidFill>
                  <a:srgbClr val="595959"/>
                </a:solidFill>
                <a:latin typeface="Times New Roman"/>
                <a:cs typeface="Times New Roman"/>
              </a:rPr>
              <a:t>as a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biological </a:t>
            </a:r>
            <a:r>
              <a:rPr sz="1800" spc="-10" dirty="0">
                <a:solidFill>
                  <a:srgbClr val="595959"/>
                </a:solidFill>
                <a:latin typeface="Times New Roman"/>
                <a:cs typeface="Times New Roman"/>
              </a:rPr>
              <a:t>organism</a:t>
            </a:r>
            <a:r>
              <a:rPr sz="1800" spc="-5" dirty="0">
                <a:solidFill>
                  <a:srgbClr val="595959"/>
                </a:solidFill>
                <a:latin typeface="Times New Roman"/>
                <a:cs typeface="Times New Roman"/>
              </a:rPr>
              <a:t> </a:t>
            </a:r>
            <a:r>
              <a:rPr sz="1800" dirty="0">
                <a:solidFill>
                  <a:srgbClr val="595959"/>
                </a:solidFill>
                <a:latin typeface="Times New Roman"/>
                <a:cs typeface="Times New Roman"/>
              </a:rPr>
              <a:t>or by </a:t>
            </a:r>
            <a:r>
              <a:rPr sz="1800" spc="-5" dirty="0">
                <a:solidFill>
                  <a:srgbClr val="595959"/>
                </a:solidFill>
                <a:latin typeface="Times New Roman"/>
                <a:cs typeface="Times New Roman"/>
              </a:rPr>
              <a:t>its</a:t>
            </a:r>
            <a:r>
              <a:rPr sz="1800" dirty="0">
                <a:solidFill>
                  <a:srgbClr val="595959"/>
                </a:solidFill>
                <a:latin typeface="Times New Roman"/>
                <a:cs typeface="Times New Roman"/>
              </a:rPr>
              <a:t> </a:t>
            </a:r>
            <a:r>
              <a:rPr sz="1800" spc="-5" dirty="0">
                <a:solidFill>
                  <a:srgbClr val="595959"/>
                </a:solidFill>
                <a:latin typeface="Times New Roman"/>
                <a:cs typeface="Times New Roman"/>
              </a:rPr>
              <a:t>functionality</a:t>
            </a:r>
            <a:r>
              <a:rPr sz="1800" dirty="0">
                <a:solidFill>
                  <a:srgbClr val="595959"/>
                </a:solidFill>
                <a:latin typeface="Times New Roman"/>
                <a:cs typeface="Times New Roman"/>
              </a:rPr>
              <a:t> as</a:t>
            </a:r>
            <a:r>
              <a:rPr sz="1800" spc="-5" dirty="0">
                <a:solidFill>
                  <a:srgbClr val="595959"/>
                </a:solidFill>
                <a:latin typeface="Times New Roman"/>
                <a:cs typeface="Times New Roman"/>
              </a:rPr>
              <a:t> causal </a:t>
            </a:r>
            <a:r>
              <a:rPr sz="1800" dirty="0">
                <a:solidFill>
                  <a:srgbClr val="595959"/>
                </a:solidFill>
                <a:latin typeface="Times New Roman"/>
                <a:cs typeface="Times New Roman"/>
              </a:rPr>
              <a:t>agent</a:t>
            </a:r>
            <a:endParaRPr sz="1800">
              <a:latin typeface="Times New Roman"/>
              <a:cs typeface="Times New Roman"/>
            </a:endParaRPr>
          </a:p>
          <a:p>
            <a:pPr marL="12700">
              <a:lnSpc>
                <a:spcPct val="100000"/>
              </a:lnSpc>
              <a:spcBef>
                <a:spcPts val="840"/>
              </a:spcBef>
            </a:pPr>
            <a:r>
              <a:rPr sz="1800" spc="-20" dirty="0">
                <a:solidFill>
                  <a:srgbClr val="595959"/>
                </a:solidFill>
                <a:latin typeface="Times New Roman"/>
                <a:cs typeface="Times New Roman"/>
              </a:rPr>
              <a:t>Topmost</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object</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is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“entity”</a:t>
            </a:r>
            <a:endParaRPr sz="1800">
              <a:latin typeface="Times New Roman"/>
              <a:cs typeface="Times New Roman"/>
            </a:endParaRPr>
          </a:p>
        </p:txBody>
      </p:sp>
      <p:grpSp>
        <p:nvGrpSpPr>
          <p:cNvPr id="4" name="object 4"/>
          <p:cNvGrpSpPr/>
          <p:nvPr/>
        </p:nvGrpSpPr>
        <p:grpSpPr>
          <a:xfrm>
            <a:off x="800100" y="2616200"/>
            <a:ext cx="6769100" cy="3873500"/>
            <a:chOff x="800100" y="2616200"/>
            <a:chExt cx="6769100" cy="3873500"/>
          </a:xfrm>
        </p:grpSpPr>
        <p:pic>
          <p:nvPicPr>
            <p:cNvPr id="5" name="object 5"/>
            <p:cNvPicPr/>
            <p:nvPr/>
          </p:nvPicPr>
          <p:blipFill>
            <a:blip r:embed="rId2" cstate="print"/>
            <a:stretch>
              <a:fillRect/>
            </a:stretch>
          </p:blipFill>
          <p:spPr>
            <a:xfrm>
              <a:off x="838200" y="2616200"/>
              <a:ext cx="6731000" cy="3873499"/>
            </a:xfrm>
            <a:prstGeom prst="rect">
              <a:avLst/>
            </a:prstGeom>
          </p:spPr>
        </p:pic>
        <p:sp>
          <p:nvSpPr>
            <p:cNvPr id="6" name="object 6"/>
            <p:cNvSpPr/>
            <p:nvPr/>
          </p:nvSpPr>
          <p:spPr>
            <a:xfrm>
              <a:off x="3003550" y="5708650"/>
              <a:ext cx="1651000" cy="215900"/>
            </a:xfrm>
            <a:custGeom>
              <a:avLst/>
              <a:gdLst/>
              <a:ahLst/>
              <a:cxnLst/>
              <a:rect l="l" t="t" r="r" b="b"/>
              <a:pathLst>
                <a:path w="1651000" h="215900">
                  <a:moveTo>
                    <a:pt x="1615015" y="0"/>
                  </a:moveTo>
                  <a:lnTo>
                    <a:pt x="35985" y="0"/>
                  </a:lnTo>
                  <a:lnTo>
                    <a:pt x="21978" y="2827"/>
                  </a:lnTo>
                  <a:lnTo>
                    <a:pt x="10539" y="10539"/>
                  </a:lnTo>
                  <a:lnTo>
                    <a:pt x="2827" y="21977"/>
                  </a:lnTo>
                  <a:lnTo>
                    <a:pt x="0" y="35984"/>
                  </a:lnTo>
                  <a:lnTo>
                    <a:pt x="0" y="179915"/>
                  </a:lnTo>
                  <a:lnTo>
                    <a:pt x="2827" y="193922"/>
                  </a:lnTo>
                  <a:lnTo>
                    <a:pt x="10539" y="205360"/>
                  </a:lnTo>
                  <a:lnTo>
                    <a:pt x="21978" y="213072"/>
                  </a:lnTo>
                  <a:lnTo>
                    <a:pt x="35985" y="215900"/>
                  </a:lnTo>
                  <a:lnTo>
                    <a:pt x="1615015" y="215900"/>
                  </a:lnTo>
                  <a:lnTo>
                    <a:pt x="1629022" y="213072"/>
                  </a:lnTo>
                  <a:lnTo>
                    <a:pt x="1640460" y="205360"/>
                  </a:lnTo>
                  <a:lnTo>
                    <a:pt x="1648172" y="193922"/>
                  </a:lnTo>
                  <a:lnTo>
                    <a:pt x="1651000" y="179915"/>
                  </a:lnTo>
                  <a:lnTo>
                    <a:pt x="1651000" y="35984"/>
                  </a:lnTo>
                  <a:lnTo>
                    <a:pt x="1648172" y="21977"/>
                  </a:lnTo>
                  <a:lnTo>
                    <a:pt x="1640460" y="10539"/>
                  </a:lnTo>
                  <a:lnTo>
                    <a:pt x="1629022" y="2827"/>
                  </a:lnTo>
                  <a:lnTo>
                    <a:pt x="1615015" y="0"/>
                  </a:lnTo>
                  <a:close/>
                </a:path>
              </a:pathLst>
            </a:custGeom>
            <a:solidFill>
              <a:srgbClr val="264457">
                <a:alpha val="34899"/>
              </a:srgbClr>
            </a:solidFill>
          </p:spPr>
          <p:txBody>
            <a:bodyPr wrap="square" lIns="0" tIns="0" rIns="0" bIns="0" rtlCol="0"/>
            <a:lstStyle/>
            <a:p>
              <a:endParaRPr/>
            </a:p>
          </p:txBody>
        </p:sp>
        <p:sp>
          <p:nvSpPr>
            <p:cNvPr id="7" name="object 7"/>
            <p:cNvSpPr/>
            <p:nvPr/>
          </p:nvSpPr>
          <p:spPr>
            <a:xfrm>
              <a:off x="3003550" y="5708650"/>
              <a:ext cx="1651000" cy="215900"/>
            </a:xfrm>
            <a:custGeom>
              <a:avLst/>
              <a:gdLst/>
              <a:ahLst/>
              <a:cxnLst/>
              <a:rect l="l" t="t" r="r" b="b"/>
              <a:pathLst>
                <a:path w="1651000" h="215900">
                  <a:moveTo>
                    <a:pt x="0" y="35984"/>
                  </a:moveTo>
                  <a:lnTo>
                    <a:pt x="2827" y="21977"/>
                  </a:lnTo>
                  <a:lnTo>
                    <a:pt x="10539" y="10539"/>
                  </a:lnTo>
                  <a:lnTo>
                    <a:pt x="21977" y="2827"/>
                  </a:lnTo>
                  <a:lnTo>
                    <a:pt x="35984" y="0"/>
                  </a:lnTo>
                  <a:lnTo>
                    <a:pt x="1615015" y="0"/>
                  </a:lnTo>
                  <a:lnTo>
                    <a:pt x="1629022" y="2827"/>
                  </a:lnTo>
                  <a:lnTo>
                    <a:pt x="1640460" y="10539"/>
                  </a:lnTo>
                  <a:lnTo>
                    <a:pt x="1648172" y="21977"/>
                  </a:lnTo>
                  <a:lnTo>
                    <a:pt x="1651000" y="35984"/>
                  </a:lnTo>
                  <a:lnTo>
                    <a:pt x="1651000" y="179915"/>
                  </a:lnTo>
                  <a:lnTo>
                    <a:pt x="1648172" y="193922"/>
                  </a:lnTo>
                  <a:lnTo>
                    <a:pt x="1640460" y="205360"/>
                  </a:lnTo>
                  <a:lnTo>
                    <a:pt x="1629022" y="213072"/>
                  </a:lnTo>
                  <a:lnTo>
                    <a:pt x="1615015" y="215900"/>
                  </a:lnTo>
                  <a:lnTo>
                    <a:pt x="35984" y="215900"/>
                  </a:lnTo>
                  <a:lnTo>
                    <a:pt x="21977" y="213072"/>
                  </a:lnTo>
                  <a:lnTo>
                    <a:pt x="10539" y="205360"/>
                  </a:lnTo>
                  <a:lnTo>
                    <a:pt x="2827" y="193922"/>
                  </a:lnTo>
                  <a:lnTo>
                    <a:pt x="0" y="179915"/>
                  </a:lnTo>
                  <a:lnTo>
                    <a:pt x="0" y="35984"/>
                  </a:lnTo>
                  <a:close/>
                </a:path>
              </a:pathLst>
            </a:custGeom>
            <a:ln w="12700">
              <a:solidFill>
                <a:srgbClr val="134263"/>
              </a:solidFill>
            </a:ln>
          </p:spPr>
          <p:txBody>
            <a:bodyPr wrap="square" lIns="0" tIns="0" rIns="0" bIns="0" rtlCol="0"/>
            <a:lstStyle/>
            <a:p>
              <a:endParaRPr/>
            </a:p>
          </p:txBody>
        </p:sp>
        <p:sp>
          <p:nvSpPr>
            <p:cNvPr id="8" name="object 8"/>
            <p:cNvSpPr/>
            <p:nvPr/>
          </p:nvSpPr>
          <p:spPr>
            <a:xfrm>
              <a:off x="3016250" y="4387850"/>
              <a:ext cx="2006600" cy="215900"/>
            </a:xfrm>
            <a:custGeom>
              <a:avLst/>
              <a:gdLst/>
              <a:ahLst/>
              <a:cxnLst/>
              <a:rect l="l" t="t" r="r" b="b"/>
              <a:pathLst>
                <a:path w="2006600" h="215900">
                  <a:moveTo>
                    <a:pt x="1970615" y="0"/>
                  </a:moveTo>
                  <a:lnTo>
                    <a:pt x="35984" y="0"/>
                  </a:lnTo>
                  <a:lnTo>
                    <a:pt x="21977" y="2827"/>
                  </a:lnTo>
                  <a:lnTo>
                    <a:pt x="10539" y="10539"/>
                  </a:lnTo>
                  <a:lnTo>
                    <a:pt x="2827" y="21978"/>
                  </a:lnTo>
                  <a:lnTo>
                    <a:pt x="0" y="35985"/>
                  </a:lnTo>
                  <a:lnTo>
                    <a:pt x="0" y="179914"/>
                  </a:lnTo>
                  <a:lnTo>
                    <a:pt x="2827" y="193921"/>
                  </a:lnTo>
                  <a:lnTo>
                    <a:pt x="10539" y="205360"/>
                  </a:lnTo>
                  <a:lnTo>
                    <a:pt x="21977" y="213072"/>
                  </a:lnTo>
                  <a:lnTo>
                    <a:pt x="35984" y="215900"/>
                  </a:lnTo>
                  <a:lnTo>
                    <a:pt x="1970615" y="215900"/>
                  </a:lnTo>
                  <a:lnTo>
                    <a:pt x="1984622" y="213072"/>
                  </a:lnTo>
                  <a:lnTo>
                    <a:pt x="1996060" y="205360"/>
                  </a:lnTo>
                  <a:lnTo>
                    <a:pt x="2003772" y="193921"/>
                  </a:lnTo>
                  <a:lnTo>
                    <a:pt x="2006600" y="179914"/>
                  </a:lnTo>
                  <a:lnTo>
                    <a:pt x="2006600" y="35985"/>
                  </a:lnTo>
                  <a:lnTo>
                    <a:pt x="2003772" y="21978"/>
                  </a:lnTo>
                  <a:lnTo>
                    <a:pt x="1996060" y="10539"/>
                  </a:lnTo>
                  <a:lnTo>
                    <a:pt x="1984622" y="2827"/>
                  </a:lnTo>
                  <a:lnTo>
                    <a:pt x="1970615" y="0"/>
                  </a:lnTo>
                  <a:close/>
                </a:path>
              </a:pathLst>
            </a:custGeom>
            <a:solidFill>
              <a:srgbClr val="264457">
                <a:alpha val="34899"/>
              </a:srgbClr>
            </a:solidFill>
          </p:spPr>
          <p:txBody>
            <a:bodyPr wrap="square" lIns="0" tIns="0" rIns="0" bIns="0" rtlCol="0"/>
            <a:lstStyle/>
            <a:p>
              <a:endParaRPr/>
            </a:p>
          </p:txBody>
        </p:sp>
        <p:sp>
          <p:nvSpPr>
            <p:cNvPr id="9" name="object 9"/>
            <p:cNvSpPr/>
            <p:nvPr/>
          </p:nvSpPr>
          <p:spPr>
            <a:xfrm>
              <a:off x="3016250" y="4387850"/>
              <a:ext cx="2006600" cy="215900"/>
            </a:xfrm>
            <a:custGeom>
              <a:avLst/>
              <a:gdLst/>
              <a:ahLst/>
              <a:cxnLst/>
              <a:rect l="l" t="t" r="r" b="b"/>
              <a:pathLst>
                <a:path w="2006600" h="215900">
                  <a:moveTo>
                    <a:pt x="0" y="35984"/>
                  </a:moveTo>
                  <a:lnTo>
                    <a:pt x="2827" y="21977"/>
                  </a:lnTo>
                  <a:lnTo>
                    <a:pt x="10539" y="10539"/>
                  </a:lnTo>
                  <a:lnTo>
                    <a:pt x="21977" y="2827"/>
                  </a:lnTo>
                  <a:lnTo>
                    <a:pt x="35984" y="0"/>
                  </a:lnTo>
                  <a:lnTo>
                    <a:pt x="1970615" y="0"/>
                  </a:lnTo>
                  <a:lnTo>
                    <a:pt x="1984622" y="2827"/>
                  </a:lnTo>
                  <a:lnTo>
                    <a:pt x="1996060" y="10539"/>
                  </a:lnTo>
                  <a:lnTo>
                    <a:pt x="2003772" y="21977"/>
                  </a:lnTo>
                  <a:lnTo>
                    <a:pt x="2006600" y="35984"/>
                  </a:lnTo>
                  <a:lnTo>
                    <a:pt x="2006600" y="179915"/>
                  </a:lnTo>
                  <a:lnTo>
                    <a:pt x="2003772" y="193922"/>
                  </a:lnTo>
                  <a:lnTo>
                    <a:pt x="1996060" y="205360"/>
                  </a:lnTo>
                  <a:lnTo>
                    <a:pt x="1984622" y="213072"/>
                  </a:lnTo>
                  <a:lnTo>
                    <a:pt x="1970615" y="215900"/>
                  </a:lnTo>
                  <a:lnTo>
                    <a:pt x="35984" y="215900"/>
                  </a:lnTo>
                  <a:lnTo>
                    <a:pt x="21977" y="213072"/>
                  </a:lnTo>
                  <a:lnTo>
                    <a:pt x="10539" y="205360"/>
                  </a:lnTo>
                  <a:lnTo>
                    <a:pt x="2827" y="193922"/>
                  </a:lnTo>
                  <a:lnTo>
                    <a:pt x="0" y="179915"/>
                  </a:lnTo>
                  <a:lnTo>
                    <a:pt x="0" y="35984"/>
                  </a:lnTo>
                  <a:close/>
                </a:path>
              </a:pathLst>
            </a:custGeom>
            <a:ln w="12700">
              <a:solidFill>
                <a:srgbClr val="134263"/>
              </a:solidFill>
            </a:ln>
          </p:spPr>
          <p:txBody>
            <a:bodyPr wrap="square" lIns="0" tIns="0" rIns="0" bIns="0" rtlCol="0"/>
            <a:lstStyle/>
            <a:p>
              <a:endParaRPr/>
            </a:p>
          </p:txBody>
        </p:sp>
        <p:sp>
          <p:nvSpPr>
            <p:cNvPr id="10" name="object 10"/>
            <p:cNvSpPr/>
            <p:nvPr/>
          </p:nvSpPr>
          <p:spPr>
            <a:xfrm>
              <a:off x="806450" y="2813050"/>
              <a:ext cx="2006600" cy="215900"/>
            </a:xfrm>
            <a:custGeom>
              <a:avLst/>
              <a:gdLst/>
              <a:ahLst/>
              <a:cxnLst/>
              <a:rect l="l" t="t" r="r" b="b"/>
              <a:pathLst>
                <a:path w="2006600" h="215900">
                  <a:moveTo>
                    <a:pt x="1970615" y="0"/>
                  </a:moveTo>
                  <a:lnTo>
                    <a:pt x="35984" y="0"/>
                  </a:lnTo>
                  <a:lnTo>
                    <a:pt x="21977" y="2827"/>
                  </a:lnTo>
                  <a:lnTo>
                    <a:pt x="10539" y="10539"/>
                  </a:lnTo>
                  <a:lnTo>
                    <a:pt x="2827" y="21977"/>
                  </a:lnTo>
                  <a:lnTo>
                    <a:pt x="0" y="35984"/>
                  </a:lnTo>
                  <a:lnTo>
                    <a:pt x="0" y="179915"/>
                  </a:lnTo>
                  <a:lnTo>
                    <a:pt x="2827" y="193922"/>
                  </a:lnTo>
                  <a:lnTo>
                    <a:pt x="10539" y="205360"/>
                  </a:lnTo>
                  <a:lnTo>
                    <a:pt x="21977" y="213072"/>
                  </a:lnTo>
                  <a:lnTo>
                    <a:pt x="35984" y="215900"/>
                  </a:lnTo>
                  <a:lnTo>
                    <a:pt x="1970615" y="215900"/>
                  </a:lnTo>
                  <a:lnTo>
                    <a:pt x="1984622" y="213072"/>
                  </a:lnTo>
                  <a:lnTo>
                    <a:pt x="1996060" y="205360"/>
                  </a:lnTo>
                  <a:lnTo>
                    <a:pt x="2003772" y="193922"/>
                  </a:lnTo>
                  <a:lnTo>
                    <a:pt x="2006600" y="179915"/>
                  </a:lnTo>
                  <a:lnTo>
                    <a:pt x="2006600" y="35984"/>
                  </a:lnTo>
                  <a:lnTo>
                    <a:pt x="2003772" y="21977"/>
                  </a:lnTo>
                  <a:lnTo>
                    <a:pt x="1996060" y="10539"/>
                  </a:lnTo>
                  <a:lnTo>
                    <a:pt x="1984622" y="2827"/>
                  </a:lnTo>
                  <a:lnTo>
                    <a:pt x="1970615" y="0"/>
                  </a:lnTo>
                  <a:close/>
                </a:path>
              </a:pathLst>
            </a:custGeom>
            <a:solidFill>
              <a:srgbClr val="264457">
                <a:alpha val="34899"/>
              </a:srgbClr>
            </a:solidFill>
          </p:spPr>
          <p:txBody>
            <a:bodyPr wrap="square" lIns="0" tIns="0" rIns="0" bIns="0" rtlCol="0"/>
            <a:lstStyle/>
            <a:p>
              <a:endParaRPr/>
            </a:p>
          </p:txBody>
        </p:sp>
        <p:sp>
          <p:nvSpPr>
            <p:cNvPr id="11" name="object 11"/>
            <p:cNvSpPr/>
            <p:nvPr/>
          </p:nvSpPr>
          <p:spPr>
            <a:xfrm>
              <a:off x="806450" y="2813050"/>
              <a:ext cx="2006600" cy="215900"/>
            </a:xfrm>
            <a:custGeom>
              <a:avLst/>
              <a:gdLst/>
              <a:ahLst/>
              <a:cxnLst/>
              <a:rect l="l" t="t" r="r" b="b"/>
              <a:pathLst>
                <a:path w="2006600" h="215900">
                  <a:moveTo>
                    <a:pt x="0" y="35984"/>
                  </a:moveTo>
                  <a:lnTo>
                    <a:pt x="2827" y="21977"/>
                  </a:lnTo>
                  <a:lnTo>
                    <a:pt x="10539" y="10539"/>
                  </a:lnTo>
                  <a:lnTo>
                    <a:pt x="21977" y="2827"/>
                  </a:lnTo>
                  <a:lnTo>
                    <a:pt x="35984" y="0"/>
                  </a:lnTo>
                  <a:lnTo>
                    <a:pt x="1970616" y="0"/>
                  </a:lnTo>
                  <a:lnTo>
                    <a:pt x="1984622" y="2827"/>
                  </a:lnTo>
                  <a:lnTo>
                    <a:pt x="1996060" y="10539"/>
                  </a:lnTo>
                  <a:lnTo>
                    <a:pt x="2003772" y="21977"/>
                  </a:lnTo>
                  <a:lnTo>
                    <a:pt x="2006600" y="35984"/>
                  </a:lnTo>
                  <a:lnTo>
                    <a:pt x="2006600" y="179915"/>
                  </a:lnTo>
                  <a:lnTo>
                    <a:pt x="2003772" y="193922"/>
                  </a:lnTo>
                  <a:lnTo>
                    <a:pt x="1996060" y="205360"/>
                  </a:lnTo>
                  <a:lnTo>
                    <a:pt x="1984622" y="213072"/>
                  </a:lnTo>
                  <a:lnTo>
                    <a:pt x="1970616" y="215900"/>
                  </a:lnTo>
                  <a:lnTo>
                    <a:pt x="35984" y="215900"/>
                  </a:lnTo>
                  <a:lnTo>
                    <a:pt x="21977" y="213072"/>
                  </a:lnTo>
                  <a:lnTo>
                    <a:pt x="10539" y="205360"/>
                  </a:lnTo>
                  <a:lnTo>
                    <a:pt x="2827" y="193922"/>
                  </a:lnTo>
                  <a:lnTo>
                    <a:pt x="0" y="179915"/>
                  </a:lnTo>
                  <a:lnTo>
                    <a:pt x="0" y="35984"/>
                  </a:lnTo>
                  <a:close/>
                </a:path>
              </a:pathLst>
            </a:custGeom>
            <a:ln w="12700">
              <a:solidFill>
                <a:srgbClr val="134263"/>
              </a:solidFill>
            </a:ln>
          </p:spPr>
          <p:txBody>
            <a:bodyPr wrap="square" lIns="0" tIns="0" rIns="0" bIns="0" rtlCol="0"/>
            <a:lstStyle/>
            <a:p>
              <a:endParaRPr/>
            </a:p>
          </p:txBody>
        </p:sp>
      </p:grpSp>
      <p:sp>
        <p:nvSpPr>
          <p:cNvPr id="12" name="object 12"/>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13" name="object 13"/>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14</a:t>
            </a:fld>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40827" y="5026177"/>
            <a:ext cx="4527550" cy="1300480"/>
          </a:xfrm>
          <a:prstGeom prst="rect">
            <a:avLst/>
          </a:prstGeom>
        </p:spPr>
        <p:txBody>
          <a:bodyPr vert="horz" wrap="square" lIns="0" tIns="12700" rIns="0" bIns="0" rtlCol="0">
            <a:spAutoFit/>
          </a:bodyPr>
          <a:lstStyle/>
          <a:p>
            <a:pPr marR="5080" algn="r">
              <a:lnSpc>
                <a:spcPts val="5020"/>
              </a:lnSpc>
              <a:spcBef>
                <a:spcPts val="100"/>
              </a:spcBef>
            </a:pPr>
            <a:r>
              <a:rPr sz="4200" spc="165" dirty="0">
                <a:solidFill>
                  <a:srgbClr val="EE5612"/>
                </a:solidFill>
                <a:latin typeface="Times New Roman"/>
                <a:cs typeface="Times New Roman"/>
              </a:rPr>
              <a:t>Lexical</a:t>
            </a:r>
            <a:r>
              <a:rPr sz="4200" spc="340" dirty="0">
                <a:solidFill>
                  <a:srgbClr val="EE5612"/>
                </a:solidFill>
                <a:latin typeface="Times New Roman"/>
                <a:cs typeface="Times New Roman"/>
              </a:rPr>
              <a:t> </a:t>
            </a:r>
            <a:r>
              <a:rPr sz="4200" spc="175" dirty="0">
                <a:solidFill>
                  <a:srgbClr val="EE5612"/>
                </a:solidFill>
                <a:latin typeface="Times New Roman"/>
                <a:cs typeface="Times New Roman"/>
              </a:rPr>
              <a:t>Semantics:</a:t>
            </a:r>
            <a:endParaRPr sz="4200">
              <a:latin typeface="Times New Roman"/>
              <a:cs typeface="Times New Roman"/>
            </a:endParaRPr>
          </a:p>
          <a:p>
            <a:pPr marR="6350" algn="r">
              <a:lnSpc>
                <a:spcPts val="5020"/>
              </a:lnSpc>
            </a:pPr>
            <a:r>
              <a:rPr sz="4200" spc="145" dirty="0">
                <a:solidFill>
                  <a:srgbClr val="EE5612"/>
                </a:solidFill>
                <a:latin typeface="Times New Roman"/>
                <a:cs typeface="Times New Roman"/>
              </a:rPr>
              <a:t>Part</a:t>
            </a:r>
            <a:r>
              <a:rPr sz="4200" spc="305" dirty="0">
                <a:solidFill>
                  <a:srgbClr val="EE5612"/>
                </a:solidFill>
                <a:latin typeface="Times New Roman"/>
                <a:cs typeface="Times New Roman"/>
              </a:rPr>
              <a:t> </a:t>
            </a:r>
            <a:r>
              <a:rPr sz="4200" dirty="0">
                <a:solidFill>
                  <a:srgbClr val="EE5612"/>
                </a:solidFill>
                <a:latin typeface="Times New Roman"/>
                <a:cs typeface="Times New Roman"/>
              </a:rPr>
              <a:t>2</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05508"/>
            <a:ext cx="4581525" cy="665480"/>
          </a:xfrm>
          <a:prstGeom prst="rect">
            <a:avLst/>
          </a:prstGeom>
        </p:spPr>
        <p:txBody>
          <a:bodyPr vert="horz" wrap="square" lIns="0" tIns="12700" rIns="0" bIns="0" rtlCol="0">
            <a:spAutoFit/>
          </a:bodyPr>
          <a:lstStyle/>
          <a:p>
            <a:pPr marL="12700">
              <a:lnSpc>
                <a:spcPct val="100000"/>
              </a:lnSpc>
              <a:spcBef>
                <a:spcPts val="100"/>
              </a:spcBef>
            </a:pPr>
            <a:r>
              <a:rPr sz="4200" spc="80" dirty="0"/>
              <a:t>Origins</a:t>
            </a:r>
            <a:r>
              <a:rPr sz="4200" spc="170" dirty="0"/>
              <a:t> </a:t>
            </a:r>
            <a:r>
              <a:rPr sz="4200" spc="50" dirty="0"/>
              <a:t>of</a:t>
            </a:r>
            <a:r>
              <a:rPr sz="4200" spc="170" dirty="0"/>
              <a:t> </a:t>
            </a:r>
            <a:r>
              <a:rPr sz="4200" spc="85" dirty="0"/>
              <a:t>Ontology</a:t>
            </a:r>
            <a:endParaRPr sz="4200"/>
          </a:p>
        </p:txBody>
      </p:sp>
      <p:sp>
        <p:nvSpPr>
          <p:cNvPr id="3" name="object 3"/>
          <p:cNvSpPr txBox="1"/>
          <p:nvPr/>
        </p:nvSpPr>
        <p:spPr>
          <a:xfrm>
            <a:off x="836737" y="1641864"/>
            <a:ext cx="7254875" cy="1687830"/>
          </a:xfrm>
          <a:prstGeom prst="rect">
            <a:avLst/>
          </a:prstGeom>
        </p:spPr>
        <p:txBody>
          <a:bodyPr vert="horz" wrap="square" lIns="0" tIns="132715" rIns="0" bIns="0" rtlCol="0">
            <a:spAutoFit/>
          </a:bodyPr>
          <a:lstStyle/>
          <a:p>
            <a:pPr marL="12700">
              <a:lnSpc>
                <a:spcPct val="100000"/>
              </a:lnSpc>
              <a:spcBef>
                <a:spcPts val="1045"/>
              </a:spcBef>
            </a:pP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spc="-15" dirty="0">
                <a:solidFill>
                  <a:srgbClr val="595959"/>
                </a:solidFill>
                <a:latin typeface="Times New Roman"/>
                <a:cs typeface="Times New Roman"/>
              </a:rPr>
              <a:t>philosophy,</a:t>
            </a:r>
            <a:r>
              <a:rPr sz="2200" dirty="0">
                <a:solidFill>
                  <a:srgbClr val="595959"/>
                </a:solidFill>
                <a:latin typeface="Times New Roman"/>
                <a:cs typeface="Times New Roman"/>
              </a:rPr>
              <a:t> ontology </a:t>
            </a:r>
            <a:r>
              <a:rPr sz="2200" spc="-5" dirty="0">
                <a:solidFill>
                  <a:srgbClr val="595959"/>
                </a:solidFill>
                <a:latin typeface="Times New Roman"/>
                <a:cs typeface="Times New Roman"/>
              </a:rPr>
              <a:t>studies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existence/being</a:t>
            </a:r>
            <a:r>
              <a:rPr sz="2200" dirty="0">
                <a:solidFill>
                  <a:srgbClr val="595959"/>
                </a:solidFill>
                <a:latin typeface="Times New Roman"/>
                <a:cs typeface="Times New Roman"/>
              </a:rPr>
              <a:t> of the</a:t>
            </a:r>
            <a:r>
              <a:rPr sz="2200" spc="-5" dirty="0">
                <a:solidFill>
                  <a:srgbClr val="595959"/>
                </a:solidFill>
                <a:latin typeface="Times New Roman"/>
                <a:cs typeface="Times New Roman"/>
              </a:rPr>
              <a:t> world.</a:t>
            </a:r>
            <a:endParaRPr sz="2200">
              <a:latin typeface="Times New Roman"/>
              <a:cs typeface="Times New Roman"/>
            </a:endParaRPr>
          </a:p>
          <a:p>
            <a:pPr marL="49530">
              <a:lnSpc>
                <a:spcPct val="100000"/>
              </a:lnSpc>
              <a:spcBef>
                <a:spcPts val="8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85" dirty="0">
                <a:solidFill>
                  <a:srgbClr val="595959"/>
                </a:solidFill>
                <a:latin typeface="Times New Roman"/>
                <a:cs typeface="Times New Roman"/>
              </a:rPr>
              <a:t>We</a:t>
            </a:r>
            <a:r>
              <a:rPr sz="2000" spc="-5" dirty="0">
                <a:solidFill>
                  <a:srgbClr val="595959"/>
                </a:solidFill>
                <a:latin typeface="Times New Roman"/>
                <a:cs typeface="Times New Roman"/>
              </a:rPr>
              <a:t> can</a:t>
            </a:r>
            <a:r>
              <a:rPr sz="2000" dirty="0">
                <a:solidFill>
                  <a:srgbClr val="595959"/>
                </a:solidFill>
                <a:latin typeface="Times New Roman"/>
                <a:cs typeface="Times New Roman"/>
              </a:rPr>
              <a:t> </a:t>
            </a:r>
            <a:r>
              <a:rPr sz="2000" spc="-5" dirty="0">
                <a:solidFill>
                  <a:srgbClr val="595959"/>
                </a:solidFill>
                <a:latin typeface="Times New Roman"/>
                <a:cs typeface="Times New Roman"/>
              </a:rPr>
              <a:t>think</a:t>
            </a:r>
            <a:r>
              <a:rPr sz="2000" dirty="0">
                <a:solidFill>
                  <a:srgbClr val="595959"/>
                </a:solidFill>
                <a:latin typeface="Times New Roman"/>
                <a:cs typeface="Times New Roman"/>
              </a:rPr>
              <a:t> of</a:t>
            </a:r>
            <a:r>
              <a:rPr sz="2000" spc="-5" dirty="0">
                <a:solidFill>
                  <a:srgbClr val="595959"/>
                </a:solidFill>
                <a:latin typeface="Times New Roman"/>
                <a:cs typeface="Times New Roman"/>
              </a:rPr>
              <a:t> ontology</a:t>
            </a:r>
            <a:r>
              <a:rPr sz="2000" dirty="0">
                <a:solidFill>
                  <a:srgbClr val="595959"/>
                </a:solidFill>
                <a:latin typeface="Times New Roman"/>
                <a:cs typeface="Times New Roman"/>
              </a:rPr>
              <a:t> </a:t>
            </a:r>
            <a:r>
              <a:rPr sz="2000" spc="-5" dirty="0">
                <a:solidFill>
                  <a:srgbClr val="595959"/>
                </a:solidFill>
                <a:latin typeface="Times New Roman"/>
                <a:cs typeface="Times New Roman"/>
              </a:rPr>
              <a:t>as categorizing everything</a:t>
            </a:r>
            <a:r>
              <a:rPr sz="200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dirty="0">
                <a:solidFill>
                  <a:srgbClr val="595959"/>
                </a:solidFill>
                <a:latin typeface="Times New Roman"/>
                <a:cs typeface="Times New Roman"/>
              </a:rPr>
              <a:t> </a:t>
            </a:r>
            <a:r>
              <a:rPr sz="2000" spc="-5" dirty="0">
                <a:solidFill>
                  <a:srgbClr val="595959"/>
                </a:solidFill>
                <a:latin typeface="Times New Roman"/>
                <a:cs typeface="Times New Roman"/>
              </a:rPr>
              <a:t>world.</a:t>
            </a:r>
            <a:endParaRPr sz="2000">
              <a:latin typeface="Times New Roman"/>
              <a:cs typeface="Times New Roman"/>
            </a:endParaRPr>
          </a:p>
          <a:p>
            <a:pPr marL="12700" marR="3967479">
              <a:lnSpc>
                <a:spcPts val="2600"/>
              </a:lnSpc>
              <a:spcBef>
                <a:spcPts val="1120"/>
              </a:spcBef>
            </a:pPr>
            <a:r>
              <a:rPr sz="2200" dirty="0">
                <a:solidFill>
                  <a:srgbClr val="595959"/>
                </a:solidFill>
                <a:latin typeface="Times New Roman"/>
                <a:cs typeface="Times New Roman"/>
              </a:rPr>
              <a:t>In his </a:t>
            </a:r>
            <a:r>
              <a:rPr sz="2200" spc="-5" dirty="0">
                <a:solidFill>
                  <a:srgbClr val="595959"/>
                </a:solidFill>
                <a:latin typeface="Times New Roman"/>
                <a:cs typeface="Times New Roman"/>
              </a:rPr>
              <a:t>work “categories,” </a:t>
            </a:r>
            <a:r>
              <a:rPr sz="2200" dirty="0">
                <a:solidFill>
                  <a:srgbClr val="595959"/>
                </a:solidFill>
                <a:latin typeface="Times New Roman"/>
                <a:cs typeface="Times New Roman"/>
              </a:rPr>
              <a:t> </a:t>
            </a:r>
            <a:r>
              <a:rPr sz="2200" spc="-5" dirty="0">
                <a:solidFill>
                  <a:srgbClr val="595959"/>
                </a:solidFill>
                <a:latin typeface="Times New Roman"/>
                <a:cs typeface="Times New Roman"/>
              </a:rPr>
              <a:t>Aristotle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listed</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ten categories</a:t>
            </a:r>
            <a:endParaRPr sz="2200">
              <a:latin typeface="Times New Roman"/>
              <a:cs typeface="Times New Roman"/>
            </a:endParaRPr>
          </a:p>
        </p:txBody>
      </p:sp>
      <p:sp>
        <p:nvSpPr>
          <p:cNvPr id="4" name="object 4"/>
          <p:cNvSpPr txBox="1"/>
          <p:nvPr/>
        </p:nvSpPr>
        <p:spPr>
          <a:xfrm>
            <a:off x="836737" y="3298706"/>
            <a:ext cx="2811780" cy="703580"/>
          </a:xfrm>
          <a:prstGeom prst="rect">
            <a:avLst/>
          </a:prstGeom>
        </p:spPr>
        <p:txBody>
          <a:bodyPr vert="horz" wrap="square" lIns="0" tIns="5080" rIns="0" bIns="0" rtlCol="0">
            <a:spAutoFit/>
          </a:bodyPr>
          <a:lstStyle/>
          <a:p>
            <a:pPr marL="12700" marR="5080">
              <a:lnSpc>
                <a:spcPct val="102299"/>
              </a:lnSpc>
              <a:spcBef>
                <a:spcPts val="40"/>
              </a:spcBef>
            </a:pPr>
            <a:r>
              <a:rPr sz="2200" dirty="0">
                <a:solidFill>
                  <a:srgbClr val="595959"/>
                </a:solidFill>
                <a:latin typeface="Times New Roman"/>
                <a:cs typeface="Times New Roman"/>
              </a:rPr>
              <a:t>to</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which</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all</a:t>
            </a:r>
            <a:r>
              <a:rPr sz="2200" spc="-15" dirty="0">
                <a:solidFill>
                  <a:srgbClr val="595959"/>
                </a:solidFill>
                <a:latin typeface="Times New Roman"/>
                <a:cs typeface="Times New Roman"/>
              </a:rPr>
              <a:t> </a:t>
            </a:r>
            <a:r>
              <a:rPr sz="2200" dirty="0">
                <a:solidFill>
                  <a:srgbClr val="595959"/>
                </a:solidFill>
                <a:latin typeface="Times New Roman"/>
                <a:cs typeface="Times New Roman"/>
              </a:rPr>
              <a:t>things</a:t>
            </a:r>
            <a:r>
              <a:rPr sz="2200" spc="-25" dirty="0">
                <a:solidFill>
                  <a:srgbClr val="595959"/>
                </a:solidFill>
                <a:latin typeface="Times New Roman"/>
                <a:cs typeface="Times New Roman"/>
              </a:rPr>
              <a:t> </a:t>
            </a:r>
            <a:r>
              <a:rPr sz="2200" dirty="0">
                <a:solidFill>
                  <a:srgbClr val="595959"/>
                </a:solidFill>
                <a:latin typeface="Times New Roman"/>
                <a:cs typeface="Times New Roman"/>
              </a:rPr>
              <a:t>of</a:t>
            </a:r>
            <a:r>
              <a:rPr sz="2200" spc="-1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world should belong.</a:t>
            </a:r>
            <a:endParaRPr sz="2200">
              <a:latin typeface="Times New Roman"/>
              <a:cs typeface="Times New Roman"/>
            </a:endParaRPr>
          </a:p>
        </p:txBody>
      </p:sp>
      <p:sp>
        <p:nvSpPr>
          <p:cNvPr id="5" name="object 5"/>
          <p:cNvSpPr/>
          <p:nvPr/>
        </p:nvSpPr>
        <p:spPr>
          <a:xfrm>
            <a:off x="5099049" y="3511550"/>
            <a:ext cx="542290" cy="210820"/>
          </a:xfrm>
          <a:custGeom>
            <a:avLst/>
            <a:gdLst/>
            <a:ahLst/>
            <a:cxnLst/>
            <a:rect l="l" t="t" r="r" b="b"/>
            <a:pathLst>
              <a:path w="542289" h="210820">
                <a:moveTo>
                  <a:pt x="542016" y="0"/>
                </a:moveTo>
                <a:lnTo>
                  <a:pt x="0" y="210658"/>
                </a:lnTo>
              </a:path>
            </a:pathLst>
          </a:custGeom>
          <a:ln w="12700">
            <a:solidFill>
              <a:srgbClr val="000000"/>
            </a:solidFill>
          </a:ln>
        </p:spPr>
        <p:txBody>
          <a:bodyPr wrap="square" lIns="0" tIns="0" rIns="0" bIns="0" rtlCol="0"/>
          <a:lstStyle/>
          <a:p>
            <a:endParaRPr/>
          </a:p>
        </p:txBody>
      </p:sp>
      <p:sp>
        <p:nvSpPr>
          <p:cNvPr id="6" name="object 6"/>
          <p:cNvSpPr/>
          <p:nvPr/>
        </p:nvSpPr>
        <p:spPr>
          <a:xfrm>
            <a:off x="5899150" y="3511550"/>
            <a:ext cx="582295" cy="210820"/>
          </a:xfrm>
          <a:custGeom>
            <a:avLst/>
            <a:gdLst/>
            <a:ahLst/>
            <a:cxnLst/>
            <a:rect l="l" t="t" r="r" b="b"/>
            <a:pathLst>
              <a:path w="582295" h="210820">
                <a:moveTo>
                  <a:pt x="0" y="0"/>
                </a:moveTo>
                <a:lnTo>
                  <a:pt x="582107" y="210658"/>
                </a:lnTo>
              </a:path>
            </a:pathLst>
          </a:custGeom>
          <a:ln w="12700">
            <a:solidFill>
              <a:srgbClr val="000000"/>
            </a:solidFill>
          </a:ln>
        </p:spPr>
        <p:txBody>
          <a:bodyPr wrap="square" lIns="0" tIns="0" rIns="0" bIns="0" rtlCol="0"/>
          <a:lstStyle/>
          <a:p>
            <a:endParaRPr/>
          </a:p>
        </p:txBody>
      </p:sp>
      <p:sp>
        <p:nvSpPr>
          <p:cNvPr id="7" name="object 7"/>
          <p:cNvSpPr txBox="1"/>
          <p:nvPr/>
        </p:nvSpPr>
        <p:spPr>
          <a:xfrm>
            <a:off x="5558849" y="3275489"/>
            <a:ext cx="45085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Be</a:t>
            </a:r>
            <a:r>
              <a:rPr sz="1400" spc="-5" dirty="0">
                <a:solidFill>
                  <a:srgbClr val="595959"/>
                </a:solidFill>
                <a:latin typeface="Times New Roman"/>
                <a:cs typeface="Times New Roman"/>
              </a:rPr>
              <a:t>i</a:t>
            </a:r>
            <a:r>
              <a:rPr sz="1400" dirty="0">
                <a:solidFill>
                  <a:srgbClr val="595959"/>
                </a:solidFill>
                <a:latin typeface="Times New Roman"/>
                <a:cs typeface="Times New Roman"/>
              </a:rPr>
              <a:t>ng</a:t>
            </a:r>
            <a:endParaRPr sz="1400">
              <a:latin typeface="Times New Roman"/>
              <a:cs typeface="Times New Roman"/>
            </a:endParaRPr>
          </a:p>
        </p:txBody>
      </p:sp>
      <p:sp>
        <p:nvSpPr>
          <p:cNvPr id="8" name="object 8"/>
          <p:cNvSpPr txBox="1"/>
          <p:nvPr/>
        </p:nvSpPr>
        <p:spPr>
          <a:xfrm>
            <a:off x="4775197" y="3717008"/>
            <a:ext cx="74739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Substance</a:t>
            </a:r>
            <a:endParaRPr sz="1400">
              <a:latin typeface="Times New Roman"/>
              <a:cs typeface="Times New Roman"/>
            </a:endParaRPr>
          </a:p>
        </p:txBody>
      </p:sp>
      <p:sp>
        <p:nvSpPr>
          <p:cNvPr id="9" name="object 9"/>
          <p:cNvSpPr txBox="1"/>
          <p:nvPr/>
        </p:nvSpPr>
        <p:spPr>
          <a:xfrm>
            <a:off x="6163101" y="3717008"/>
            <a:ext cx="66865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Accident</a:t>
            </a:r>
            <a:endParaRPr sz="1400">
              <a:latin typeface="Times New Roman"/>
              <a:cs typeface="Times New Roman"/>
            </a:endParaRPr>
          </a:p>
        </p:txBody>
      </p:sp>
      <p:sp>
        <p:nvSpPr>
          <p:cNvPr id="10" name="object 10"/>
          <p:cNvSpPr/>
          <p:nvPr/>
        </p:nvSpPr>
        <p:spPr>
          <a:xfrm>
            <a:off x="5873749" y="3930650"/>
            <a:ext cx="542290" cy="210820"/>
          </a:xfrm>
          <a:custGeom>
            <a:avLst/>
            <a:gdLst/>
            <a:ahLst/>
            <a:cxnLst/>
            <a:rect l="l" t="t" r="r" b="b"/>
            <a:pathLst>
              <a:path w="542289" h="210820">
                <a:moveTo>
                  <a:pt x="542016" y="0"/>
                </a:moveTo>
                <a:lnTo>
                  <a:pt x="0" y="210658"/>
                </a:lnTo>
              </a:path>
            </a:pathLst>
          </a:custGeom>
          <a:ln w="12700">
            <a:solidFill>
              <a:srgbClr val="000000"/>
            </a:solidFill>
          </a:ln>
        </p:spPr>
        <p:txBody>
          <a:bodyPr wrap="square" lIns="0" tIns="0" rIns="0" bIns="0" rtlCol="0"/>
          <a:lstStyle/>
          <a:p>
            <a:endParaRPr/>
          </a:p>
        </p:txBody>
      </p:sp>
      <p:sp>
        <p:nvSpPr>
          <p:cNvPr id="11" name="object 11"/>
          <p:cNvSpPr/>
          <p:nvPr/>
        </p:nvSpPr>
        <p:spPr>
          <a:xfrm>
            <a:off x="6572250" y="3930650"/>
            <a:ext cx="582295" cy="210820"/>
          </a:xfrm>
          <a:custGeom>
            <a:avLst/>
            <a:gdLst/>
            <a:ahLst/>
            <a:cxnLst/>
            <a:rect l="l" t="t" r="r" b="b"/>
            <a:pathLst>
              <a:path w="582295" h="210820">
                <a:moveTo>
                  <a:pt x="0" y="0"/>
                </a:moveTo>
                <a:lnTo>
                  <a:pt x="582107" y="210658"/>
                </a:lnTo>
              </a:path>
            </a:pathLst>
          </a:custGeom>
          <a:ln w="12700">
            <a:solidFill>
              <a:srgbClr val="000000"/>
            </a:solidFill>
          </a:ln>
        </p:spPr>
        <p:txBody>
          <a:bodyPr wrap="square" lIns="0" tIns="0" rIns="0" bIns="0" rtlCol="0"/>
          <a:lstStyle/>
          <a:p>
            <a:endParaRPr/>
          </a:p>
        </p:txBody>
      </p:sp>
      <p:sp>
        <p:nvSpPr>
          <p:cNvPr id="12" name="object 12"/>
          <p:cNvSpPr txBox="1"/>
          <p:nvPr/>
        </p:nvSpPr>
        <p:spPr>
          <a:xfrm>
            <a:off x="5465981" y="4130539"/>
            <a:ext cx="63690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Pr</a:t>
            </a:r>
            <a:r>
              <a:rPr sz="1400" dirty="0">
                <a:solidFill>
                  <a:srgbClr val="595959"/>
                </a:solidFill>
                <a:latin typeface="Times New Roman"/>
                <a:cs typeface="Times New Roman"/>
              </a:rPr>
              <a:t>ope</a:t>
            </a:r>
            <a:r>
              <a:rPr sz="1400" spc="-5" dirty="0">
                <a:solidFill>
                  <a:srgbClr val="595959"/>
                </a:solidFill>
                <a:latin typeface="Times New Roman"/>
                <a:cs typeface="Times New Roman"/>
              </a:rPr>
              <a:t>rt</a:t>
            </a:r>
            <a:r>
              <a:rPr sz="1400" dirty="0">
                <a:solidFill>
                  <a:srgbClr val="595959"/>
                </a:solidFill>
                <a:latin typeface="Times New Roman"/>
                <a:cs typeface="Times New Roman"/>
              </a:rPr>
              <a:t>y</a:t>
            </a:r>
            <a:endParaRPr sz="1400">
              <a:latin typeface="Times New Roman"/>
              <a:cs typeface="Times New Roman"/>
            </a:endParaRPr>
          </a:p>
        </p:txBody>
      </p:sp>
      <p:sp>
        <p:nvSpPr>
          <p:cNvPr id="13" name="object 13"/>
          <p:cNvSpPr txBox="1"/>
          <p:nvPr/>
        </p:nvSpPr>
        <p:spPr>
          <a:xfrm>
            <a:off x="6924048" y="4130539"/>
            <a:ext cx="62865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Relation</a:t>
            </a:r>
            <a:endParaRPr sz="1400">
              <a:latin typeface="Times New Roman"/>
              <a:cs typeface="Times New Roman"/>
            </a:endParaRPr>
          </a:p>
        </p:txBody>
      </p:sp>
      <p:sp>
        <p:nvSpPr>
          <p:cNvPr id="14" name="object 14"/>
          <p:cNvSpPr/>
          <p:nvPr/>
        </p:nvSpPr>
        <p:spPr>
          <a:xfrm>
            <a:off x="5772150" y="4375150"/>
            <a:ext cx="0" cy="496570"/>
          </a:xfrm>
          <a:custGeom>
            <a:avLst/>
            <a:gdLst/>
            <a:ahLst/>
            <a:cxnLst/>
            <a:rect l="l" t="t" r="r" b="b"/>
            <a:pathLst>
              <a:path h="496570">
                <a:moveTo>
                  <a:pt x="0" y="0"/>
                </a:moveTo>
                <a:lnTo>
                  <a:pt x="1" y="496062"/>
                </a:lnTo>
              </a:path>
            </a:pathLst>
          </a:custGeom>
          <a:ln w="12700">
            <a:solidFill>
              <a:srgbClr val="000000"/>
            </a:solidFill>
          </a:ln>
        </p:spPr>
        <p:txBody>
          <a:bodyPr wrap="square" lIns="0" tIns="0" rIns="0" bIns="0" rtlCol="0"/>
          <a:lstStyle/>
          <a:p>
            <a:endParaRPr/>
          </a:p>
        </p:txBody>
      </p:sp>
      <p:sp>
        <p:nvSpPr>
          <p:cNvPr id="15" name="object 15"/>
          <p:cNvSpPr/>
          <p:nvPr/>
        </p:nvSpPr>
        <p:spPr>
          <a:xfrm>
            <a:off x="4171950" y="4375150"/>
            <a:ext cx="1356360" cy="496570"/>
          </a:xfrm>
          <a:custGeom>
            <a:avLst/>
            <a:gdLst/>
            <a:ahLst/>
            <a:cxnLst/>
            <a:rect l="l" t="t" r="r" b="b"/>
            <a:pathLst>
              <a:path w="1356360" h="496570">
                <a:moveTo>
                  <a:pt x="1356223" y="0"/>
                </a:moveTo>
                <a:lnTo>
                  <a:pt x="0" y="496062"/>
                </a:lnTo>
              </a:path>
            </a:pathLst>
          </a:custGeom>
          <a:ln w="12700">
            <a:solidFill>
              <a:srgbClr val="000000"/>
            </a:solidFill>
          </a:ln>
        </p:spPr>
        <p:txBody>
          <a:bodyPr wrap="square" lIns="0" tIns="0" rIns="0" bIns="0" rtlCol="0"/>
          <a:lstStyle/>
          <a:p>
            <a:endParaRPr/>
          </a:p>
        </p:txBody>
      </p:sp>
      <p:sp>
        <p:nvSpPr>
          <p:cNvPr id="16" name="object 16"/>
          <p:cNvSpPr txBox="1"/>
          <p:nvPr/>
        </p:nvSpPr>
        <p:spPr>
          <a:xfrm>
            <a:off x="3605845" y="4851934"/>
            <a:ext cx="72707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Inherence</a:t>
            </a:r>
            <a:endParaRPr sz="1400">
              <a:latin typeface="Times New Roman"/>
              <a:cs typeface="Times New Roman"/>
            </a:endParaRPr>
          </a:p>
        </p:txBody>
      </p:sp>
      <p:sp>
        <p:nvSpPr>
          <p:cNvPr id="17" name="object 17"/>
          <p:cNvSpPr/>
          <p:nvPr/>
        </p:nvSpPr>
        <p:spPr>
          <a:xfrm>
            <a:off x="6000750" y="4375150"/>
            <a:ext cx="1477645" cy="496570"/>
          </a:xfrm>
          <a:custGeom>
            <a:avLst/>
            <a:gdLst/>
            <a:ahLst/>
            <a:cxnLst/>
            <a:rect l="l" t="t" r="r" b="b"/>
            <a:pathLst>
              <a:path w="1477645" h="496570">
                <a:moveTo>
                  <a:pt x="0" y="0"/>
                </a:moveTo>
                <a:lnTo>
                  <a:pt x="1477288" y="496062"/>
                </a:lnTo>
              </a:path>
            </a:pathLst>
          </a:custGeom>
          <a:ln w="12700">
            <a:solidFill>
              <a:srgbClr val="000000"/>
            </a:solidFill>
          </a:ln>
        </p:spPr>
        <p:txBody>
          <a:bodyPr wrap="square" lIns="0" tIns="0" rIns="0" bIns="0" rtlCol="0"/>
          <a:lstStyle/>
          <a:p>
            <a:endParaRPr/>
          </a:p>
        </p:txBody>
      </p:sp>
      <p:sp>
        <p:nvSpPr>
          <p:cNvPr id="18" name="object 18"/>
          <p:cNvSpPr txBox="1"/>
          <p:nvPr/>
        </p:nvSpPr>
        <p:spPr>
          <a:xfrm>
            <a:off x="7243778" y="4851934"/>
            <a:ext cx="94488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Containment</a:t>
            </a:r>
            <a:endParaRPr sz="1400">
              <a:latin typeface="Times New Roman"/>
              <a:cs typeface="Times New Roman"/>
            </a:endParaRPr>
          </a:p>
        </p:txBody>
      </p:sp>
      <p:sp>
        <p:nvSpPr>
          <p:cNvPr id="19" name="object 19"/>
          <p:cNvSpPr/>
          <p:nvPr/>
        </p:nvSpPr>
        <p:spPr>
          <a:xfrm>
            <a:off x="4108450" y="5086350"/>
            <a:ext cx="0" cy="654050"/>
          </a:xfrm>
          <a:custGeom>
            <a:avLst/>
            <a:gdLst/>
            <a:ahLst/>
            <a:cxnLst/>
            <a:rect l="l" t="t" r="r" b="b"/>
            <a:pathLst>
              <a:path h="654050">
                <a:moveTo>
                  <a:pt x="0" y="0"/>
                </a:moveTo>
                <a:lnTo>
                  <a:pt x="1" y="653579"/>
                </a:lnTo>
              </a:path>
            </a:pathLst>
          </a:custGeom>
          <a:ln w="12700">
            <a:solidFill>
              <a:srgbClr val="000000"/>
            </a:solidFill>
          </a:ln>
        </p:spPr>
        <p:txBody>
          <a:bodyPr wrap="square" lIns="0" tIns="0" rIns="0" bIns="0" rtlCol="0"/>
          <a:lstStyle/>
          <a:p>
            <a:endParaRPr/>
          </a:p>
        </p:txBody>
      </p:sp>
      <p:sp>
        <p:nvSpPr>
          <p:cNvPr id="20" name="object 20"/>
          <p:cNvSpPr/>
          <p:nvPr/>
        </p:nvSpPr>
        <p:spPr>
          <a:xfrm>
            <a:off x="3549650" y="5086350"/>
            <a:ext cx="354965" cy="652780"/>
          </a:xfrm>
          <a:custGeom>
            <a:avLst/>
            <a:gdLst/>
            <a:ahLst/>
            <a:cxnLst/>
            <a:rect l="l" t="t" r="r" b="b"/>
            <a:pathLst>
              <a:path w="354964" h="652779">
                <a:moveTo>
                  <a:pt x="354748" y="0"/>
                </a:moveTo>
                <a:lnTo>
                  <a:pt x="0" y="652622"/>
                </a:lnTo>
              </a:path>
            </a:pathLst>
          </a:custGeom>
          <a:ln w="12700">
            <a:solidFill>
              <a:srgbClr val="000000"/>
            </a:solidFill>
          </a:ln>
        </p:spPr>
        <p:txBody>
          <a:bodyPr wrap="square" lIns="0" tIns="0" rIns="0" bIns="0" rtlCol="0"/>
          <a:lstStyle/>
          <a:p>
            <a:endParaRPr/>
          </a:p>
        </p:txBody>
      </p:sp>
      <p:sp>
        <p:nvSpPr>
          <p:cNvPr id="21" name="object 21"/>
          <p:cNvSpPr/>
          <p:nvPr/>
        </p:nvSpPr>
        <p:spPr>
          <a:xfrm>
            <a:off x="5213350" y="5086350"/>
            <a:ext cx="407034" cy="210820"/>
          </a:xfrm>
          <a:custGeom>
            <a:avLst/>
            <a:gdLst/>
            <a:ahLst/>
            <a:cxnLst/>
            <a:rect l="l" t="t" r="r" b="b"/>
            <a:pathLst>
              <a:path w="407035" h="210820">
                <a:moveTo>
                  <a:pt x="406843" y="0"/>
                </a:moveTo>
                <a:lnTo>
                  <a:pt x="0" y="210658"/>
                </a:lnTo>
              </a:path>
            </a:pathLst>
          </a:custGeom>
          <a:ln w="12700">
            <a:solidFill>
              <a:srgbClr val="000000"/>
            </a:solidFill>
          </a:ln>
        </p:spPr>
        <p:txBody>
          <a:bodyPr wrap="square" lIns="0" tIns="0" rIns="0" bIns="0" rtlCol="0"/>
          <a:lstStyle/>
          <a:p>
            <a:endParaRPr/>
          </a:p>
        </p:txBody>
      </p:sp>
      <p:sp>
        <p:nvSpPr>
          <p:cNvPr id="22" name="object 22"/>
          <p:cNvSpPr/>
          <p:nvPr/>
        </p:nvSpPr>
        <p:spPr>
          <a:xfrm>
            <a:off x="5886450" y="5086350"/>
            <a:ext cx="405130" cy="210820"/>
          </a:xfrm>
          <a:custGeom>
            <a:avLst/>
            <a:gdLst/>
            <a:ahLst/>
            <a:cxnLst/>
            <a:rect l="l" t="t" r="r" b="b"/>
            <a:pathLst>
              <a:path w="405129" h="210820">
                <a:moveTo>
                  <a:pt x="0" y="0"/>
                </a:moveTo>
                <a:lnTo>
                  <a:pt x="404998" y="210658"/>
                </a:lnTo>
              </a:path>
            </a:pathLst>
          </a:custGeom>
          <a:ln w="12700">
            <a:solidFill>
              <a:srgbClr val="000000"/>
            </a:solidFill>
          </a:ln>
        </p:spPr>
        <p:txBody>
          <a:bodyPr wrap="square" lIns="0" tIns="0" rIns="0" bIns="0" rtlCol="0"/>
          <a:lstStyle/>
          <a:p>
            <a:endParaRPr/>
          </a:p>
        </p:txBody>
      </p:sp>
      <p:sp>
        <p:nvSpPr>
          <p:cNvPr id="23" name="object 23"/>
          <p:cNvSpPr txBox="1"/>
          <p:nvPr/>
        </p:nvSpPr>
        <p:spPr>
          <a:xfrm>
            <a:off x="4718584" y="4851934"/>
            <a:ext cx="2247265" cy="669290"/>
          </a:xfrm>
          <a:prstGeom prst="rect">
            <a:avLst/>
          </a:prstGeom>
        </p:spPr>
        <p:txBody>
          <a:bodyPr vert="horz" wrap="square" lIns="0" tIns="12700" rIns="0" bIns="0" rtlCol="0">
            <a:spAutoFit/>
          </a:bodyPr>
          <a:lstStyle/>
          <a:p>
            <a:pPr marL="605155">
              <a:lnSpc>
                <a:spcPct val="100000"/>
              </a:lnSpc>
              <a:spcBef>
                <a:spcPts val="100"/>
              </a:spcBef>
            </a:pPr>
            <a:r>
              <a:rPr sz="1400" spc="-5" dirty="0">
                <a:solidFill>
                  <a:srgbClr val="595959"/>
                </a:solidFill>
                <a:latin typeface="Times New Roman"/>
                <a:cs typeface="Times New Roman"/>
              </a:rPr>
              <a:t>Directedness</a:t>
            </a:r>
            <a:endParaRPr sz="1400">
              <a:latin typeface="Times New Roman"/>
              <a:cs typeface="Times New Roman"/>
            </a:endParaRPr>
          </a:p>
          <a:p>
            <a:pPr>
              <a:lnSpc>
                <a:spcPct val="100000"/>
              </a:lnSpc>
              <a:spcBef>
                <a:spcPts val="40"/>
              </a:spcBef>
            </a:pPr>
            <a:endParaRPr sz="1450">
              <a:latin typeface="Times New Roman"/>
              <a:cs typeface="Times New Roman"/>
            </a:endParaRPr>
          </a:p>
          <a:p>
            <a:pPr marL="12700">
              <a:lnSpc>
                <a:spcPct val="100000"/>
              </a:lnSpc>
              <a:tabLst>
                <a:tab pos="1295400" algn="l"/>
              </a:tabLst>
            </a:pPr>
            <a:r>
              <a:rPr sz="1400" dirty="0">
                <a:solidFill>
                  <a:srgbClr val="595959"/>
                </a:solidFill>
                <a:latin typeface="Times New Roman"/>
                <a:cs typeface="Times New Roman"/>
              </a:rPr>
              <a:t>Movement	</a:t>
            </a:r>
            <a:r>
              <a:rPr sz="1400" spc="-5" dirty="0">
                <a:solidFill>
                  <a:srgbClr val="595959"/>
                </a:solidFill>
                <a:latin typeface="Times New Roman"/>
                <a:cs typeface="Times New Roman"/>
              </a:rPr>
              <a:t>Intermediacy</a:t>
            </a:r>
            <a:endParaRPr sz="1400">
              <a:latin typeface="Times New Roman"/>
              <a:cs typeface="Times New Roman"/>
            </a:endParaRPr>
          </a:p>
        </p:txBody>
      </p:sp>
      <p:sp>
        <p:nvSpPr>
          <p:cNvPr id="24" name="object 24"/>
          <p:cNvSpPr/>
          <p:nvPr/>
        </p:nvSpPr>
        <p:spPr>
          <a:xfrm>
            <a:off x="4819649" y="5505450"/>
            <a:ext cx="214629" cy="220979"/>
          </a:xfrm>
          <a:custGeom>
            <a:avLst/>
            <a:gdLst/>
            <a:ahLst/>
            <a:cxnLst/>
            <a:rect l="l" t="t" r="r" b="b"/>
            <a:pathLst>
              <a:path w="214629" h="220979">
                <a:moveTo>
                  <a:pt x="214626" y="0"/>
                </a:moveTo>
                <a:lnTo>
                  <a:pt x="0" y="220959"/>
                </a:lnTo>
              </a:path>
            </a:pathLst>
          </a:custGeom>
          <a:ln w="12700">
            <a:solidFill>
              <a:srgbClr val="000000"/>
            </a:solidFill>
          </a:ln>
        </p:spPr>
        <p:txBody>
          <a:bodyPr wrap="square" lIns="0" tIns="0" rIns="0" bIns="0" rtlCol="0"/>
          <a:lstStyle/>
          <a:p>
            <a:endParaRPr/>
          </a:p>
        </p:txBody>
      </p:sp>
      <p:sp>
        <p:nvSpPr>
          <p:cNvPr id="25" name="object 25"/>
          <p:cNvSpPr/>
          <p:nvPr/>
        </p:nvSpPr>
        <p:spPr>
          <a:xfrm>
            <a:off x="5200650" y="5505450"/>
            <a:ext cx="224154" cy="220979"/>
          </a:xfrm>
          <a:custGeom>
            <a:avLst/>
            <a:gdLst/>
            <a:ahLst/>
            <a:cxnLst/>
            <a:rect l="l" t="t" r="r" b="b"/>
            <a:pathLst>
              <a:path w="224154" h="220979">
                <a:moveTo>
                  <a:pt x="0" y="0"/>
                </a:moveTo>
                <a:lnTo>
                  <a:pt x="223723" y="220959"/>
                </a:lnTo>
              </a:path>
            </a:pathLst>
          </a:custGeom>
          <a:ln w="12700">
            <a:solidFill>
              <a:srgbClr val="000000"/>
            </a:solidFill>
          </a:ln>
        </p:spPr>
        <p:txBody>
          <a:bodyPr wrap="square" lIns="0" tIns="0" rIns="0" bIns="0" rtlCol="0"/>
          <a:lstStyle/>
          <a:p>
            <a:endParaRPr/>
          </a:p>
        </p:txBody>
      </p:sp>
      <p:sp>
        <p:nvSpPr>
          <p:cNvPr id="26" name="object 26"/>
          <p:cNvSpPr/>
          <p:nvPr/>
        </p:nvSpPr>
        <p:spPr>
          <a:xfrm>
            <a:off x="6216649" y="5505450"/>
            <a:ext cx="214629" cy="220979"/>
          </a:xfrm>
          <a:custGeom>
            <a:avLst/>
            <a:gdLst/>
            <a:ahLst/>
            <a:cxnLst/>
            <a:rect l="l" t="t" r="r" b="b"/>
            <a:pathLst>
              <a:path w="214629" h="220979">
                <a:moveTo>
                  <a:pt x="214626" y="0"/>
                </a:moveTo>
                <a:lnTo>
                  <a:pt x="0" y="220959"/>
                </a:lnTo>
              </a:path>
            </a:pathLst>
          </a:custGeom>
          <a:ln w="12700">
            <a:solidFill>
              <a:srgbClr val="000000"/>
            </a:solidFill>
          </a:ln>
        </p:spPr>
        <p:txBody>
          <a:bodyPr wrap="square" lIns="0" tIns="0" rIns="0" bIns="0" rtlCol="0"/>
          <a:lstStyle/>
          <a:p>
            <a:endParaRPr/>
          </a:p>
        </p:txBody>
      </p:sp>
      <p:sp>
        <p:nvSpPr>
          <p:cNvPr id="27" name="object 27"/>
          <p:cNvSpPr/>
          <p:nvPr/>
        </p:nvSpPr>
        <p:spPr>
          <a:xfrm>
            <a:off x="6597650" y="5505450"/>
            <a:ext cx="224154" cy="220979"/>
          </a:xfrm>
          <a:custGeom>
            <a:avLst/>
            <a:gdLst/>
            <a:ahLst/>
            <a:cxnLst/>
            <a:rect l="l" t="t" r="r" b="b"/>
            <a:pathLst>
              <a:path w="224154" h="220979">
                <a:moveTo>
                  <a:pt x="0" y="0"/>
                </a:moveTo>
                <a:lnTo>
                  <a:pt x="223724" y="220959"/>
                </a:lnTo>
              </a:path>
            </a:pathLst>
          </a:custGeom>
          <a:ln w="12700">
            <a:solidFill>
              <a:srgbClr val="000000"/>
            </a:solidFill>
          </a:ln>
        </p:spPr>
        <p:txBody>
          <a:bodyPr wrap="square" lIns="0" tIns="0" rIns="0" bIns="0" rtlCol="0"/>
          <a:lstStyle/>
          <a:p>
            <a:endParaRPr/>
          </a:p>
        </p:txBody>
      </p:sp>
      <p:sp>
        <p:nvSpPr>
          <p:cNvPr id="28" name="object 28"/>
          <p:cNvSpPr/>
          <p:nvPr/>
        </p:nvSpPr>
        <p:spPr>
          <a:xfrm>
            <a:off x="7689850" y="5086350"/>
            <a:ext cx="0" cy="654050"/>
          </a:xfrm>
          <a:custGeom>
            <a:avLst/>
            <a:gdLst/>
            <a:ahLst/>
            <a:cxnLst/>
            <a:rect l="l" t="t" r="r" b="b"/>
            <a:pathLst>
              <a:path h="654050">
                <a:moveTo>
                  <a:pt x="0" y="0"/>
                </a:moveTo>
                <a:lnTo>
                  <a:pt x="0" y="653579"/>
                </a:lnTo>
              </a:path>
            </a:pathLst>
          </a:custGeom>
          <a:ln w="12700">
            <a:solidFill>
              <a:srgbClr val="000000"/>
            </a:solidFill>
          </a:ln>
        </p:spPr>
        <p:txBody>
          <a:bodyPr wrap="square" lIns="0" tIns="0" rIns="0" bIns="0" rtlCol="0"/>
          <a:lstStyle/>
          <a:p>
            <a:endParaRPr/>
          </a:p>
        </p:txBody>
      </p:sp>
      <p:sp>
        <p:nvSpPr>
          <p:cNvPr id="29" name="object 29"/>
          <p:cNvSpPr/>
          <p:nvPr/>
        </p:nvSpPr>
        <p:spPr>
          <a:xfrm>
            <a:off x="7791450" y="5086350"/>
            <a:ext cx="387350" cy="652780"/>
          </a:xfrm>
          <a:custGeom>
            <a:avLst/>
            <a:gdLst/>
            <a:ahLst/>
            <a:cxnLst/>
            <a:rect l="l" t="t" r="r" b="b"/>
            <a:pathLst>
              <a:path w="387350" h="652779">
                <a:moveTo>
                  <a:pt x="0" y="0"/>
                </a:moveTo>
                <a:lnTo>
                  <a:pt x="387071" y="652622"/>
                </a:lnTo>
              </a:path>
            </a:pathLst>
          </a:custGeom>
          <a:ln w="12700">
            <a:solidFill>
              <a:srgbClr val="000000"/>
            </a:solidFill>
          </a:ln>
        </p:spPr>
        <p:txBody>
          <a:bodyPr wrap="square" lIns="0" tIns="0" rIns="0" bIns="0" rtlCol="0"/>
          <a:lstStyle/>
          <a:p>
            <a:endParaRPr/>
          </a:p>
        </p:txBody>
      </p:sp>
      <p:sp>
        <p:nvSpPr>
          <p:cNvPr id="30" name="object 30"/>
          <p:cNvSpPr txBox="1"/>
          <p:nvPr/>
        </p:nvSpPr>
        <p:spPr>
          <a:xfrm>
            <a:off x="3140187" y="5648109"/>
            <a:ext cx="5617845" cy="491490"/>
          </a:xfrm>
          <a:prstGeom prst="rect">
            <a:avLst/>
          </a:prstGeom>
        </p:spPr>
        <p:txBody>
          <a:bodyPr vert="horz" wrap="square" lIns="0" tIns="71120" rIns="0" bIns="0" rtlCol="0">
            <a:spAutoFit/>
          </a:bodyPr>
          <a:lstStyle/>
          <a:p>
            <a:pPr marL="12700">
              <a:lnSpc>
                <a:spcPct val="100000"/>
              </a:lnSpc>
              <a:spcBef>
                <a:spcPts val="560"/>
              </a:spcBef>
              <a:tabLst>
                <a:tab pos="1440815" algn="l"/>
                <a:tab pos="2874010" algn="l"/>
                <a:tab pos="3554095" algn="l"/>
                <a:tab pos="4286885" algn="l"/>
                <a:tab pos="4926330" algn="l"/>
              </a:tabLst>
            </a:pPr>
            <a:r>
              <a:rPr sz="1400" dirty="0">
                <a:solidFill>
                  <a:srgbClr val="595959"/>
                </a:solidFill>
                <a:latin typeface="Times New Roman"/>
                <a:cs typeface="Times New Roman"/>
              </a:rPr>
              <a:t>Qua</a:t>
            </a:r>
            <a:r>
              <a:rPr sz="1400" spc="-5" dirty="0">
                <a:solidFill>
                  <a:srgbClr val="595959"/>
                </a:solidFill>
                <a:latin typeface="Times New Roman"/>
                <a:cs typeface="Times New Roman"/>
              </a:rPr>
              <a:t>lit</a:t>
            </a:r>
            <a:r>
              <a:rPr sz="1400" dirty="0">
                <a:solidFill>
                  <a:srgbClr val="595959"/>
                </a:solidFill>
                <a:latin typeface="Times New Roman"/>
                <a:cs typeface="Times New Roman"/>
              </a:rPr>
              <a:t>y </a:t>
            </a:r>
            <a:r>
              <a:rPr sz="1400" spc="125" dirty="0">
                <a:solidFill>
                  <a:srgbClr val="595959"/>
                </a:solidFill>
                <a:latin typeface="Times New Roman"/>
                <a:cs typeface="Times New Roman"/>
              </a:rPr>
              <a:t> </a:t>
            </a:r>
            <a:r>
              <a:rPr sz="1400" dirty="0">
                <a:solidFill>
                  <a:srgbClr val="595959"/>
                </a:solidFill>
                <a:latin typeface="Times New Roman"/>
                <a:cs typeface="Times New Roman"/>
              </a:rPr>
              <a:t>Quan</a:t>
            </a:r>
            <a:r>
              <a:rPr sz="1400" spc="-5" dirty="0">
                <a:solidFill>
                  <a:srgbClr val="595959"/>
                </a:solidFill>
                <a:latin typeface="Times New Roman"/>
                <a:cs typeface="Times New Roman"/>
              </a:rPr>
              <a:t>tit</a:t>
            </a:r>
            <a:r>
              <a:rPr sz="1400" dirty="0">
                <a:solidFill>
                  <a:srgbClr val="595959"/>
                </a:solidFill>
                <a:latin typeface="Times New Roman"/>
                <a:cs typeface="Times New Roman"/>
              </a:rPr>
              <a:t>y	Ac</a:t>
            </a:r>
            <a:r>
              <a:rPr sz="1400" spc="-5" dirty="0">
                <a:solidFill>
                  <a:srgbClr val="595959"/>
                </a:solidFill>
                <a:latin typeface="Times New Roman"/>
                <a:cs typeface="Times New Roman"/>
              </a:rPr>
              <a:t>ti</a:t>
            </a:r>
            <a:r>
              <a:rPr sz="1400" dirty="0">
                <a:solidFill>
                  <a:srgbClr val="595959"/>
                </a:solidFill>
                <a:latin typeface="Times New Roman"/>
                <a:cs typeface="Times New Roman"/>
              </a:rPr>
              <a:t>v</a:t>
            </a:r>
            <a:r>
              <a:rPr sz="1400" spc="-5" dirty="0">
                <a:solidFill>
                  <a:srgbClr val="595959"/>
                </a:solidFill>
                <a:latin typeface="Times New Roman"/>
                <a:cs typeface="Times New Roman"/>
              </a:rPr>
              <a:t>it</a:t>
            </a:r>
            <a:r>
              <a:rPr sz="1400" dirty="0">
                <a:solidFill>
                  <a:srgbClr val="595959"/>
                </a:solidFill>
                <a:latin typeface="Times New Roman"/>
                <a:cs typeface="Times New Roman"/>
              </a:rPr>
              <a:t>y </a:t>
            </a:r>
            <a:r>
              <a:rPr sz="1400" spc="-145" dirty="0">
                <a:solidFill>
                  <a:srgbClr val="595959"/>
                </a:solidFill>
                <a:latin typeface="Times New Roman"/>
                <a:cs typeface="Times New Roman"/>
              </a:rPr>
              <a:t> </a:t>
            </a:r>
            <a:r>
              <a:rPr sz="1400" spc="-5" dirty="0">
                <a:solidFill>
                  <a:srgbClr val="595959"/>
                </a:solidFill>
                <a:latin typeface="Times New Roman"/>
                <a:cs typeface="Times New Roman"/>
              </a:rPr>
              <a:t>P</a:t>
            </a:r>
            <a:r>
              <a:rPr sz="1400" dirty="0">
                <a:solidFill>
                  <a:srgbClr val="595959"/>
                </a:solidFill>
                <a:latin typeface="Times New Roman"/>
                <a:cs typeface="Times New Roman"/>
              </a:rPr>
              <a:t>a</a:t>
            </a:r>
            <a:r>
              <a:rPr sz="1400" spc="5" dirty="0">
                <a:solidFill>
                  <a:srgbClr val="595959"/>
                </a:solidFill>
                <a:latin typeface="Times New Roman"/>
                <a:cs typeface="Times New Roman"/>
              </a:rPr>
              <a:t>ss</a:t>
            </a:r>
            <a:r>
              <a:rPr sz="1400" spc="-5" dirty="0">
                <a:solidFill>
                  <a:srgbClr val="595959"/>
                </a:solidFill>
                <a:latin typeface="Times New Roman"/>
                <a:cs typeface="Times New Roman"/>
              </a:rPr>
              <a:t>i</a:t>
            </a:r>
            <a:r>
              <a:rPr sz="1400" dirty="0">
                <a:solidFill>
                  <a:srgbClr val="595959"/>
                </a:solidFill>
                <a:latin typeface="Times New Roman"/>
                <a:cs typeface="Times New Roman"/>
              </a:rPr>
              <a:t>v</a:t>
            </a:r>
            <a:r>
              <a:rPr sz="1400" spc="-5" dirty="0">
                <a:solidFill>
                  <a:srgbClr val="595959"/>
                </a:solidFill>
                <a:latin typeface="Times New Roman"/>
                <a:cs typeface="Times New Roman"/>
              </a:rPr>
              <a:t>it</a:t>
            </a:r>
            <a:r>
              <a:rPr sz="1400" dirty="0">
                <a:solidFill>
                  <a:srgbClr val="595959"/>
                </a:solidFill>
                <a:latin typeface="Times New Roman"/>
                <a:cs typeface="Times New Roman"/>
              </a:rPr>
              <a:t>y	Hav</a:t>
            </a:r>
            <a:r>
              <a:rPr sz="1400" spc="-5" dirty="0">
                <a:solidFill>
                  <a:srgbClr val="595959"/>
                </a:solidFill>
                <a:latin typeface="Times New Roman"/>
                <a:cs typeface="Times New Roman"/>
              </a:rPr>
              <a:t>i</a:t>
            </a:r>
            <a:r>
              <a:rPr sz="1400" dirty="0">
                <a:solidFill>
                  <a:srgbClr val="595959"/>
                </a:solidFill>
                <a:latin typeface="Times New Roman"/>
                <a:cs typeface="Times New Roman"/>
              </a:rPr>
              <a:t>ng	</a:t>
            </a:r>
            <a:r>
              <a:rPr sz="1400" spc="-5" dirty="0">
                <a:solidFill>
                  <a:srgbClr val="595959"/>
                </a:solidFill>
                <a:latin typeface="Times New Roman"/>
                <a:cs typeface="Times New Roman"/>
              </a:rPr>
              <a:t>Sit</a:t>
            </a:r>
            <a:r>
              <a:rPr sz="1400" dirty="0">
                <a:solidFill>
                  <a:srgbClr val="595959"/>
                </a:solidFill>
                <a:latin typeface="Times New Roman"/>
                <a:cs typeface="Times New Roman"/>
              </a:rPr>
              <a:t>ua</a:t>
            </a:r>
            <a:r>
              <a:rPr sz="1400" spc="-5" dirty="0">
                <a:solidFill>
                  <a:srgbClr val="595959"/>
                </a:solidFill>
                <a:latin typeface="Times New Roman"/>
                <a:cs typeface="Times New Roman"/>
              </a:rPr>
              <a:t>t</a:t>
            </a:r>
            <a:r>
              <a:rPr sz="1400" dirty="0">
                <a:solidFill>
                  <a:srgbClr val="595959"/>
                </a:solidFill>
                <a:latin typeface="Times New Roman"/>
                <a:cs typeface="Times New Roman"/>
              </a:rPr>
              <a:t>ed	</a:t>
            </a:r>
            <a:r>
              <a:rPr sz="1400" spc="-5" dirty="0">
                <a:solidFill>
                  <a:srgbClr val="595959"/>
                </a:solidFill>
                <a:latin typeface="Times New Roman"/>
                <a:cs typeface="Times New Roman"/>
              </a:rPr>
              <a:t>S</a:t>
            </a:r>
            <a:r>
              <a:rPr sz="1400" dirty="0">
                <a:solidFill>
                  <a:srgbClr val="595959"/>
                </a:solidFill>
                <a:latin typeface="Times New Roman"/>
                <a:cs typeface="Times New Roman"/>
              </a:rPr>
              <a:t>pa</a:t>
            </a:r>
            <a:r>
              <a:rPr sz="1400" spc="-5" dirty="0">
                <a:solidFill>
                  <a:srgbClr val="595959"/>
                </a:solidFill>
                <a:latin typeface="Times New Roman"/>
                <a:cs typeface="Times New Roman"/>
              </a:rPr>
              <a:t>ti</a:t>
            </a:r>
            <a:r>
              <a:rPr sz="1400" dirty="0">
                <a:solidFill>
                  <a:srgbClr val="595959"/>
                </a:solidFill>
                <a:latin typeface="Times New Roman"/>
                <a:cs typeface="Times New Roman"/>
              </a:rPr>
              <a:t>al	</a:t>
            </a:r>
            <a:r>
              <a:rPr sz="1400" spc="-105" dirty="0">
                <a:solidFill>
                  <a:srgbClr val="595959"/>
                </a:solidFill>
                <a:latin typeface="Times New Roman"/>
                <a:cs typeface="Times New Roman"/>
              </a:rPr>
              <a:t>T</a:t>
            </a:r>
            <a:r>
              <a:rPr sz="1400" dirty="0">
                <a:solidFill>
                  <a:srgbClr val="595959"/>
                </a:solidFill>
                <a:latin typeface="Times New Roman"/>
                <a:cs typeface="Times New Roman"/>
              </a:rPr>
              <a:t>e</a:t>
            </a:r>
            <a:r>
              <a:rPr sz="1400" spc="-5" dirty="0">
                <a:solidFill>
                  <a:srgbClr val="595959"/>
                </a:solidFill>
                <a:latin typeface="Times New Roman"/>
                <a:cs typeface="Times New Roman"/>
              </a:rPr>
              <a:t>m</a:t>
            </a:r>
            <a:r>
              <a:rPr sz="1400" dirty="0">
                <a:solidFill>
                  <a:srgbClr val="595959"/>
                </a:solidFill>
                <a:latin typeface="Times New Roman"/>
                <a:cs typeface="Times New Roman"/>
              </a:rPr>
              <a:t>po</a:t>
            </a:r>
            <a:r>
              <a:rPr sz="1400" spc="-5" dirty="0">
                <a:solidFill>
                  <a:srgbClr val="595959"/>
                </a:solidFill>
                <a:latin typeface="Times New Roman"/>
                <a:cs typeface="Times New Roman"/>
              </a:rPr>
              <a:t>r</a:t>
            </a:r>
            <a:r>
              <a:rPr sz="1400" dirty="0">
                <a:solidFill>
                  <a:srgbClr val="595959"/>
                </a:solidFill>
                <a:latin typeface="Times New Roman"/>
                <a:cs typeface="Times New Roman"/>
              </a:rPr>
              <a:t>al</a:t>
            </a:r>
            <a:endParaRPr sz="1400">
              <a:latin typeface="Times New Roman"/>
              <a:cs typeface="Times New Roman"/>
            </a:endParaRPr>
          </a:p>
          <a:p>
            <a:pPr marL="1035685">
              <a:lnSpc>
                <a:spcPct val="100000"/>
              </a:lnSpc>
              <a:spcBef>
                <a:spcPts val="330"/>
              </a:spcBef>
            </a:pPr>
            <a:r>
              <a:rPr sz="1000" spc="-5" dirty="0">
                <a:solidFill>
                  <a:srgbClr val="595959"/>
                </a:solidFill>
                <a:latin typeface="Times New Roman"/>
                <a:cs typeface="Times New Roman"/>
                <a:hlinkClick r:id="rId2"/>
              </a:rPr>
              <a:t>http://www.jfsowa.com/talks/ontology.htm</a:t>
            </a:r>
            <a:endParaRPr sz="1000">
              <a:latin typeface="Times New Roman"/>
              <a:cs typeface="Times New Roman"/>
            </a:endParaRPr>
          </a:p>
        </p:txBody>
      </p:sp>
      <p:sp>
        <p:nvSpPr>
          <p:cNvPr id="31" name="object 31"/>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32" name="object 32"/>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2</a:t>
            </a:r>
            <a:endParaRPr sz="800">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95401"/>
            <a:ext cx="6452870" cy="574040"/>
          </a:xfrm>
          <a:prstGeom prst="rect">
            <a:avLst/>
          </a:prstGeom>
        </p:spPr>
        <p:txBody>
          <a:bodyPr vert="horz" wrap="square" lIns="0" tIns="12700" rIns="0" bIns="0" rtlCol="0">
            <a:spAutoFit/>
          </a:bodyPr>
          <a:lstStyle/>
          <a:p>
            <a:pPr marL="12700">
              <a:lnSpc>
                <a:spcPct val="100000"/>
              </a:lnSpc>
              <a:spcBef>
                <a:spcPts val="100"/>
              </a:spcBef>
            </a:pPr>
            <a:r>
              <a:rPr sz="3600" spc="80" dirty="0"/>
              <a:t>Ontology</a:t>
            </a:r>
            <a:r>
              <a:rPr sz="3600" spc="185" dirty="0"/>
              <a:t> </a:t>
            </a:r>
            <a:r>
              <a:rPr sz="3600" spc="50" dirty="0"/>
              <a:t>in</a:t>
            </a:r>
            <a:r>
              <a:rPr sz="3600" spc="190" dirty="0"/>
              <a:t> </a:t>
            </a:r>
            <a:r>
              <a:rPr sz="3600" spc="90" dirty="0"/>
              <a:t>Information</a:t>
            </a:r>
            <a:r>
              <a:rPr sz="3600" spc="190" dirty="0"/>
              <a:t> </a:t>
            </a:r>
            <a:r>
              <a:rPr sz="3600" spc="95" dirty="0"/>
              <a:t>Science</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3</a:t>
            </a:r>
            <a:endParaRPr sz="800">
              <a:latin typeface="Times New Roman"/>
              <a:cs typeface="Times New Roman"/>
            </a:endParaRPr>
          </a:p>
        </p:txBody>
      </p:sp>
      <p:sp>
        <p:nvSpPr>
          <p:cNvPr id="3" name="object 3"/>
          <p:cNvSpPr txBox="1">
            <a:spLocks noGrp="1"/>
          </p:cNvSpPr>
          <p:nvPr>
            <p:ph type="body" idx="1"/>
          </p:nvPr>
        </p:nvSpPr>
        <p:spPr>
          <a:prstGeom prst="rect">
            <a:avLst/>
          </a:prstGeom>
        </p:spPr>
        <p:txBody>
          <a:bodyPr vert="horz" wrap="square" lIns="0" tIns="121920" rIns="0" bIns="0" rtlCol="0">
            <a:spAutoFit/>
          </a:bodyPr>
          <a:lstStyle/>
          <a:p>
            <a:pPr marL="23495">
              <a:lnSpc>
                <a:spcPct val="100000"/>
              </a:lnSpc>
              <a:spcBef>
                <a:spcPts val="960"/>
              </a:spcBef>
            </a:pPr>
            <a:r>
              <a:rPr spc="-5" dirty="0"/>
              <a:t>Ontology</a:t>
            </a:r>
            <a:r>
              <a:rPr dirty="0"/>
              <a:t> is</a:t>
            </a:r>
            <a:r>
              <a:rPr spc="-10" dirty="0"/>
              <a:t> </a:t>
            </a:r>
            <a:r>
              <a:rPr spc="-5" dirty="0"/>
              <a:t>an</a:t>
            </a:r>
            <a:r>
              <a:rPr dirty="0"/>
              <a:t> </a:t>
            </a:r>
            <a:r>
              <a:rPr spc="-5" dirty="0"/>
              <a:t>approach</a:t>
            </a:r>
            <a:r>
              <a:rPr spc="5" dirty="0"/>
              <a:t> </a:t>
            </a:r>
            <a:r>
              <a:rPr dirty="0"/>
              <a:t>of </a:t>
            </a:r>
            <a:r>
              <a:rPr spc="-5" dirty="0"/>
              <a:t>knowledge organization.</a:t>
            </a:r>
          </a:p>
          <a:p>
            <a:pPr marL="23495">
              <a:lnSpc>
                <a:spcPct val="100000"/>
              </a:lnSpc>
              <a:spcBef>
                <a:spcPts val="860"/>
              </a:spcBef>
            </a:pPr>
            <a:r>
              <a:rPr dirty="0"/>
              <a:t>In</a:t>
            </a:r>
            <a:r>
              <a:rPr spc="5" dirty="0"/>
              <a:t> </a:t>
            </a:r>
            <a:r>
              <a:rPr spc="-5" dirty="0"/>
              <a:t>general,</a:t>
            </a:r>
            <a:r>
              <a:rPr spc="5" dirty="0"/>
              <a:t> </a:t>
            </a:r>
            <a:r>
              <a:rPr spc="-5" dirty="0"/>
              <a:t>ontologies are</a:t>
            </a:r>
            <a:r>
              <a:rPr dirty="0"/>
              <a:t> </a:t>
            </a:r>
            <a:r>
              <a:rPr spc="-5" dirty="0"/>
              <a:t>about</a:t>
            </a:r>
            <a:r>
              <a:rPr spc="5" dirty="0"/>
              <a:t> </a:t>
            </a:r>
            <a:r>
              <a:rPr dirty="0"/>
              <a:t>the</a:t>
            </a:r>
            <a:r>
              <a:rPr spc="10" dirty="0"/>
              <a:t> </a:t>
            </a:r>
            <a:r>
              <a:rPr b="1" spc="-10" dirty="0">
                <a:latin typeface="Times New Roman"/>
                <a:cs typeface="Times New Roman"/>
              </a:rPr>
              <a:t>representations</a:t>
            </a:r>
            <a:r>
              <a:rPr b="1" spc="-5" dirty="0">
                <a:latin typeface="Times New Roman"/>
                <a:cs typeface="Times New Roman"/>
              </a:rPr>
              <a:t> </a:t>
            </a:r>
            <a:r>
              <a:rPr b="1" dirty="0">
                <a:latin typeface="Times New Roman"/>
                <a:cs typeface="Times New Roman"/>
              </a:rPr>
              <a:t>of</a:t>
            </a:r>
            <a:r>
              <a:rPr b="1" spc="5" dirty="0">
                <a:latin typeface="Times New Roman"/>
                <a:cs typeface="Times New Roman"/>
              </a:rPr>
              <a:t> </a:t>
            </a:r>
            <a:r>
              <a:rPr b="1" spc="-5" dirty="0">
                <a:latin typeface="Times New Roman"/>
                <a:cs typeface="Times New Roman"/>
              </a:rPr>
              <a:t>semantics.</a:t>
            </a:r>
          </a:p>
          <a:p>
            <a:pPr marL="60325">
              <a:lnSpc>
                <a:spcPct val="100000"/>
              </a:lnSpc>
              <a:spcBef>
                <a:spcPts val="760"/>
              </a:spcBef>
            </a:pPr>
            <a:r>
              <a:rPr sz="2000" spc="-15" dirty="0">
                <a:solidFill>
                  <a:srgbClr val="002060"/>
                </a:solidFill>
                <a:latin typeface="Impact"/>
                <a:cs typeface="Impact"/>
              </a:rPr>
              <a:t>­</a:t>
            </a:r>
            <a:r>
              <a:rPr sz="2000" spc="145" dirty="0">
                <a:solidFill>
                  <a:srgbClr val="002060"/>
                </a:solidFill>
                <a:latin typeface="Impact"/>
                <a:cs typeface="Impact"/>
              </a:rPr>
              <a:t> </a:t>
            </a:r>
            <a:r>
              <a:rPr sz="2000" b="1" spc="-5" dirty="0">
                <a:latin typeface="Times New Roman"/>
                <a:cs typeface="Times New Roman"/>
              </a:rPr>
              <a:t>Concepts</a:t>
            </a:r>
            <a:r>
              <a:rPr sz="2000" b="1" dirty="0">
                <a:latin typeface="Times New Roman"/>
                <a:cs typeface="Times New Roman"/>
              </a:rPr>
              <a:t> </a:t>
            </a:r>
            <a:r>
              <a:rPr sz="2000" spc="-5" dirty="0"/>
              <a:t>(e.g.,</a:t>
            </a:r>
            <a:r>
              <a:rPr sz="2000" dirty="0"/>
              <a:t> </a:t>
            </a:r>
            <a:r>
              <a:rPr sz="2000" spc="-5" dirty="0"/>
              <a:t>person,</a:t>
            </a:r>
            <a:r>
              <a:rPr sz="2000" spc="5" dirty="0"/>
              <a:t> </a:t>
            </a:r>
            <a:r>
              <a:rPr sz="2000" spc="-10" dirty="0"/>
              <a:t>animal,</a:t>
            </a:r>
            <a:r>
              <a:rPr sz="2000" dirty="0"/>
              <a:t> </a:t>
            </a:r>
            <a:r>
              <a:rPr sz="2000" spc="-5" dirty="0"/>
              <a:t>food,</a:t>
            </a:r>
            <a:r>
              <a:rPr sz="2000" spc="5" dirty="0"/>
              <a:t> </a:t>
            </a:r>
            <a:r>
              <a:rPr sz="2000" spc="-5" dirty="0"/>
              <a:t>table,</a:t>
            </a:r>
            <a:r>
              <a:rPr sz="2000" spc="5" dirty="0"/>
              <a:t> </a:t>
            </a:r>
            <a:r>
              <a:rPr sz="2000" spc="-5" dirty="0"/>
              <a:t>movie,</a:t>
            </a:r>
            <a:r>
              <a:rPr sz="2000" dirty="0"/>
              <a:t> </a:t>
            </a:r>
            <a:r>
              <a:rPr sz="2000" spc="-5" dirty="0"/>
              <a:t>etc.)</a:t>
            </a:r>
            <a:endParaRPr sz="2000">
              <a:latin typeface="Times New Roman"/>
              <a:cs typeface="Times New Roman"/>
            </a:endParaRPr>
          </a:p>
          <a:p>
            <a:pPr marL="196850" marR="5080" indent="-137160">
              <a:lnSpc>
                <a:spcPct val="100000"/>
              </a:lnSpc>
              <a:spcBef>
                <a:spcPts val="1000"/>
              </a:spcBef>
            </a:pPr>
            <a:r>
              <a:rPr sz="2000" spc="-15" dirty="0">
                <a:solidFill>
                  <a:srgbClr val="002060"/>
                </a:solidFill>
                <a:latin typeface="Impact"/>
                <a:cs typeface="Impact"/>
              </a:rPr>
              <a:t>­</a:t>
            </a:r>
            <a:r>
              <a:rPr sz="2000" spc="-10" dirty="0">
                <a:solidFill>
                  <a:srgbClr val="002060"/>
                </a:solidFill>
                <a:latin typeface="Impact"/>
                <a:cs typeface="Impact"/>
              </a:rPr>
              <a:t> </a:t>
            </a:r>
            <a:r>
              <a:rPr sz="2000" b="1" spc="-5" dirty="0">
                <a:latin typeface="Times New Roman"/>
                <a:cs typeface="Times New Roman"/>
              </a:rPr>
              <a:t>Instances </a:t>
            </a:r>
            <a:r>
              <a:rPr sz="2000" spc="-5" dirty="0"/>
              <a:t>(or </a:t>
            </a:r>
            <a:r>
              <a:rPr sz="2000" spc="-10" dirty="0"/>
              <a:t>entities) </a:t>
            </a:r>
            <a:r>
              <a:rPr sz="2000" spc="-5" dirty="0"/>
              <a:t>(e.g., Barack Obama is an instance </a:t>
            </a:r>
            <a:r>
              <a:rPr sz="2000" dirty="0"/>
              <a:t>of </a:t>
            </a:r>
            <a:r>
              <a:rPr sz="2000" spc="-5" dirty="0"/>
              <a:t>the concept </a:t>
            </a:r>
            <a:r>
              <a:rPr sz="2000" spc="-484" dirty="0"/>
              <a:t> </a:t>
            </a:r>
            <a:r>
              <a:rPr sz="2000" spc="-5" dirty="0"/>
              <a:t>“person”)</a:t>
            </a:r>
            <a:endParaRPr sz="2000">
              <a:latin typeface="Times New Roman"/>
              <a:cs typeface="Times New Roman"/>
            </a:endParaRPr>
          </a:p>
          <a:p>
            <a:pPr marL="196850" marR="588645" indent="-137160">
              <a:lnSpc>
                <a:spcPct val="100000"/>
              </a:lnSpc>
              <a:spcBef>
                <a:spcPts val="1000"/>
              </a:spcBef>
            </a:pPr>
            <a:r>
              <a:rPr sz="2000" spc="-15" dirty="0">
                <a:solidFill>
                  <a:srgbClr val="002060"/>
                </a:solidFill>
                <a:latin typeface="Impact"/>
                <a:cs typeface="Impact"/>
              </a:rPr>
              <a:t>­</a:t>
            </a:r>
            <a:r>
              <a:rPr sz="2000" spc="145" dirty="0">
                <a:solidFill>
                  <a:srgbClr val="002060"/>
                </a:solidFill>
                <a:latin typeface="Impact"/>
                <a:cs typeface="Impact"/>
              </a:rPr>
              <a:t> </a:t>
            </a:r>
            <a:r>
              <a:rPr sz="2000" b="1" spc="-10" dirty="0">
                <a:latin typeface="Times New Roman"/>
                <a:cs typeface="Times New Roman"/>
              </a:rPr>
              <a:t>Properties</a:t>
            </a:r>
            <a:r>
              <a:rPr sz="2000" b="1" spc="-5" dirty="0">
                <a:latin typeface="Times New Roman"/>
                <a:cs typeface="Times New Roman"/>
              </a:rPr>
              <a:t> </a:t>
            </a:r>
            <a:r>
              <a:rPr sz="2000" spc="-5" dirty="0"/>
              <a:t>(e.g.,</a:t>
            </a:r>
            <a:r>
              <a:rPr sz="2000" spc="5" dirty="0"/>
              <a:t> </a:t>
            </a:r>
            <a:r>
              <a:rPr sz="2000" dirty="0"/>
              <a:t>a</a:t>
            </a:r>
            <a:r>
              <a:rPr sz="2000" spc="-5" dirty="0"/>
              <a:t> person</a:t>
            </a:r>
            <a:r>
              <a:rPr sz="2000" spc="5" dirty="0"/>
              <a:t> </a:t>
            </a:r>
            <a:r>
              <a:rPr sz="2000" spc="-5" dirty="0"/>
              <a:t>has properties</a:t>
            </a:r>
            <a:r>
              <a:rPr sz="2000" dirty="0"/>
              <a:t> of</a:t>
            </a:r>
            <a:r>
              <a:rPr sz="2000" spc="-5" dirty="0"/>
              <a:t> </a:t>
            </a:r>
            <a:r>
              <a:rPr sz="2000" spc="-15" dirty="0"/>
              <a:t>gender,</a:t>
            </a:r>
            <a:r>
              <a:rPr sz="2000" spc="5" dirty="0"/>
              <a:t> </a:t>
            </a:r>
            <a:r>
              <a:rPr sz="2000" spc="-5" dirty="0"/>
              <a:t>height,</a:t>
            </a:r>
            <a:r>
              <a:rPr sz="2000" dirty="0"/>
              <a:t> </a:t>
            </a:r>
            <a:r>
              <a:rPr sz="2000" spc="-5" dirty="0"/>
              <a:t>weight, </a:t>
            </a:r>
            <a:r>
              <a:rPr sz="2000" spc="-484" dirty="0"/>
              <a:t> </a:t>
            </a:r>
            <a:r>
              <a:rPr sz="2000" spc="-20" dirty="0"/>
              <a:t>father,</a:t>
            </a:r>
            <a:r>
              <a:rPr sz="2000" spc="-5" dirty="0"/>
              <a:t> </a:t>
            </a:r>
            <a:r>
              <a:rPr sz="2000" spc="-20" dirty="0"/>
              <a:t>mother,</a:t>
            </a:r>
            <a:r>
              <a:rPr sz="2000" dirty="0"/>
              <a:t> </a:t>
            </a:r>
            <a:r>
              <a:rPr sz="2000" spc="-5" dirty="0"/>
              <a:t>etc.)</a:t>
            </a:r>
            <a:endParaRPr sz="2000">
              <a:latin typeface="Times New Roman"/>
              <a:cs typeface="Times New Roman"/>
            </a:endParaRPr>
          </a:p>
          <a:p>
            <a:pPr marL="6032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b="1" spc="-5" dirty="0">
                <a:latin typeface="Times New Roman"/>
                <a:cs typeface="Times New Roman"/>
              </a:rPr>
              <a:t>Relations </a:t>
            </a:r>
            <a:r>
              <a:rPr sz="2000" spc="-5" dirty="0"/>
              <a:t>(e.g.,</a:t>
            </a:r>
            <a:r>
              <a:rPr sz="2000" dirty="0"/>
              <a:t> </a:t>
            </a:r>
            <a:r>
              <a:rPr sz="2000" spc="-5" dirty="0"/>
              <a:t>Syracuse University</a:t>
            </a:r>
            <a:r>
              <a:rPr sz="2000" dirty="0"/>
              <a:t> </a:t>
            </a:r>
            <a:r>
              <a:rPr sz="2000" spc="-5" dirty="0"/>
              <a:t>is located</a:t>
            </a:r>
            <a:r>
              <a:rPr sz="2000" dirty="0"/>
              <a:t> </a:t>
            </a:r>
            <a:r>
              <a:rPr sz="2000" spc="-5" dirty="0"/>
              <a:t>in</a:t>
            </a:r>
            <a:r>
              <a:rPr sz="2000" dirty="0"/>
              <a:t> </a:t>
            </a:r>
            <a:r>
              <a:rPr sz="2000" spc="-5" dirty="0"/>
              <a:t>Syracuse)</a:t>
            </a:r>
            <a:endParaRPr sz="2000">
              <a:latin typeface="Times New Roman"/>
              <a:cs typeface="Times New Roman"/>
            </a:endParaRPr>
          </a:p>
          <a:p>
            <a:pPr marL="196850" marR="23495" indent="-137160">
              <a:lnSpc>
                <a:spcPct val="100000"/>
              </a:lnSpc>
              <a:spcBef>
                <a:spcPts val="1000"/>
              </a:spcBef>
            </a:pPr>
            <a:r>
              <a:rPr sz="2000" spc="-15" dirty="0">
                <a:solidFill>
                  <a:srgbClr val="002060"/>
                </a:solidFill>
                <a:latin typeface="Impact"/>
                <a:cs typeface="Impact"/>
              </a:rPr>
              <a:t>­</a:t>
            </a:r>
            <a:r>
              <a:rPr sz="2000" spc="-10" dirty="0">
                <a:solidFill>
                  <a:srgbClr val="002060"/>
                </a:solidFill>
                <a:latin typeface="Impact"/>
                <a:cs typeface="Impact"/>
              </a:rPr>
              <a:t> </a:t>
            </a:r>
            <a:r>
              <a:rPr sz="2000" b="1" spc="-5" dirty="0">
                <a:latin typeface="Times New Roman"/>
                <a:cs typeface="Times New Roman"/>
              </a:rPr>
              <a:t>Rules between concepts, </a:t>
            </a:r>
            <a:r>
              <a:rPr sz="2000" b="1" spc="-10" dirty="0">
                <a:latin typeface="Times New Roman"/>
                <a:cs typeface="Times New Roman"/>
              </a:rPr>
              <a:t>properties, </a:t>
            </a:r>
            <a:r>
              <a:rPr sz="2000" b="1" dirty="0">
                <a:latin typeface="Times New Roman"/>
                <a:cs typeface="Times New Roman"/>
              </a:rPr>
              <a:t>and </a:t>
            </a:r>
            <a:r>
              <a:rPr sz="2000" b="1" spc="-10" dirty="0">
                <a:latin typeface="Times New Roman"/>
                <a:cs typeface="Times New Roman"/>
              </a:rPr>
              <a:t>relations </a:t>
            </a:r>
            <a:r>
              <a:rPr sz="2000" spc="-5" dirty="0"/>
              <a:t>(e.g., if someone is </a:t>
            </a:r>
            <a:r>
              <a:rPr sz="2000" spc="-484" dirty="0"/>
              <a:t> </a:t>
            </a:r>
            <a:r>
              <a:rPr sz="2000" spc="-5" dirty="0"/>
              <a:t>married, then</a:t>
            </a:r>
            <a:r>
              <a:rPr sz="2000" dirty="0"/>
              <a:t> </a:t>
            </a:r>
            <a:r>
              <a:rPr sz="2000" spc="-5" dirty="0"/>
              <a:t>he/she should</a:t>
            </a:r>
            <a:r>
              <a:rPr sz="2000" dirty="0"/>
              <a:t> </a:t>
            </a:r>
            <a:r>
              <a:rPr sz="2000" spc="-5" dirty="0"/>
              <a:t>have </a:t>
            </a:r>
            <a:r>
              <a:rPr sz="2000" dirty="0"/>
              <a:t>a</a:t>
            </a:r>
            <a:r>
              <a:rPr sz="2000" spc="-5" dirty="0"/>
              <a:t> spouse</a:t>
            </a:r>
            <a:r>
              <a:rPr spc="-5" dirty="0"/>
              <a:t>)</a:t>
            </a:r>
            <a:endParaRPr sz="2000">
              <a:latin typeface="Times New Roman"/>
              <a:cs typeface="Times New Roman"/>
            </a:endParaRPr>
          </a:p>
          <a:p>
            <a:pPr marL="23495" marR="879475">
              <a:lnSpc>
                <a:spcPct val="102299"/>
              </a:lnSpc>
              <a:spcBef>
                <a:spcPts val="900"/>
              </a:spcBef>
            </a:pPr>
            <a:r>
              <a:rPr spc="-5" dirty="0"/>
              <a:t>Among</a:t>
            </a:r>
            <a:r>
              <a:rPr dirty="0"/>
              <a:t> the</a:t>
            </a:r>
            <a:r>
              <a:rPr spc="-5" dirty="0"/>
              <a:t> relations,</a:t>
            </a:r>
            <a:r>
              <a:rPr spc="5" dirty="0"/>
              <a:t> </a:t>
            </a:r>
            <a:r>
              <a:rPr spc="-5" dirty="0"/>
              <a:t>concepts</a:t>
            </a:r>
            <a:r>
              <a:rPr spc="-10" dirty="0"/>
              <a:t> </a:t>
            </a:r>
            <a:r>
              <a:rPr spc="-5" dirty="0"/>
              <a:t>can</a:t>
            </a:r>
            <a:r>
              <a:rPr spc="5" dirty="0"/>
              <a:t> </a:t>
            </a:r>
            <a:r>
              <a:rPr dirty="0"/>
              <a:t>be</a:t>
            </a:r>
            <a:r>
              <a:rPr spc="-5" dirty="0"/>
              <a:t> used</a:t>
            </a:r>
            <a:r>
              <a:rPr spc="5" dirty="0"/>
              <a:t> </a:t>
            </a:r>
            <a:r>
              <a:rPr spc="-5" dirty="0"/>
              <a:t>as</a:t>
            </a:r>
            <a:r>
              <a:rPr spc="-10" dirty="0"/>
              <a:t> </a:t>
            </a:r>
            <a:r>
              <a:rPr b="1" spc="-5" dirty="0">
                <a:latin typeface="Times New Roman"/>
                <a:cs typeface="Times New Roman"/>
              </a:rPr>
              <a:t>categories</a:t>
            </a:r>
            <a:r>
              <a:rPr b="1" spc="-10" dirty="0">
                <a:latin typeface="Times New Roman"/>
                <a:cs typeface="Times New Roman"/>
              </a:rPr>
              <a:t> </a:t>
            </a:r>
            <a:r>
              <a:rPr dirty="0"/>
              <a:t>of </a:t>
            </a:r>
            <a:r>
              <a:rPr spc="-535" dirty="0"/>
              <a:t> </a:t>
            </a:r>
            <a:r>
              <a:rPr spc="-5" dirty="0"/>
              <a:t>instances</a:t>
            </a:r>
            <a:r>
              <a:rPr spc="-15" dirty="0"/>
              <a:t> </a:t>
            </a:r>
            <a:r>
              <a:rPr spc="-5" dirty="0"/>
              <a:t>and</a:t>
            </a:r>
            <a:r>
              <a:rPr dirty="0"/>
              <a:t> </a:t>
            </a:r>
            <a:r>
              <a:rPr spc="-5" dirty="0"/>
              <a:t>other</a:t>
            </a:r>
            <a:r>
              <a:rPr dirty="0"/>
              <a:t> </a:t>
            </a:r>
            <a:r>
              <a:rPr spc="-5" dirty="0"/>
              <a:t>concepts.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099175" cy="665480"/>
          </a:xfrm>
          <a:prstGeom prst="rect">
            <a:avLst/>
          </a:prstGeom>
        </p:spPr>
        <p:txBody>
          <a:bodyPr vert="horz" wrap="square" lIns="0" tIns="12700" rIns="0" bIns="0" rtlCol="0">
            <a:spAutoFit/>
          </a:bodyPr>
          <a:lstStyle/>
          <a:p>
            <a:pPr marL="12700">
              <a:lnSpc>
                <a:spcPct val="100000"/>
              </a:lnSpc>
              <a:spcBef>
                <a:spcPts val="100"/>
              </a:spcBef>
            </a:pPr>
            <a:r>
              <a:rPr sz="4200" spc="85" dirty="0"/>
              <a:t>Ontology</a:t>
            </a:r>
            <a:r>
              <a:rPr sz="4200" spc="180" dirty="0"/>
              <a:t> </a:t>
            </a:r>
            <a:r>
              <a:rPr sz="4200" spc="80" dirty="0"/>
              <a:t>Example:</a:t>
            </a:r>
            <a:r>
              <a:rPr sz="4200" spc="175" dirty="0"/>
              <a:t> </a:t>
            </a:r>
            <a:r>
              <a:rPr sz="4200" spc="70" dirty="0"/>
              <a:t>UMLS</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4</a:t>
            </a:r>
            <a:endParaRPr sz="800">
              <a:latin typeface="Times New Roman"/>
              <a:cs typeface="Times New Roman"/>
            </a:endParaRPr>
          </a:p>
        </p:txBody>
      </p:sp>
      <p:sp>
        <p:nvSpPr>
          <p:cNvPr id="3" name="object 3"/>
          <p:cNvSpPr txBox="1"/>
          <p:nvPr/>
        </p:nvSpPr>
        <p:spPr>
          <a:xfrm>
            <a:off x="808826" y="1859704"/>
            <a:ext cx="7622540" cy="4119879"/>
          </a:xfrm>
          <a:prstGeom prst="rect">
            <a:avLst/>
          </a:prstGeom>
        </p:spPr>
        <p:txBody>
          <a:bodyPr vert="horz" wrap="square" lIns="0" tIns="11430" rIns="0" bIns="0" rtlCol="0">
            <a:spAutoFit/>
          </a:bodyPr>
          <a:lstStyle/>
          <a:p>
            <a:pPr marL="12700" marR="5080">
              <a:lnSpc>
                <a:spcPct val="100400"/>
              </a:lnSpc>
              <a:spcBef>
                <a:spcPts val="90"/>
              </a:spcBef>
            </a:pPr>
            <a:r>
              <a:rPr sz="2200" dirty="0">
                <a:solidFill>
                  <a:srgbClr val="595959"/>
                </a:solidFill>
                <a:latin typeface="Times New Roman"/>
                <a:cs typeface="Times New Roman"/>
              </a:rPr>
              <a:t>The </a:t>
            </a:r>
            <a:r>
              <a:rPr sz="2200" spc="-5" dirty="0">
                <a:solidFill>
                  <a:srgbClr val="595959"/>
                </a:solidFill>
                <a:latin typeface="Times New Roman"/>
                <a:cs typeface="Times New Roman"/>
              </a:rPr>
              <a:t>Unified</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Medical</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Language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System</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(UMLS)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aggregates</a:t>
            </a:r>
            <a:r>
              <a:rPr sz="2200" dirty="0">
                <a:solidFill>
                  <a:srgbClr val="595959"/>
                </a:solidFill>
                <a:latin typeface="Times New Roman"/>
                <a:cs typeface="Times New Roman"/>
              </a:rPr>
              <a:t> </a:t>
            </a:r>
            <a:r>
              <a:rPr sz="2200" spc="-5" dirty="0">
                <a:solidFill>
                  <a:srgbClr val="595959"/>
                </a:solidFill>
                <a:latin typeface="Times New Roman"/>
                <a:cs typeface="Times New Roman"/>
              </a:rPr>
              <a:t>various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controlled</a:t>
            </a:r>
            <a:r>
              <a:rPr sz="2200" dirty="0">
                <a:solidFill>
                  <a:srgbClr val="595959"/>
                </a:solidFill>
                <a:latin typeface="Times New Roman"/>
                <a:cs typeface="Times New Roman"/>
              </a:rPr>
              <a:t> </a:t>
            </a:r>
            <a:r>
              <a:rPr sz="2200" spc="-5" dirty="0">
                <a:solidFill>
                  <a:srgbClr val="595959"/>
                </a:solidFill>
                <a:latin typeface="Times New Roman"/>
                <a:cs typeface="Times New Roman"/>
              </a:rPr>
              <a:t>vocabularies 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mapped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them</a:t>
            </a:r>
            <a:r>
              <a:rPr sz="2200" dirty="0">
                <a:solidFill>
                  <a:srgbClr val="595959"/>
                </a:solidFill>
                <a:latin typeface="Times New Roman"/>
                <a:cs typeface="Times New Roman"/>
              </a:rPr>
              <a:t> to</a:t>
            </a:r>
            <a:r>
              <a:rPr sz="2200" spc="5" dirty="0">
                <a:solidFill>
                  <a:srgbClr val="595959"/>
                </a:solidFill>
                <a:latin typeface="Times New Roman"/>
                <a:cs typeface="Times New Roman"/>
              </a:rPr>
              <a:t> </a:t>
            </a:r>
            <a:r>
              <a:rPr sz="2200" dirty="0">
                <a:solidFill>
                  <a:srgbClr val="595959"/>
                </a:solidFill>
                <a:latin typeface="Times New Roman"/>
                <a:cs typeface="Times New Roman"/>
              </a:rPr>
              <a:t>a </a:t>
            </a:r>
            <a:r>
              <a:rPr sz="2200" spc="-5" dirty="0">
                <a:solidFill>
                  <a:srgbClr val="595959"/>
                </a:solidFill>
                <a:latin typeface="Times New Roman"/>
                <a:cs typeface="Times New Roman"/>
              </a:rPr>
              <a:t>comprehensive </a:t>
            </a:r>
            <a:r>
              <a:rPr sz="2200" dirty="0">
                <a:solidFill>
                  <a:srgbClr val="595959"/>
                </a:solidFill>
                <a:latin typeface="Times New Roman"/>
                <a:cs typeface="Times New Roman"/>
              </a:rPr>
              <a:t> </a:t>
            </a:r>
            <a:r>
              <a:rPr sz="2200" spc="-5" dirty="0">
                <a:solidFill>
                  <a:srgbClr val="595959"/>
                </a:solidFill>
                <a:latin typeface="Times New Roman"/>
                <a:cs typeface="Times New Roman"/>
              </a:rPr>
              <a:t>biomedical</a:t>
            </a:r>
            <a:r>
              <a:rPr sz="2200" dirty="0">
                <a:solidFill>
                  <a:srgbClr val="595959"/>
                </a:solidFill>
                <a:latin typeface="Times New Roman"/>
                <a:cs typeface="Times New Roman"/>
              </a:rPr>
              <a:t> </a:t>
            </a:r>
            <a:r>
              <a:rPr sz="2200" spc="-20" dirty="0">
                <a:solidFill>
                  <a:srgbClr val="595959"/>
                </a:solidFill>
                <a:latin typeface="Times New Roman"/>
                <a:cs typeface="Times New Roman"/>
              </a:rPr>
              <a:t>ontology.</a:t>
            </a:r>
            <a:r>
              <a:rPr sz="2200" dirty="0">
                <a:solidFill>
                  <a:srgbClr val="595959"/>
                </a:solidFill>
                <a:latin typeface="Times New Roman"/>
                <a:cs typeface="Times New Roman"/>
              </a:rPr>
              <a:t> It </a:t>
            </a:r>
            <a:r>
              <a:rPr sz="2200" spc="-5" dirty="0">
                <a:solidFill>
                  <a:srgbClr val="595959"/>
                </a:solidFill>
                <a:latin typeface="Times New Roman"/>
                <a:cs typeface="Times New Roman"/>
              </a:rPr>
              <a:t>has three knowledge sources:</a:t>
            </a:r>
            <a:endParaRPr sz="2200">
              <a:latin typeface="Times New Roman"/>
              <a:cs typeface="Times New Roman"/>
            </a:endParaRPr>
          </a:p>
          <a:p>
            <a:pPr marL="575310" marR="110489" indent="-342900">
              <a:lnSpc>
                <a:spcPct val="100000"/>
              </a:lnSpc>
              <a:spcBef>
                <a:spcPts val="860"/>
              </a:spcBef>
              <a:buClr>
                <a:srgbClr val="002060"/>
              </a:buClr>
              <a:buAutoNum type="arabicPeriod"/>
              <a:tabLst>
                <a:tab pos="574675" algn="l"/>
                <a:tab pos="575310" algn="l"/>
              </a:tabLst>
            </a:pPr>
            <a:r>
              <a:rPr sz="2000" spc="-5" dirty="0">
                <a:solidFill>
                  <a:srgbClr val="595959"/>
                </a:solidFill>
                <a:latin typeface="Times New Roman"/>
                <a:cs typeface="Times New Roman"/>
              </a:rPr>
              <a:t>Metathesaurus: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mapping</a:t>
            </a:r>
            <a:r>
              <a:rPr sz="2000" dirty="0">
                <a:solidFill>
                  <a:srgbClr val="595959"/>
                </a:solidFill>
                <a:latin typeface="Times New Roman"/>
                <a:cs typeface="Times New Roman"/>
              </a:rPr>
              <a:t> </a:t>
            </a:r>
            <a:r>
              <a:rPr sz="2000" spc="-5" dirty="0">
                <a:solidFill>
                  <a:srgbClr val="595959"/>
                </a:solidFill>
                <a:latin typeface="Times New Roman"/>
                <a:cs typeface="Times New Roman"/>
              </a:rPr>
              <a:t>concepts and</a:t>
            </a:r>
            <a:r>
              <a:rPr sz="2000" dirty="0">
                <a:solidFill>
                  <a:srgbClr val="595959"/>
                </a:solidFill>
                <a:latin typeface="Times New Roman"/>
                <a:cs typeface="Times New Roman"/>
              </a:rPr>
              <a:t> </a:t>
            </a:r>
            <a:r>
              <a:rPr sz="2000" spc="-10" dirty="0">
                <a:solidFill>
                  <a:srgbClr val="595959"/>
                </a:solidFill>
                <a:latin typeface="Times New Roman"/>
                <a:cs typeface="Times New Roman"/>
              </a:rPr>
              <a:t>terms</a:t>
            </a:r>
            <a:r>
              <a:rPr sz="2000" spc="-5" dirty="0">
                <a:solidFill>
                  <a:srgbClr val="595959"/>
                </a:solidFill>
                <a:latin typeface="Times New Roman"/>
                <a:cs typeface="Times New Roman"/>
              </a:rPr>
              <a:t> in</a:t>
            </a:r>
            <a:r>
              <a:rPr sz="2000" dirty="0">
                <a:solidFill>
                  <a:srgbClr val="595959"/>
                </a:solidFill>
                <a:latin typeface="Times New Roman"/>
                <a:cs typeface="Times New Roman"/>
              </a:rPr>
              <a:t> </a:t>
            </a:r>
            <a:r>
              <a:rPr sz="2000" spc="-10" dirty="0">
                <a:solidFill>
                  <a:srgbClr val="595959"/>
                </a:solidFill>
                <a:latin typeface="Times New Roman"/>
                <a:cs typeface="Times New Roman"/>
              </a:rPr>
              <a:t>different</a:t>
            </a:r>
            <a:r>
              <a:rPr sz="2000" spc="-5" dirty="0">
                <a:solidFill>
                  <a:srgbClr val="595959"/>
                </a:solidFill>
                <a:latin typeface="Times New Roman"/>
                <a:cs typeface="Times New Roman"/>
              </a:rPr>
              <a:t> thesauruses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and </a:t>
            </a:r>
            <a:r>
              <a:rPr sz="2000" spc="-10" dirty="0">
                <a:solidFill>
                  <a:srgbClr val="595959"/>
                </a:solidFill>
                <a:latin typeface="Times New Roman"/>
                <a:cs typeface="Times New Roman"/>
              </a:rPr>
              <a:t>organizing</a:t>
            </a:r>
            <a:r>
              <a:rPr sz="2000" dirty="0">
                <a:solidFill>
                  <a:srgbClr val="595959"/>
                </a:solidFill>
                <a:latin typeface="Times New Roman"/>
                <a:cs typeface="Times New Roman"/>
              </a:rPr>
              <a:t> </a:t>
            </a:r>
            <a:r>
              <a:rPr sz="2000" spc="-5" dirty="0">
                <a:solidFill>
                  <a:srgbClr val="595959"/>
                </a:solidFill>
                <a:latin typeface="Times New Roman"/>
                <a:cs typeface="Times New Roman"/>
              </a:rPr>
              <a:t>them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dirty="0">
                <a:solidFill>
                  <a:srgbClr val="595959"/>
                </a:solidFill>
                <a:latin typeface="Times New Roman"/>
                <a:cs typeface="Times New Roman"/>
              </a:rPr>
              <a:t>UMLS</a:t>
            </a:r>
            <a:r>
              <a:rPr sz="2000" spc="-5" dirty="0">
                <a:solidFill>
                  <a:srgbClr val="595959"/>
                </a:solidFill>
                <a:latin typeface="Times New Roman"/>
                <a:cs typeface="Times New Roman"/>
              </a:rPr>
              <a:t> structure</a:t>
            </a:r>
            <a:endParaRPr sz="2000">
              <a:latin typeface="Times New Roman"/>
              <a:cs typeface="Times New Roman"/>
            </a:endParaRPr>
          </a:p>
          <a:p>
            <a:pPr marL="575310" marR="906780" indent="-342900">
              <a:lnSpc>
                <a:spcPct val="100000"/>
              </a:lnSpc>
              <a:spcBef>
                <a:spcPts val="1000"/>
              </a:spcBef>
              <a:buClr>
                <a:srgbClr val="002060"/>
              </a:buClr>
              <a:buAutoNum type="arabicPeriod"/>
              <a:tabLst>
                <a:tab pos="574675" algn="l"/>
                <a:tab pos="575310" algn="l"/>
              </a:tabLst>
            </a:pPr>
            <a:r>
              <a:rPr sz="2000" spc="-5" dirty="0">
                <a:solidFill>
                  <a:srgbClr val="595959"/>
                </a:solidFill>
                <a:latin typeface="Times New Roman"/>
                <a:cs typeface="Times New Roman"/>
              </a:rPr>
              <a:t>Semantic network: connecting </a:t>
            </a:r>
            <a:r>
              <a:rPr sz="2000" spc="-10" dirty="0">
                <a:solidFill>
                  <a:srgbClr val="595959"/>
                </a:solidFill>
                <a:latin typeface="Times New Roman"/>
                <a:cs typeface="Times New Roman"/>
              </a:rPr>
              <a:t>semantic </a:t>
            </a:r>
            <a:r>
              <a:rPr sz="2000" spc="-5" dirty="0">
                <a:solidFill>
                  <a:srgbClr val="595959"/>
                </a:solidFill>
                <a:latin typeface="Times New Roman"/>
                <a:cs typeface="Times New Roman"/>
              </a:rPr>
              <a:t>types </a:t>
            </a:r>
            <a:r>
              <a:rPr sz="2000" dirty="0">
                <a:solidFill>
                  <a:srgbClr val="595959"/>
                </a:solidFill>
                <a:latin typeface="Times New Roman"/>
                <a:cs typeface="Times New Roman"/>
              </a:rPr>
              <a:t>of </a:t>
            </a:r>
            <a:r>
              <a:rPr sz="2000" spc="-5" dirty="0">
                <a:solidFill>
                  <a:srgbClr val="595959"/>
                </a:solidFill>
                <a:latin typeface="Times New Roman"/>
                <a:cs typeface="Times New Roman"/>
              </a:rPr>
              <a:t>concepts in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metathesaurus</a:t>
            </a:r>
            <a:r>
              <a:rPr sz="2000" spc="-10" dirty="0">
                <a:solidFill>
                  <a:srgbClr val="595959"/>
                </a:solidFill>
                <a:latin typeface="Times New Roman"/>
                <a:cs typeface="Times New Roman"/>
              </a:rPr>
              <a:t> </a:t>
            </a:r>
            <a:r>
              <a:rPr sz="2000" dirty="0">
                <a:solidFill>
                  <a:srgbClr val="595959"/>
                </a:solidFill>
                <a:latin typeface="Times New Roman"/>
                <a:cs typeface="Times New Roman"/>
              </a:rPr>
              <a:t>by </a:t>
            </a:r>
            <a:r>
              <a:rPr sz="2000" spc="-10" dirty="0">
                <a:solidFill>
                  <a:srgbClr val="595959"/>
                </a:solidFill>
                <a:latin typeface="Times New Roman"/>
                <a:cs typeface="Times New Roman"/>
              </a:rPr>
              <a:t>semantic</a:t>
            </a:r>
            <a:r>
              <a:rPr sz="2000" spc="-5" dirty="0">
                <a:solidFill>
                  <a:srgbClr val="595959"/>
                </a:solidFill>
                <a:latin typeface="Times New Roman"/>
                <a:cs typeface="Times New Roman"/>
              </a:rPr>
              <a:t> relations</a:t>
            </a:r>
            <a:endParaRPr sz="2000">
              <a:latin typeface="Times New Roman"/>
              <a:cs typeface="Times New Roman"/>
            </a:endParaRPr>
          </a:p>
          <a:p>
            <a:pPr marL="575310" marR="581025" indent="-342900">
              <a:lnSpc>
                <a:spcPct val="100000"/>
              </a:lnSpc>
              <a:spcBef>
                <a:spcPts val="1000"/>
              </a:spcBef>
              <a:buClr>
                <a:srgbClr val="002060"/>
              </a:buClr>
              <a:buAutoNum type="arabicPeriod"/>
              <a:tabLst>
                <a:tab pos="574675" algn="l"/>
                <a:tab pos="575310" algn="l"/>
              </a:tabLst>
            </a:pPr>
            <a:r>
              <a:rPr sz="2000" spc="-5" dirty="0">
                <a:solidFill>
                  <a:srgbClr val="595959"/>
                </a:solidFill>
                <a:latin typeface="Times New Roman"/>
                <a:cs typeface="Times New Roman"/>
              </a:rPr>
              <a:t>Specialist lexicon: containing lexical information </a:t>
            </a:r>
            <a:r>
              <a:rPr sz="2000" dirty="0">
                <a:solidFill>
                  <a:srgbClr val="595959"/>
                </a:solidFill>
                <a:latin typeface="Times New Roman"/>
                <a:cs typeface="Times New Roman"/>
              </a:rPr>
              <a:t>of </a:t>
            </a:r>
            <a:r>
              <a:rPr sz="2000" spc="-5" dirty="0">
                <a:solidFill>
                  <a:srgbClr val="595959"/>
                </a:solidFill>
                <a:latin typeface="Times New Roman"/>
                <a:cs typeface="Times New Roman"/>
              </a:rPr>
              <a:t>biomedical </a:t>
            </a:r>
            <a:r>
              <a:rPr sz="2000" spc="-484" dirty="0">
                <a:solidFill>
                  <a:srgbClr val="595959"/>
                </a:solidFill>
                <a:latin typeface="Times New Roman"/>
                <a:cs typeface="Times New Roman"/>
              </a:rPr>
              <a:t> </a:t>
            </a:r>
            <a:r>
              <a:rPr sz="2000" spc="-10" dirty="0">
                <a:solidFill>
                  <a:srgbClr val="595959"/>
                </a:solidFill>
                <a:latin typeface="Times New Roman"/>
                <a:cs typeface="Times New Roman"/>
              </a:rPr>
              <a:t>terms</a:t>
            </a:r>
            <a:endParaRPr sz="2000">
              <a:latin typeface="Times New Roman"/>
              <a:cs typeface="Times New Roman"/>
            </a:endParaRPr>
          </a:p>
          <a:p>
            <a:pPr marL="12700" marR="1270635">
              <a:lnSpc>
                <a:spcPct val="132600"/>
              </a:lnSpc>
              <a:spcBef>
                <a:spcPts val="35"/>
              </a:spcBef>
            </a:pPr>
            <a:r>
              <a:rPr sz="2200" dirty="0">
                <a:solidFill>
                  <a:srgbClr val="595959"/>
                </a:solidFill>
                <a:latin typeface="Times New Roman"/>
                <a:cs typeface="Times New Roman"/>
              </a:rPr>
              <a:t>This</a:t>
            </a:r>
            <a:r>
              <a:rPr sz="2200" spc="-10" dirty="0">
                <a:solidFill>
                  <a:srgbClr val="595959"/>
                </a:solidFill>
                <a:latin typeface="Times New Roman"/>
                <a:cs typeface="Times New Roman"/>
              </a:rPr>
              <a:t>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a:t>
            </a:r>
            <a:r>
              <a:rPr sz="2200" dirty="0">
                <a:solidFill>
                  <a:srgbClr val="595959"/>
                </a:solidFill>
                <a:latin typeface="Times New Roman"/>
                <a:cs typeface="Times New Roman"/>
              </a:rPr>
              <a:t> </a:t>
            </a:r>
            <a:r>
              <a:rPr sz="2200" spc="-5" dirty="0">
                <a:solidFill>
                  <a:srgbClr val="595959"/>
                </a:solidFill>
                <a:latin typeface="Times New Roman"/>
                <a:cs typeface="Times New Roman"/>
              </a:rPr>
              <a:t>example</a:t>
            </a:r>
            <a:r>
              <a:rPr sz="2200" dirty="0">
                <a:solidFill>
                  <a:srgbClr val="595959"/>
                </a:solidFill>
                <a:latin typeface="Times New Roman"/>
                <a:cs typeface="Times New Roman"/>
              </a:rPr>
              <a:t> of a</a:t>
            </a:r>
            <a:r>
              <a:rPr sz="2200" spc="-5" dirty="0">
                <a:solidFill>
                  <a:srgbClr val="595959"/>
                </a:solidFill>
                <a:latin typeface="Times New Roman"/>
                <a:cs typeface="Times New Roman"/>
              </a:rPr>
              <a:t> word-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spc="-5" dirty="0">
                <a:solidFill>
                  <a:srgbClr val="595959"/>
                </a:solidFill>
                <a:latin typeface="Times New Roman"/>
                <a:cs typeface="Times New Roman"/>
              </a:rPr>
              <a:t>phrase-level</a:t>
            </a:r>
            <a:r>
              <a:rPr sz="2200" dirty="0">
                <a:solidFill>
                  <a:srgbClr val="595959"/>
                </a:solidFill>
                <a:latin typeface="Times New Roman"/>
                <a:cs typeface="Times New Roman"/>
              </a:rPr>
              <a:t> </a:t>
            </a:r>
            <a:r>
              <a:rPr sz="2200" spc="-5" dirty="0">
                <a:solidFill>
                  <a:srgbClr val="595959"/>
                </a:solidFill>
                <a:latin typeface="Times New Roman"/>
                <a:cs typeface="Times New Roman"/>
              </a:rPr>
              <a:t>resource. </a:t>
            </a:r>
            <a:r>
              <a:rPr sz="2200" spc="-535" dirty="0">
                <a:solidFill>
                  <a:srgbClr val="595959"/>
                </a:solidFill>
                <a:latin typeface="Times New Roman"/>
                <a:cs typeface="Times New Roman"/>
              </a:rPr>
              <a:t> </a:t>
            </a:r>
            <a:r>
              <a:rPr sz="2200" dirty="0">
                <a:solidFill>
                  <a:srgbClr val="595959"/>
                </a:solidFill>
                <a:latin typeface="Times New Roman"/>
                <a:cs typeface="Times New Roman"/>
              </a:rPr>
              <a:t>It</a:t>
            </a:r>
            <a:r>
              <a:rPr sz="2200" spc="-5" dirty="0">
                <a:solidFill>
                  <a:srgbClr val="595959"/>
                </a:solidFill>
                <a:latin typeface="Times New Roman"/>
                <a:cs typeface="Times New Roman"/>
              </a:rPr>
              <a:t>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dirty="0">
                <a:solidFill>
                  <a:srgbClr val="595959"/>
                </a:solidFill>
                <a:latin typeface="Times New Roman"/>
                <a:cs typeface="Times New Roman"/>
              </a:rPr>
              <a:t>online</a:t>
            </a:r>
            <a:r>
              <a:rPr sz="2200" spc="-5" dirty="0">
                <a:solidFill>
                  <a:srgbClr val="595959"/>
                </a:solidFill>
                <a:latin typeface="Times New Roman"/>
                <a:cs typeface="Times New Roman"/>
              </a:rPr>
              <a:t> </a:t>
            </a:r>
            <a:r>
              <a:rPr sz="2200" dirty="0">
                <a:solidFill>
                  <a:srgbClr val="595959"/>
                </a:solidFill>
                <a:latin typeface="Times New Roman"/>
                <a:cs typeface="Times New Roman"/>
              </a:rPr>
              <a:t>but not </a:t>
            </a:r>
            <a:r>
              <a:rPr sz="2200" spc="-5" dirty="0">
                <a:solidFill>
                  <a:srgbClr val="595959"/>
                </a:solidFill>
                <a:latin typeface="Times New Roman"/>
                <a:cs typeface="Times New Roman"/>
              </a:rPr>
              <a:t>publicly available.</a:t>
            </a:r>
            <a:endParaRPr sz="2200">
              <a:latin typeface="Times New Roman"/>
              <a:cs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297045" cy="665480"/>
          </a:xfrm>
          <a:prstGeom prst="rect">
            <a:avLst/>
          </a:prstGeom>
        </p:spPr>
        <p:txBody>
          <a:bodyPr vert="horz" wrap="square" lIns="0" tIns="12700" rIns="0" bIns="0" rtlCol="0">
            <a:spAutoFit/>
          </a:bodyPr>
          <a:lstStyle/>
          <a:p>
            <a:pPr marL="12700">
              <a:lnSpc>
                <a:spcPct val="100000"/>
              </a:lnSpc>
              <a:spcBef>
                <a:spcPts val="100"/>
              </a:spcBef>
            </a:pPr>
            <a:r>
              <a:rPr sz="4200" spc="80" dirty="0"/>
              <a:t>Semantic</a:t>
            </a:r>
            <a:r>
              <a:rPr sz="4200" spc="130" dirty="0"/>
              <a:t> </a:t>
            </a:r>
            <a:r>
              <a:rPr sz="4200" spc="80" dirty="0"/>
              <a:t>Lexicons</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5</a:t>
            </a:r>
            <a:endParaRPr sz="800">
              <a:latin typeface="Times New Roman"/>
              <a:cs typeface="Times New Roman"/>
            </a:endParaRPr>
          </a:p>
        </p:txBody>
      </p:sp>
      <p:sp>
        <p:nvSpPr>
          <p:cNvPr id="3" name="object 3"/>
          <p:cNvSpPr txBox="1">
            <a:spLocks noGrp="1"/>
          </p:cNvSpPr>
          <p:nvPr>
            <p:ph type="body" idx="1"/>
          </p:nvPr>
        </p:nvSpPr>
        <p:spPr>
          <a:prstGeom prst="rect">
            <a:avLst/>
          </a:prstGeom>
        </p:spPr>
        <p:txBody>
          <a:bodyPr vert="horz" wrap="square" lIns="0" tIns="477177" rIns="0" bIns="0" rtlCol="0">
            <a:spAutoFit/>
          </a:bodyPr>
          <a:lstStyle/>
          <a:p>
            <a:pPr marL="65405" marR="299085">
              <a:lnSpc>
                <a:spcPct val="102299"/>
              </a:lnSpc>
              <a:spcBef>
                <a:spcPts val="40"/>
              </a:spcBef>
            </a:pPr>
            <a:r>
              <a:rPr spc="-5" dirty="0"/>
              <a:t>Lexicon where each word </a:t>
            </a:r>
            <a:r>
              <a:rPr dirty="0"/>
              <a:t>is </a:t>
            </a:r>
            <a:r>
              <a:rPr spc="-5" dirty="0"/>
              <a:t>assigned </a:t>
            </a:r>
            <a:r>
              <a:rPr dirty="0"/>
              <a:t>to a </a:t>
            </a:r>
            <a:r>
              <a:rPr spc="-5" dirty="0"/>
              <a:t>semantic class </a:t>
            </a:r>
            <a:r>
              <a:rPr dirty="0"/>
              <a:t>or </a:t>
            </a:r>
            <a:r>
              <a:rPr spc="-535" dirty="0"/>
              <a:t> </a:t>
            </a:r>
            <a:r>
              <a:rPr spc="-5" dirty="0"/>
              <a:t>category</a:t>
            </a:r>
          </a:p>
          <a:p>
            <a:pPr marL="65405" marR="73025">
              <a:lnSpc>
                <a:spcPct val="100400"/>
              </a:lnSpc>
              <a:spcBef>
                <a:spcPts val="1145"/>
              </a:spcBef>
            </a:pPr>
            <a:r>
              <a:rPr spc="-5" dirty="0"/>
              <a:t>Lexical</a:t>
            </a:r>
            <a:r>
              <a:rPr dirty="0"/>
              <a:t> </a:t>
            </a:r>
            <a:r>
              <a:rPr spc="-5" dirty="0"/>
              <a:t>resources</a:t>
            </a:r>
            <a:r>
              <a:rPr spc="-10" dirty="0"/>
              <a:t> </a:t>
            </a:r>
            <a:r>
              <a:rPr spc="-5" dirty="0"/>
              <a:t>have</a:t>
            </a:r>
            <a:r>
              <a:rPr dirty="0"/>
              <a:t> </a:t>
            </a:r>
            <a:r>
              <a:rPr spc="-5" dirty="0"/>
              <a:t>been</a:t>
            </a:r>
            <a:r>
              <a:rPr dirty="0"/>
              <a:t> </a:t>
            </a:r>
            <a:r>
              <a:rPr spc="-5" dirty="0"/>
              <a:t>developed</a:t>
            </a:r>
            <a:r>
              <a:rPr dirty="0"/>
              <a:t> to</a:t>
            </a:r>
            <a:r>
              <a:rPr spc="5" dirty="0"/>
              <a:t> </a:t>
            </a:r>
            <a:r>
              <a:rPr spc="-5" dirty="0"/>
              <a:t>assign</a:t>
            </a:r>
            <a:r>
              <a:rPr dirty="0"/>
              <a:t> </a:t>
            </a:r>
            <a:r>
              <a:rPr spc="-5" dirty="0"/>
              <a:t>words</a:t>
            </a:r>
            <a:r>
              <a:rPr spc="-10" dirty="0"/>
              <a:t> </a:t>
            </a:r>
            <a:r>
              <a:rPr dirty="0"/>
              <a:t>to </a:t>
            </a:r>
            <a:r>
              <a:rPr spc="5" dirty="0"/>
              <a:t> </a:t>
            </a:r>
            <a:r>
              <a:rPr spc="-5" dirty="0"/>
              <a:t>semantic classes </a:t>
            </a:r>
            <a:r>
              <a:rPr dirty="0"/>
              <a:t>in </a:t>
            </a:r>
            <a:r>
              <a:rPr spc="-5" dirty="0"/>
              <a:t>support</a:t>
            </a:r>
            <a:r>
              <a:rPr spc="5" dirty="0"/>
              <a:t> </a:t>
            </a:r>
            <a:r>
              <a:rPr dirty="0"/>
              <a:t>of</a:t>
            </a:r>
            <a:r>
              <a:rPr spc="5" dirty="0"/>
              <a:t> </a:t>
            </a:r>
            <a:r>
              <a:rPr spc="-5" dirty="0"/>
              <a:t>applications</a:t>
            </a:r>
            <a:r>
              <a:rPr spc="-10" dirty="0"/>
              <a:t> </a:t>
            </a:r>
            <a:r>
              <a:rPr spc="-5" dirty="0"/>
              <a:t>that</a:t>
            </a:r>
            <a:r>
              <a:rPr spc="5" dirty="0"/>
              <a:t> </a:t>
            </a:r>
            <a:r>
              <a:rPr spc="-5" dirty="0"/>
              <a:t>need</a:t>
            </a:r>
            <a:r>
              <a:rPr spc="5" dirty="0"/>
              <a:t> </a:t>
            </a:r>
            <a:r>
              <a:rPr dirty="0"/>
              <a:t>to </a:t>
            </a:r>
            <a:r>
              <a:rPr spc="-5" dirty="0"/>
              <a:t>detect </a:t>
            </a:r>
            <a:r>
              <a:rPr spc="-535" dirty="0"/>
              <a:t> </a:t>
            </a:r>
            <a:r>
              <a:rPr dirty="0"/>
              <a:t>opinion, </a:t>
            </a:r>
            <a:r>
              <a:rPr spc="-5" dirty="0"/>
              <a:t>sentiment,</a:t>
            </a:r>
            <a:r>
              <a:rPr dirty="0"/>
              <a:t> or </a:t>
            </a:r>
            <a:r>
              <a:rPr spc="-5" dirty="0"/>
              <a:t>other</a:t>
            </a:r>
            <a:r>
              <a:rPr dirty="0"/>
              <a:t> more</a:t>
            </a:r>
            <a:r>
              <a:rPr spc="-5" dirty="0"/>
              <a:t> subjective meanings</a:t>
            </a:r>
          </a:p>
          <a:p>
            <a:pPr marL="65405" marR="5080">
              <a:lnSpc>
                <a:spcPct val="102299"/>
              </a:lnSpc>
              <a:spcBef>
                <a:spcPts val="1100"/>
              </a:spcBef>
            </a:pPr>
            <a:r>
              <a:rPr dirty="0"/>
              <a:t>Three </a:t>
            </a:r>
            <a:r>
              <a:rPr spc="-5" dirty="0"/>
              <a:t>examples given</a:t>
            </a:r>
            <a:r>
              <a:rPr spc="10" dirty="0"/>
              <a:t> </a:t>
            </a:r>
            <a:r>
              <a:rPr spc="-5" dirty="0"/>
              <a:t>here</a:t>
            </a:r>
            <a:r>
              <a:rPr dirty="0"/>
              <a:t> for</a:t>
            </a:r>
            <a:r>
              <a:rPr spc="10" dirty="0"/>
              <a:t> </a:t>
            </a:r>
            <a:r>
              <a:rPr b="1" spc="-5" dirty="0">
                <a:latin typeface="Times New Roman"/>
                <a:cs typeface="Times New Roman"/>
              </a:rPr>
              <a:t>sentiment</a:t>
            </a:r>
            <a:r>
              <a:rPr b="1" spc="10" dirty="0">
                <a:latin typeface="Times New Roman"/>
                <a:cs typeface="Times New Roman"/>
              </a:rPr>
              <a:t> </a:t>
            </a:r>
            <a:r>
              <a:rPr b="1" spc="-5" dirty="0">
                <a:latin typeface="Times New Roman"/>
                <a:cs typeface="Times New Roman"/>
              </a:rPr>
              <a:t>lexicons</a:t>
            </a:r>
            <a:r>
              <a:rPr spc="-5" dirty="0"/>
              <a:t>;</a:t>
            </a:r>
            <a:r>
              <a:rPr spc="5" dirty="0"/>
              <a:t> </a:t>
            </a:r>
            <a:r>
              <a:rPr spc="-5" dirty="0"/>
              <a:t>additional </a:t>
            </a:r>
            <a:r>
              <a:rPr spc="-535" dirty="0"/>
              <a:t> </a:t>
            </a:r>
            <a:r>
              <a:rPr spc="-5" dirty="0"/>
              <a:t>examples</a:t>
            </a:r>
            <a:r>
              <a:rPr spc="-10" dirty="0"/>
              <a:t> </a:t>
            </a:r>
            <a:r>
              <a:rPr spc="-5" dirty="0"/>
              <a:t>will</a:t>
            </a:r>
            <a:r>
              <a:rPr dirty="0"/>
              <a:t> be </a:t>
            </a:r>
            <a:r>
              <a:rPr spc="-5" dirty="0"/>
              <a:t>given</a:t>
            </a:r>
            <a:r>
              <a:rPr dirty="0"/>
              <a:t> </a:t>
            </a:r>
            <a:r>
              <a:rPr spc="-5" dirty="0"/>
              <a:t>when</a:t>
            </a:r>
            <a:r>
              <a:rPr spc="5" dirty="0"/>
              <a:t> </a:t>
            </a:r>
            <a:r>
              <a:rPr spc="-5" dirty="0"/>
              <a:t>we cover</a:t>
            </a:r>
            <a:r>
              <a:rPr spc="5" dirty="0"/>
              <a:t> </a:t>
            </a:r>
            <a:r>
              <a:rPr spc="-5" dirty="0"/>
              <a:t>sentiment</a:t>
            </a:r>
            <a:r>
              <a:rPr dirty="0"/>
              <a:t> </a:t>
            </a:r>
            <a:r>
              <a:rPr spc="-5" dirty="0"/>
              <a:t>analysis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687340"/>
            <a:ext cx="6640195" cy="1120820"/>
          </a:xfrm>
          <a:prstGeom prst="rect">
            <a:avLst/>
          </a:prstGeom>
        </p:spPr>
        <p:txBody>
          <a:bodyPr vert="horz" wrap="square" lIns="0" tIns="12700" rIns="0" bIns="0" rtlCol="0">
            <a:spAutoFit/>
          </a:bodyPr>
          <a:lstStyle/>
          <a:p>
            <a:pPr marL="12700">
              <a:lnSpc>
                <a:spcPct val="100000"/>
              </a:lnSpc>
              <a:spcBef>
                <a:spcPts val="100"/>
              </a:spcBef>
            </a:pPr>
            <a:r>
              <a:rPr lang="en-US" sz="3600" spc="80" dirty="0"/>
              <a:t>Natural Language Processing </a:t>
            </a:r>
            <a:br>
              <a:rPr lang="en-US" sz="3600" spc="80" dirty="0"/>
            </a:br>
            <a:r>
              <a:rPr lang="en-US" sz="3600" spc="80" dirty="0"/>
              <a:t>IST 664/CIS 668</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2</a:t>
            </a:fld>
            <a:endParaRPr sz="800" dirty="0">
              <a:latin typeface="Times New Roman"/>
              <a:cs typeface="Times New Roman"/>
            </a:endParaRPr>
          </a:p>
        </p:txBody>
      </p:sp>
      <p:sp>
        <p:nvSpPr>
          <p:cNvPr id="3" name="object 3"/>
          <p:cNvSpPr txBox="1"/>
          <p:nvPr/>
        </p:nvSpPr>
        <p:spPr>
          <a:xfrm>
            <a:off x="773097" y="2209800"/>
            <a:ext cx="7108445" cy="2536592"/>
          </a:xfrm>
          <a:prstGeom prst="rect">
            <a:avLst/>
          </a:prstGeom>
        </p:spPr>
        <p:txBody>
          <a:bodyPr vert="horz" wrap="square" lIns="0" tIns="12700" rIns="0" bIns="0" rtlCol="0">
            <a:spAutoFit/>
          </a:bodyPr>
          <a:lstStyle/>
          <a:p>
            <a:r>
              <a:rPr lang="en-US" sz="2000" b="0" i="0" dirty="0">
                <a:solidFill>
                  <a:srgbClr val="282828"/>
                </a:solidFill>
                <a:effectLst/>
                <a:latin typeface="Proxima Nova"/>
              </a:rPr>
              <a:t>Week 6 - Readings</a:t>
            </a:r>
          </a:p>
          <a:p>
            <a:endParaRPr lang="en-US" dirty="0">
              <a:solidFill>
                <a:srgbClr val="282828"/>
              </a:solidFill>
              <a:latin typeface="Proxima Nova"/>
            </a:endParaRPr>
          </a:p>
          <a:p>
            <a:pPr algn="l"/>
            <a:r>
              <a:rPr lang="en-US" b="0" i="0" dirty="0" err="1">
                <a:solidFill>
                  <a:srgbClr val="282828"/>
                </a:solidFill>
                <a:effectLst/>
                <a:latin typeface="Proxima Nova"/>
              </a:rPr>
              <a:t>Jurafsky</a:t>
            </a:r>
            <a:r>
              <a:rPr lang="en-US" b="0" i="0" dirty="0">
                <a:solidFill>
                  <a:srgbClr val="282828"/>
                </a:solidFill>
                <a:effectLst/>
                <a:latin typeface="Proxima Nova"/>
              </a:rPr>
              <a:t> and Martin, Speech and Language Processing, 3</a:t>
            </a:r>
            <a:r>
              <a:rPr lang="en-US" b="0" i="0" baseline="30000" dirty="0">
                <a:solidFill>
                  <a:srgbClr val="282828"/>
                </a:solidFill>
                <a:effectLst/>
                <a:latin typeface="Proxima Nova"/>
              </a:rPr>
              <a:t>rd</a:t>
            </a:r>
            <a:r>
              <a:rPr lang="en-US" b="0" i="0" dirty="0">
                <a:solidFill>
                  <a:srgbClr val="282828"/>
                </a:solidFill>
                <a:effectLst/>
                <a:latin typeface="Proxima Nova"/>
              </a:rPr>
              <a:t> edition.</a:t>
            </a:r>
          </a:p>
          <a:p>
            <a:pPr algn="l"/>
            <a:r>
              <a:rPr lang="en-US" dirty="0">
                <a:hlinkClick r:id="rId2"/>
              </a:rPr>
              <a:t>Speech and Language Processing (stanford.edu)</a:t>
            </a:r>
            <a:r>
              <a:rPr lang="en-US" b="0" i="0" dirty="0">
                <a:solidFill>
                  <a:srgbClr val="282828"/>
                </a:solidFill>
                <a:effectLst/>
                <a:latin typeface="Proxima Nova"/>
              </a:rPr>
              <a:t> </a:t>
            </a:r>
          </a:p>
          <a:p>
            <a:pPr algn="l">
              <a:lnSpc>
                <a:spcPct val="150000"/>
              </a:lnSpc>
            </a:pPr>
            <a:r>
              <a:rPr lang="en-US" b="0" i="0" dirty="0">
                <a:solidFill>
                  <a:srgbClr val="282828"/>
                </a:solidFill>
                <a:effectLst/>
                <a:latin typeface="Proxima Nova"/>
              </a:rPr>
              <a:t>Chapter 18 Word Senses and WordNet, Sections 18.1 – 18.4</a:t>
            </a:r>
          </a:p>
          <a:p>
            <a:pPr algn="l">
              <a:lnSpc>
                <a:spcPct val="150000"/>
              </a:lnSpc>
            </a:pPr>
            <a:r>
              <a:rPr lang="en-US" dirty="0">
                <a:solidFill>
                  <a:srgbClr val="282828"/>
                </a:solidFill>
                <a:latin typeface="Proxima Nova"/>
              </a:rPr>
              <a:t>Chapter</a:t>
            </a:r>
            <a:r>
              <a:rPr lang="en-US" b="0" i="0" dirty="0">
                <a:solidFill>
                  <a:srgbClr val="282828"/>
                </a:solidFill>
                <a:effectLst/>
                <a:latin typeface="Proxima Nova"/>
              </a:rPr>
              <a:t> 19 Semantic Role Labeling, sections 19.1 – 19.6</a:t>
            </a:r>
          </a:p>
          <a:p>
            <a:endParaRPr lang="en-US" b="0" i="0" dirty="0">
              <a:solidFill>
                <a:srgbClr val="282828"/>
              </a:solidFill>
              <a:effectLst/>
              <a:latin typeface="Proxima Nova"/>
            </a:endParaRPr>
          </a:p>
          <a:p>
            <a:pPr algn="l"/>
            <a:endParaRPr lang="en-US" b="0" i="0" dirty="0">
              <a:solidFill>
                <a:srgbClr val="282828"/>
              </a:solidFill>
              <a:effectLst/>
              <a:latin typeface="Proxima Nova"/>
            </a:endParaRPr>
          </a:p>
        </p:txBody>
      </p:sp>
    </p:spTree>
    <p:extLst>
      <p:ext uri="{BB962C8B-B14F-4D97-AF65-F5344CB8AC3E}">
        <p14:creationId xmlns:p14="http://schemas.microsoft.com/office/powerpoint/2010/main" val="2897483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09358"/>
            <a:ext cx="6326505" cy="574040"/>
          </a:xfrm>
          <a:prstGeom prst="rect">
            <a:avLst/>
          </a:prstGeom>
        </p:spPr>
        <p:txBody>
          <a:bodyPr vert="horz" wrap="square" lIns="0" tIns="12700" rIns="0" bIns="0" rtlCol="0">
            <a:spAutoFit/>
          </a:bodyPr>
          <a:lstStyle/>
          <a:p>
            <a:pPr marL="12700">
              <a:lnSpc>
                <a:spcPct val="100000"/>
              </a:lnSpc>
              <a:spcBef>
                <a:spcPts val="100"/>
              </a:spcBef>
            </a:pPr>
            <a:r>
              <a:rPr sz="3600" spc="85" dirty="0"/>
              <a:t>Sentiment:</a:t>
            </a:r>
            <a:r>
              <a:rPr sz="3600" spc="185" dirty="0"/>
              <a:t> </a:t>
            </a:r>
            <a:r>
              <a:rPr sz="3600" spc="85" dirty="0"/>
              <a:t>Subjectivity</a:t>
            </a:r>
            <a:r>
              <a:rPr sz="3600" spc="190" dirty="0"/>
              <a:t> </a:t>
            </a:r>
            <a:r>
              <a:rPr sz="3600" spc="85" dirty="0"/>
              <a:t>Lexicon</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6</a:t>
            </a:r>
            <a:endParaRPr sz="800">
              <a:latin typeface="Times New Roman"/>
              <a:cs typeface="Times New Roman"/>
            </a:endParaRPr>
          </a:p>
        </p:txBody>
      </p:sp>
      <p:sp>
        <p:nvSpPr>
          <p:cNvPr id="3" name="object 3"/>
          <p:cNvSpPr txBox="1"/>
          <p:nvPr/>
        </p:nvSpPr>
        <p:spPr>
          <a:xfrm>
            <a:off x="878601" y="1677030"/>
            <a:ext cx="7128509" cy="4364990"/>
          </a:xfrm>
          <a:prstGeom prst="rect">
            <a:avLst/>
          </a:prstGeom>
        </p:spPr>
        <p:txBody>
          <a:bodyPr vert="horz" wrap="square" lIns="0" tIns="125095" rIns="0" bIns="0" rtlCol="0">
            <a:spAutoFit/>
          </a:bodyPr>
          <a:lstStyle/>
          <a:p>
            <a:pPr marL="12700">
              <a:lnSpc>
                <a:spcPct val="100000"/>
              </a:lnSpc>
              <a:spcBef>
                <a:spcPts val="985"/>
              </a:spcBef>
            </a:pPr>
            <a:r>
              <a:rPr sz="2000" spc="-5" dirty="0">
                <a:solidFill>
                  <a:srgbClr val="595959"/>
                </a:solidFill>
                <a:latin typeface="Times New Roman"/>
                <a:cs typeface="Times New Roman"/>
              </a:rPr>
              <a:t>Subjectivity</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lexicon from</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dirty="0">
                <a:solidFill>
                  <a:srgbClr val="595959"/>
                </a:solidFill>
                <a:latin typeface="Times New Roman"/>
                <a:cs typeface="Times New Roman"/>
              </a:rPr>
              <a:t>MPQA</a:t>
            </a:r>
            <a:r>
              <a:rPr sz="2000" spc="-105" dirty="0">
                <a:solidFill>
                  <a:srgbClr val="595959"/>
                </a:solidFill>
                <a:latin typeface="Times New Roman"/>
                <a:cs typeface="Times New Roman"/>
              </a:rPr>
              <a:t> </a:t>
            </a:r>
            <a:r>
              <a:rPr sz="2000" spc="-5" dirty="0">
                <a:solidFill>
                  <a:srgbClr val="595959"/>
                </a:solidFill>
                <a:latin typeface="Times New Roman"/>
                <a:cs typeface="Times New Roman"/>
              </a:rPr>
              <a:t>project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with Jan</a:t>
            </a:r>
            <a:r>
              <a:rPr sz="2000" spc="-45" dirty="0">
                <a:solidFill>
                  <a:srgbClr val="595959"/>
                </a:solidFill>
                <a:latin typeface="Times New Roman"/>
                <a:cs typeface="Times New Roman"/>
              </a:rPr>
              <a:t> </a:t>
            </a:r>
            <a:r>
              <a:rPr sz="2000" spc="-20" dirty="0">
                <a:solidFill>
                  <a:srgbClr val="595959"/>
                </a:solidFill>
                <a:latin typeface="Times New Roman"/>
                <a:cs typeface="Times New Roman"/>
              </a:rPr>
              <a:t>Wiebe</a:t>
            </a:r>
            <a:endParaRPr sz="2000">
              <a:latin typeface="Times New Roman"/>
              <a:cs typeface="Times New Roman"/>
            </a:endParaRPr>
          </a:p>
          <a:p>
            <a:pPr marL="186690" marR="5080" indent="-137160">
              <a:lnSpc>
                <a:spcPct val="101899"/>
              </a:lnSpc>
              <a:spcBef>
                <a:spcPts val="760"/>
              </a:spcBef>
            </a:pPr>
            <a:r>
              <a:rPr sz="1800" spc="-10" dirty="0">
                <a:solidFill>
                  <a:srgbClr val="002060"/>
                </a:solidFill>
                <a:latin typeface="Impact"/>
                <a:cs typeface="Impact"/>
              </a:rPr>
              <a:t>­</a:t>
            </a:r>
            <a:r>
              <a:rPr sz="1800" spc="-5" dirty="0">
                <a:solidFill>
                  <a:srgbClr val="002060"/>
                </a:solidFill>
                <a:latin typeface="Impact"/>
                <a:cs typeface="Impact"/>
              </a:rPr>
              <a:t> </a:t>
            </a:r>
            <a:r>
              <a:rPr sz="1800" spc="-5" dirty="0">
                <a:solidFill>
                  <a:srgbClr val="595959"/>
                </a:solidFill>
                <a:latin typeface="Times New Roman"/>
                <a:cs typeface="Times New Roman"/>
              </a:rPr>
              <a:t>Gives </a:t>
            </a:r>
            <a:r>
              <a:rPr sz="1800" dirty="0">
                <a:solidFill>
                  <a:srgbClr val="595959"/>
                </a:solidFill>
                <a:latin typeface="Times New Roman"/>
                <a:cs typeface="Times New Roman"/>
              </a:rPr>
              <a:t>a </a:t>
            </a:r>
            <a:r>
              <a:rPr sz="1800" spc="-5" dirty="0">
                <a:solidFill>
                  <a:srgbClr val="595959"/>
                </a:solidFill>
                <a:latin typeface="Times New Roman"/>
                <a:cs typeface="Times New Roman"/>
              </a:rPr>
              <a:t>list </a:t>
            </a:r>
            <a:r>
              <a:rPr sz="1800" dirty="0">
                <a:solidFill>
                  <a:srgbClr val="595959"/>
                </a:solidFill>
                <a:latin typeface="Times New Roman"/>
                <a:cs typeface="Times New Roman"/>
              </a:rPr>
              <a:t>of 8,000+ words </a:t>
            </a:r>
            <a:r>
              <a:rPr sz="1800" spc="-5" dirty="0">
                <a:solidFill>
                  <a:srgbClr val="595959"/>
                </a:solidFill>
                <a:latin typeface="Times New Roman"/>
                <a:cs typeface="Times New Roman"/>
              </a:rPr>
              <a:t>that </a:t>
            </a:r>
            <a:r>
              <a:rPr sz="1800" dirty="0">
                <a:solidFill>
                  <a:srgbClr val="595959"/>
                </a:solidFill>
                <a:latin typeface="Times New Roman"/>
                <a:cs typeface="Times New Roman"/>
              </a:rPr>
              <a:t>have been </a:t>
            </a:r>
            <a:r>
              <a:rPr sz="1800" spc="-5" dirty="0">
                <a:solidFill>
                  <a:srgbClr val="595959"/>
                </a:solidFill>
                <a:latin typeface="Times New Roman"/>
                <a:cs typeface="Times New Roman"/>
              </a:rPr>
              <a:t>judged to </a:t>
            </a:r>
            <a:r>
              <a:rPr sz="1800" dirty="0">
                <a:solidFill>
                  <a:srgbClr val="595959"/>
                </a:solidFill>
                <a:latin typeface="Times New Roman"/>
                <a:cs typeface="Times New Roman"/>
              </a:rPr>
              <a:t>be </a:t>
            </a:r>
            <a:r>
              <a:rPr sz="1800" spc="-5" dirty="0">
                <a:solidFill>
                  <a:srgbClr val="595959"/>
                </a:solidFill>
                <a:latin typeface="Times New Roman"/>
                <a:cs typeface="Times New Roman"/>
              </a:rPr>
              <a:t>weakly </a:t>
            </a:r>
            <a:r>
              <a:rPr sz="1800" dirty="0">
                <a:solidFill>
                  <a:srgbClr val="595959"/>
                </a:solidFill>
                <a:latin typeface="Times New Roman"/>
                <a:cs typeface="Times New Roman"/>
              </a:rPr>
              <a:t>or </a:t>
            </a:r>
            <a:r>
              <a:rPr sz="1800" spc="-5" dirty="0">
                <a:solidFill>
                  <a:srgbClr val="595959"/>
                </a:solidFill>
                <a:latin typeface="Times New Roman"/>
                <a:cs typeface="Times New Roman"/>
              </a:rPr>
              <a:t>strongly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positive,</a:t>
            </a:r>
            <a:r>
              <a:rPr sz="1800" dirty="0">
                <a:solidFill>
                  <a:srgbClr val="595959"/>
                </a:solidFill>
                <a:latin typeface="Times New Roman"/>
                <a:cs typeface="Times New Roman"/>
              </a:rPr>
              <a:t> </a:t>
            </a:r>
            <a:r>
              <a:rPr sz="1800" spc="-5" dirty="0">
                <a:solidFill>
                  <a:srgbClr val="595959"/>
                </a:solidFill>
                <a:latin typeface="Times New Roman"/>
                <a:cs typeface="Times New Roman"/>
              </a:rPr>
              <a:t>negative,</a:t>
            </a:r>
            <a:r>
              <a:rPr sz="1800" dirty="0">
                <a:solidFill>
                  <a:srgbClr val="595959"/>
                </a:solidFill>
                <a:latin typeface="Times New Roman"/>
                <a:cs typeface="Times New Roman"/>
              </a:rPr>
              <a:t> or </a:t>
            </a:r>
            <a:r>
              <a:rPr sz="1800" spc="-5" dirty="0">
                <a:solidFill>
                  <a:srgbClr val="595959"/>
                </a:solidFill>
                <a:latin typeface="Times New Roman"/>
                <a:cs typeface="Times New Roman"/>
              </a:rPr>
              <a:t>neutral in</a:t>
            </a:r>
            <a:r>
              <a:rPr sz="1800" dirty="0">
                <a:solidFill>
                  <a:srgbClr val="595959"/>
                </a:solidFill>
                <a:latin typeface="Times New Roman"/>
                <a:cs typeface="Times New Roman"/>
              </a:rPr>
              <a:t> </a:t>
            </a:r>
            <a:r>
              <a:rPr sz="1800" spc="-5" dirty="0">
                <a:solidFill>
                  <a:srgbClr val="595959"/>
                </a:solidFill>
                <a:latin typeface="Times New Roman"/>
                <a:cs typeface="Times New Roman"/>
              </a:rPr>
              <a:t>subjectivity</a:t>
            </a:r>
            <a:endParaRPr sz="1800">
              <a:latin typeface="Times New Roman"/>
              <a:cs typeface="Times New Roman"/>
            </a:endParaRPr>
          </a:p>
          <a:p>
            <a:pPr marL="49530">
              <a:lnSpc>
                <a:spcPct val="100000"/>
              </a:lnSpc>
              <a:spcBef>
                <a:spcPts val="1040"/>
              </a:spcBef>
            </a:pPr>
            <a:r>
              <a:rPr sz="1800" spc="-10" dirty="0">
                <a:solidFill>
                  <a:srgbClr val="002060"/>
                </a:solidFill>
                <a:latin typeface="Impact"/>
                <a:cs typeface="Impact"/>
              </a:rPr>
              <a:t>­</a:t>
            </a:r>
            <a:r>
              <a:rPr sz="1800" spc="225" dirty="0">
                <a:solidFill>
                  <a:srgbClr val="002060"/>
                </a:solidFill>
                <a:latin typeface="Impact"/>
                <a:cs typeface="Impact"/>
              </a:rPr>
              <a:t> </a:t>
            </a:r>
            <a:r>
              <a:rPr sz="1800" spc="-5" dirty="0">
                <a:solidFill>
                  <a:srgbClr val="595959"/>
                </a:solidFill>
                <a:latin typeface="Times New Roman"/>
                <a:cs typeface="Times New Roman"/>
              </a:rPr>
              <a:t>Examples</a:t>
            </a:r>
            <a:endParaRPr sz="1800">
              <a:latin typeface="Times New Roman"/>
              <a:cs typeface="Times New Roman"/>
            </a:endParaRPr>
          </a:p>
          <a:p>
            <a:pPr marL="12700" marR="563245">
              <a:lnSpc>
                <a:spcPct val="148100"/>
              </a:lnSpc>
              <a:spcBef>
                <a:spcPts val="135"/>
              </a:spcBef>
            </a:pPr>
            <a:r>
              <a:rPr sz="1400" spc="-5" dirty="0">
                <a:solidFill>
                  <a:srgbClr val="595959"/>
                </a:solidFill>
                <a:latin typeface="Times New Roman"/>
                <a:cs typeface="Times New Roman"/>
              </a:rPr>
              <a:t>type=weaksubj</a:t>
            </a:r>
            <a:r>
              <a:rPr sz="1400" dirty="0">
                <a:solidFill>
                  <a:srgbClr val="595959"/>
                </a:solidFill>
                <a:latin typeface="Times New Roman"/>
                <a:cs typeface="Times New Roman"/>
              </a:rPr>
              <a:t> </a:t>
            </a:r>
            <a:r>
              <a:rPr sz="1400" spc="-5" dirty="0">
                <a:solidFill>
                  <a:srgbClr val="595959"/>
                </a:solidFill>
                <a:latin typeface="Times New Roman"/>
                <a:cs typeface="Times New Roman"/>
              </a:rPr>
              <a:t>len=1</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word1=</a:t>
            </a:r>
            <a:r>
              <a:rPr sz="1400" b="1" spc="-5" dirty="0">
                <a:solidFill>
                  <a:srgbClr val="595959"/>
                </a:solidFill>
                <a:latin typeface="Times New Roman"/>
                <a:cs typeface="Times New Roman"/>
              </a:rPr>
              <a:t>abandoned</a:t>
            </a:r>
            <a:r>
              <a:rPr sz="1400" b="1" spc="5" dirty="0">
                <a:solidFill>
                  <a:srgbClr val="595959"/>
                </a:solidFill>
                <a:latin typeface="Times New Roman"/>
                <a:cs typeface="Times New Roman"/>
              </a:rPr>
              <a:t> </a:t>
            </a:r>
            <a:r>
              <a:rPr sz="1400" dirty="0">
                <a:solidFill>
                  <a:srgbClr val="595959"/>
                </a:solidFill>
                <a:latin typeface="Times New Roman"/>
                <a:cs typeface="Times New Roman"/>
              </a:rPr>
              <a:t>pos1=adj </a:t>
            </a:r>
            <a:r>
              <a:rPr sz="1400" spc="-5" dirty="0">
                <a:solidFill>
                  <a:srgbClr val="595959"/>
                </a:solidFill>
                <a:latin typeface="Times New Roman"/>
                <a:cs typeface="Times New Roman"/>
              </a:rPr>
              <a:t>stemmed1=n</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priorpolarity=negative </a:t>
            </a:r>
            <a:r>
              <a:rPr sz="1400" dirty="0">
                <a:solidFill>
                  <a:srgbClr val="595959"/>
                </a:solidFill>
                <a:latin typeface="Times New Roman"/>
                <a:cs typeface="Times New Roman"/>
              </a:rPr>
              <a:t> </a:t>
            </a:r>
            <a:r>
              <a:rPr sz="1400" spc="-5" dirty="0">
                <a:solidFill>
                  <a:srgbClr val="595959"/>
                </a:solidFill>
                <a:latin typeface="Times New Roman"/>
                <a:cs typeface="Times New Roman"/>
              </a:rPr>
              <a:t>type=weaksubj</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len=1</a:t>
            </a:r>
            <a:r>
              <a:rPr sz="1400" spc="25" dirty="0">
                <a:solidFill>
                  <a:srgbClr val="595959"/>
                </a:solidFill>
                <a:latin typeface="Times New Roman"/>
                <a:cs typeface="Times New Roman"/>
              </a:rPr>
              <a:t> </a:t>
            </a:r>
            <a:r>
              <a:rPr sz="1400" spc="-5" dirty="0">
                <a:solidFill>
                  <a:srgbClr val="595959"/>
                </a:solidFill>
                <a:latin typeface="Times New Roman"/>
                <a:cs typeface="Times New Roman"/>
              </a:rPr>
              <a:t>word1=abandonment</a:t>
            </a:r>
            <a:r>
              <a:rPr sz="1400" spc="20" dirty="0">
                <a:solidFill>
                  <a:srgbClr val="595959"/>
                </a:solidFill>
                <a:latin typeface="Times New Roman"/>
                <a:cs typeface="Times New Roman"/>
              </a:rPr>
              <a:t> </a:t>
            </a:r>
            <a:r>
              <a:rPr sz="1400" dirty="0">
                <a:solidFill>
                  <a:srgbClr val="595959"/>
                </a:solidFill>
                <a:latin typeface="Times New Roman"/>
                <a:cs typeface="Times New Roman"/>
              </a:rPr>
              <a:t>pos1=noun</a:t>
            </a:r>
            <a:r>
              <a:rPr sz="1400" spc="25" dirty="0">
                <a:solidFill>
                  <a:srgbClr val="595959"/>
                </a:solidFill>
                <a:latin typeface="Times New Roman"/>
                <a:cs typeface="Times New Roman"/>
              </a:rPr>
              <a:t> </a:t>
            </a:r>
            <a:r>
              <a:rPr sz="1400" spc="-5" dirty="0">
                <a:solidFill>
                  <a:srgbClr val="595959"/>
                </a:solidFill>
                <a:latin typeface="Times New Roman"/>
                <a:cs typeface="Times New Roman"/>
              </a:rPr>
              <a:t>stemmed1=n</a:t>
            </a:r>
            <a:r>
              <a:rPr sz="1400" spc="25" dirty="0">
                <a:solidFill>
                  <a:srgbClr val="595959"/>
                </a:solidFill>
                <a:latin typeface="Times New Roman"/>
                <a:cs typeface="Times New Roman"/>
              </a:rPr>
              <a:t> </a:t>
            </a:r>
            <a:r>
              <a:rPr sz="1400" spc="-5" dirty="0">
                <a:solidFill>
                  <a:srgbClr val="595959"/>
                </a:solidFill>
                <a:latin typeface="Times New Roman"/>
                <a:cs typeface="Times New Roman"/>
              </a:rPr>
              <a:t>priorpolarity=negative </a:t>
            </a:r>
            <a:r>
              <a:rPr sz="1400" spc="-335" dirty="0">
                <a:solidFill>
                  <a:srgbClr val="595959"/>
                </a:solidFill>
                <a:latin typeface="Times New Roman"/>
                <a:cs typeface="Times New Roman"/>
              </a:rPr>
              <a:t> </a:t>
            </a:r>
            <a:r>
              <a:rPr sz="1400" spc="-5" dirty="0">
                <a:solidFill>
                  <a:srgbClr val="595959"/>
                </a:solidFill>
                <a:latin typeface="Times New Roman"/>
                <a:cs typeface="Times New Roman"/>
              </a:rPr>
              <a:t>type=weaksubj</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len=1</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word1=abandon</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pos1=verb</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stemmed1=y</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priorpolarity=negative </a:t>
            </a:r>
            <a:r>
              <a:rPr sz="1400" dirty="0">
                <a:solidFill>
                  <a:srgbClr val="595959"/>
                </a:solidFill>
                <a:latin typeface="Times New Roman"/>
                <a:cs typeface="Times New Roman"/>
              </a:rPr>
              <a:t> </a:t>
            </a:r>
            <a:r>
              <a:rPr sz="1400" spc="-5" dirty="0">
                <a:solidFill>
                  <a:srgbClr val="595959"/>
                </a:solidFill>
                <a:latin typeface="Times New Roman"/>
                <a:cs typeface="Times New Roman"/>
              </a:rPr>
              <a:t>type=strongsubj</a:t>
            </a:r>
            <a:r>
              <a:rPr sz="1400" dirty="0">
                <a:solidFill>
                  <a:srgbClr val="595959"/>
                </a:solidFill>
                <a:latin typeface="Times New Roman"/>
                <a:cs typeface="Times New Roman"/>
              </a:rPr>
              <a:t> </a:t>
            </a:r>
            <a:r>
              <a:rPr sz="1400" spc="-5" dirty="0">
                <a:solidFill>
                  <a:srgbClr val="595959"/>
                </a:solidFill>
                <a:latin typeface="Times New Roman"/>
                <a:cs typeface="Times New Roman"/>
              </a:rPr>
              <a:t>len=1</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word1=</a:t>
            </a:r>
            <a:r>
              <a:rPr sz="1400" b="1" spc="-5" dirty="0">
                <a:solidFill>
                  <a:srgbClr val="595959"/>
                </a:solidFill>
                <a:latin typeface="Times New Roman"/>
                <a:cs typeface="Times New Roman"/>
              </a:rPr>
              <a:t>abase</a:t>
            </a:r>
            <a:r>
              <a:rPr sz="1400" b="1" spc="10" dirty="0">
                <a:solidFill>
                  <a:srgbClr val="595959"/>
                </a:solidFill>
                <a:latin typeface="Times New Roman"/>
                <a:cs typeface="Times New Roman"/>
              </a:rPr>
              <a:t> </a:t>
            </a:r>
            <a:r>
              <a:rPr sz="1400" spc="-5" dirty="0">
                <a:solidFill>
                  <a:srgbClr val="595959"/>
                </a:solidFill>
                <a:latin typeface="Times New Roman"/>
                <a:cs typeface="Times New Roman"/>
              </a:rPr>
              <a:t>pos1=verb</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stemmed1=y</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priorpolarity=negative </a:t>
            </a:r>
            <a:r>
              <a:rPr sz="1400" dirty="0">
                <a:solidFill>
                  <a:srgbClr val="595959"/>
                </a:solidFill>
                <a:latin typeface="Times New Roman"/>
                <a:cs typeface="Times New Roman"/>
              </a:rPr>
              <a:t> </a:t>
            </a:r>
            <a:r>
              <a:rPr sz="1400" spc="-5" dirty="0">
                <a:solidFill>
                  <a:srgbClr val="595959"/>
                </a:solidFill>
                <a:latin typeface="Times New Roman"/>
                <a:cs typeface="Times New Roman"/>
              </a:rPr>
              <a:t>type=strongsubj</a:t>
            </a:r>
            <a:r>
              <a:rPr sz="1400" spc="20" dirty="0">
                <a:solidFill>
                  <a:srgbClr val="595959"/>
                </a:solidFill>
                <a:latin typeface="Times New Roman"/>
                <a:cs typeface="Times New Roman"/>
              </a:rPr>
              <a:t> </a:t>
            </a:r>
            <a:r>
              <a:rPr sz="1400" spc="-5" dirty="0">
                <a:solidFill>
                  <a:srgbClr val="595959"/>
                </a:solidFill>
                <a:latin typeface="Times New Roman"/>
                <a:cs typeface="Times New Roman"/>
              </a:rPr>
              <a:t>len=1</a:t>
            </a:r>
            <a:r>
              <a:rPr sz="1400" spc="25" dirty="0">
                <a:solidFill>
                  <a:srgbClr val="595959"/>
                </a:solidFill>
                <a:latin typeface="Times New Roman"/>
                <a:cs typeface="Times New Roman"/>
              </a:rPr>
              <a:t> </a:t>
            </a:r>
            <a:r>
              <a:rPr sz="1400" spc="-5" dirty="0">
                <a:solidFill>
                  <a:srgbClr val="595959"/>
                </a:solidFill>
                <a:latin typeface="Times New Roman"/>
                <a:cs typeface="Times New Roman"/>
              </a:rPr>
              <a:t>word1=abasement</a:t>
            </a:r>
            <a:r>
              <a:rPr sz="1400" spc="20" dirty="0">
                <a:solidFill>
                  <a:srgbClr val="595959"/>
                </a:solidFill>
                <a:latin typeface="Times New Roman"/>
                <a:cs typeface="Times New Roman"/>
              </a:rPr>
              <a:t> </a:t>
            </a:r>
            <a:r>
              <a:rPr sz="1400" dirty="0">
                <a:solidFill>
                  <a:srgbClr val="595959"/>
                </a:solidFill>
                <a:latin typeface="Times New Roman"/>
                <a:cs typeface="Times New Roman"/>
              </a:rPr>
              <a:t>pos1=anypos</a:t>
            </a:r>
            <a:r>
              <a:rPr sz="1400" spc="30" dirty="0">
                <a:solidFill>
                  <a:srgbClr val="595959"/>
                </a:solidFill>
                <a:latin typeface="Times New Roman"/>
                <a:cs typeface="Times New Roman"/>
              </a:rPr>
              <a:t> </a:t>
            </a:r>
            <a:r>
              <a:rPr sz="1400" spc="-5" dirty="0">
                <a:solidFill>
                  <a:srgbClr val="595959"/>
                </a:solidFill>
                <a:latin typeface="Times New Roman"/>
                <a:cs typeface="Times New Roman"/>
              </a:rPr>
              <a:t>stemmed1=y</a:t>
            </a:r>
            <a:r>
              <a:rPr sz="1400" spc="30" dirty="0">
                <a:solidFill>
                  <a:srgbClr val="595959"/>
                </a:solidFill>
                <a:latin typeface="Times New Roman"/>
                <a:cs typeface="Times New Roman"/>
              </a:rPr>
              <a:t> </a:t>
            </a:r>
            <a:r>
              <a:rPr sz="1400" spc="-5" dirty="0">
                <a:solidFill>
                  <a:srgbClr val="595959"/>
                </a:solidFill>
                <a:latin typeface="Times New Roman"/>
                <a:cs typeface="Times New Roman"/>
              </a:rPr>
              <a:t>priorpolarity=negative </a:t>
            </a:r>
            <a:r>
              <a:rPr sz="1400" spc="-335" dirty="0">
                <a:solidFill>
                  <a:srgbClr val="595959"/>
                </a:solidFill>
                <a:latin typeface="Times New Roman"/>
                <a:cs typeface="Times New Roman"/>
              </a:rPr>
              <a:t> </a:t>
            </a:r>
            <a:r>
              <a:rPr sz="1400" spc="-5" dirty="0">
                <a:solidFill>
                  <a:srgbClr val="595959"/>
                </a:solidFill>
                <a:latin typeface="Times New Roman"/>
                <a:cs typeface="Times New Roman"/>
              </a:rPr>
              <a:t>type=strongsubj</a:t>
            </a:r>
            <a:r>
              <a:rPr sz="1400" dirty="0">
                <a:solidFill>
                  <a:srgbClr val="595959"/>
                </a:solidFill>
                <a:latin typeface="Times New Roman"/>
                <a:cs typeface="Times New Roman"/>
              </a:rPr>
              <a:t> </a:t>
            </a:r>
            <a:r>
              <a:rPr sz="1400" spc="-5" dirty="0">
                <a:solidFill>
                  <a:srgbClr val="595959"/>
                </a:solidFill>
                <a:latin typeface="Times New Roman"/>
                <a:cs typeface="Times New Roman"/>
              </a:rPr>
              <a:t>len=1</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word1=abash</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pos1=verb</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stemmed1=y</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priorpolarity=negative </a:t>
            </a:r>
            <a:r>
              <a:rPr sz="1400" dirty="0">
                <a:solidFill>
                  <a:srgbClr val="595959"/>
                </a:solidFill>
                <a:latin typeface="Times New Roman"/>
                <a:cs typeface="Times New Roman"/>
              </a:rPr>
              <a:t> </a:t>
            </a:r>
            <a:r>
              <a:rPr sz="1400" spc="-5" dirty="0">
                <a:solidFill>
                  <a:srgbClr val="595959"/>
                </a:solidFill>
                <a:latin typeface="Times New Roman"/>
                <a:cs typeface="Times New Roman"/>
              </a:rPr>
              <a:t>type=weaksubj</a:t>
            </a:r>
            <a:r>
              <a:rPr sz="1400" dirty="0">
                <a:solidFill>
                  <a:srgbClr val="595959"/>
                </a:solidFill>
                <a:latin typeface="Times New Roman"/>
                <a:cs typeface="Times New Roman"/>
              </a:rPr>
              <a:t> </a:t>
            </a:r>
            <a:r>
              <a:rPr sz="1400" spc="-5" dirty="0">
                <a:solidFill>
                  <a:srgbClr val="595959"/>
                </a:solidFill>
                <a:latin typeface="Times New Roman"/>
                <a:cs typeface="Times New Roman"/>
              </a:rPr>
              <a:t>len=1</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word1=abate</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pos1=verb</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stemmed1=y</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priorpolarity=negative </a:t>
            </a:r>
            <a:r>
              <a:rPr sz="1400" dirty="0">
                <a:solidFill>
                  <a:srgbClr val="595959"/>
                </a:solidFill>
                <a:latin typeface="Times New Roman"/>
                <a:cs typeface="Times New Roman"/>
              </a:rPr>
              <a:t> </a:t>
            </a:r>
            <a:r>
              <a:rPr sz="1400" spc="-5" dirty="0">
                <a:solidFill>
                  <a:srgbClr val="595959"/>
                </a:solidFill>
                <a:latin typeface="Times New Roman"/>
                <a:cs typeface="Times New Roman"/>
              </a:rPr>
              <a:t>type=strongsubj</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len=1</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word1=</a:t>
            </a:r>
            <a:r>
              <a:rPr sz="1400" b="1" spc="-5" dirty="0">
                <a:solidFill>
                  <a:srgbClr val="595959"/>
                </a:solidFill>
                <a:latin typeface="Times New Roman"/>
                <a:cs typeface="Times New Roman"/>
              </a:rPr>
              <a:t>absolve</a:t>
            </a:r>
            <a:r>
              <a:rPr sz="1400" b="1" spc="10" dirty="0">
                <a:solidFill>
                  <a:srgbClr val="595959"/>
                </a:solidFill>
                <a:latin typeface="Times New Roman"/>
                <a:cs typeface="Times New Roman"/>
              </a:rPr>
              <a:t> </a:t>
            </a:r>
            <a:r>
              <a:rPr sz="1400" spc="-5" dirty="0">
                <a:solidFill>
                  <a:srgbClr val="595959"/>
                </a:solidFill>
                <a:latin typeface="Times New Roman"/>
                <a:cs typeface="Times New Roman"/>
              </a:rPr>
              <a:t>pos1=verb</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stemmed1=y</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priorpolarity=positive </a:t>
            </a:r>
            <a:r>
              <a:rPr sz="1400" dirty="0">
                <a:solidFill>
                  <a:srgbClr val="595959"/>
                </a:solidFill>
                <a:latin typeface="Times New Roman"/>
                <a:cs typeface="Times New Roman"/>
              </a:rPr>
              <a:t> </a:t>
            </a:r>
            <a:r>
              <a:rPr sz="1400" spc="-5" dirty="0">
                <a:solidFill>
                  <a:srgbClr val="595959"/>
                </a:solidFill>
                <a:latin typeface="Times New Roman"/>
                <a:cs typeface="Times New Roman"/>
              </a:rPr>
              <a:t>type=strongsubj</a:t>
            </a:r>
            <a:r>
              <a:rPr sz="1400" dirty="0">
                <a:solidFill>
                  <a:srgbClr val="595959"/>
                </a:solidFill>
                <a:latin typeface="Times New Roman"/>
                <a:cs typeface="Times New Roman"/>
              </a:rPr>
              <a:t> </a:t>
            </a:r>
            <a:r>
              <a:rPr sz="1400" spc="-5" dirty="0">
                <a:solidFill>
                  <a:srgbClr val="595959"/>
                </a:solidFill>
                <a:latin typeface="Times New Roman"/>
                <a:cs typeface="Times New Roman"/>
              </a:rPr>
              <a:t>len=1</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word1=absolute</a:t>
            </a:r>
            <a:r>
              <a:rPr sz="1400" spc="10" dirty="0">
                <a:solidFill>
                  <a:srgbClr val="595959"/>
                </a:solidFill>
                <a:latin typeface="Times New Roman"/>
                <a:cs typeface="Times New Roman"/>
              </a:rPr>
              <a:t> </a:t>
            </a:r>
            <a:r>
              <a:rPr sz="1400" dirty="0">
                <a:solidFill>
                  <a:srgbClr val="595959"/>
                </a:solidFill>
                <a:latin typeface="Times New Roman"/>
                <a:cs typeface="Times New Roman"/>
              </a:rPr>
              <a:t>pos1=adj </a:t>
            </a:r>
            <a:r>
              <a:rPr sz="1400" spc="-5" dirty="0">
                <a:solidFill>
                  <a:srgbClr val="595959"/>
                </a:solidFill>
                <a:latin typeface="Times New Roman"/>
                <a:cs typeface="Times New Roman"/>
              </a:rPr>
              <a:t>stemmed1=n</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priorpolarity=neutral</a:t>
            </a:r>
            <a:endParaRPr sz="140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650230" cy="665480"/>
          </a:xfrm>
          <a:prstGeom prst="rect">
            <a:avLst/>
          </a:prstGeom>
        </p:spPr>
        <p:txBody>
          <a:bodyPr vert="horz" wrap="square" lIns="0" tIns="12700" rIns="0" bIns="0" rtlCol="0">
            <a:spAutoFit/>
          </a:bodyPr>
          <a:lstStyle/>
          <a:p>
            <a:pPr marL="12700">
              <a:lnSpc>
                <a:spcPct val="100000"/>
              </a:lnSpc>
              <a:spcBef>
                <a:spcPts val="100"/>
              </a:spcBef>
            </a:pPr>
            <a:r>
              <a:rPr sz="4200" spc="80" dirty="0"/>
              <a:t>Semantic</a:t>
            </a:r>
            <a:r>
              <a:rPr sz="4200" spc="170" dirty="0"/>
              <a:t> </a:t>
            </a:r>
            <a:r>
              <a:rPr sz="4200" spc="80" dirty="0"/>
              <a:t>Classes:</a:t>
            </a:r>
            <a:r>
              <a:rPr sz="4200" spc="170" dirty="0"/>
              <a:t> </a:t>
            </a:r>
            <a:r>
              <a:rPr sz="4200" spc="70" dirty="0"/>
              <a:t>LIWC</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7</a:t>
            </a:r>
            <a:endParaRPr sz="800">
              <a:latin typeface="Times New Roman"/>
              <a:cs typeface="Times New Roman"/>
            </a:endParaRPr>
          </a:p>
        </p:txBody>
      </p:sp>
      <p:sp>
        <p:nvSpPr>
          <p:cNvPr id="3" name="object 3"/>
          <p:cNvSpPr txBox="1"/>
          <p:nvPr/>
        </p:nvSpPr>
        <p:spPr>
          <a:xfrm>
            <a:off x="780915" y="1841844"/>
            <a:ext cx="7165975" cy="4292600"/>
          </a:xfrm>
          <a:prstGeom prst="rect">
            <a:avLst/>
          </a:prstGeom>
        </p:spPr>
        <p:txBody>
          <a:bodyPr vert="horz" wrap="square" lIns="0" tIns="114300" rIns="0" bIns="0" rtlCol="0">
            <a:spAutoFit/>
          </a:bodyPr>
          <a:lstStyle/>
          <a:p>
            <a:pPr marL="12700">
              <a:lnSpc>
                <a:spcPct val="100000"/>
              </a:lnSpc>
              <a:spcBef>
                <a:spcPts val="900"/>
              </a:spcBef>
            </a:pPr>
            <a:r>
              <a:rPr sz="2000" spc="-5" dirty="0">
                <a:solidFill>
                  <a:srgbClr val="595959"/>
                </a:solidFill>
                <a:latin typeface="Times New Roman"/>
                <a:cs typeface="Times New Roman"/>
              </a:rPr>
              <a:t>Linguistic Inquiry and</a:t>
            </a:r>
            <a:r>
              <a:rPr sz="2000" spc="-45" dirty="0">
                <a:solidFill>
                  <a:srgbClr val="595959"/>
                </a:solidFill>
                <a:latin typeface="Times New Roman"/>
                <a:cs typeface="Times New Roman"/>
              </a:rPr>
              <a:t> Word</a:t>
            </a:r>
            <a:r>
              <a:rPr sz="2000" spc="-5" dirty="0">
                <a:solidFill>
                  <a:srgbClr val="595959"/>
                </a:solidFill>
                <a:latin typeface="Times New Roman"/>
                <a:cs typeface="Times New Roman"/>
              </a:rPr>
              <a:t> </a:t>
            </a:r>
            <a:r>
              <a:rPr sz="2000" dirty="0">
                <a:solidFill>
                  <a:srgbClr val="595959"/>
                </a:solidFill>
                <a:latin typeface="Times New Roman"/>
                <a:cs typeface="Times New Roman"/>
              </a:rPr>
              <a:t>Count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(LIWC):</a:t>
            </a:r>
            <a:r>
              <a:rPr sz="2000" spc="-15" dirty="0">
                <a:solidFill>
                  <a:srgbClr val="595959"/>
                </a:solidFill>
                <a:latin typeface="Times New Roman"/>
                <a:cs typeface="Times New Roman"/>
              </a:rPr>
              <a:t> </a:t>
            </a:r>
            <a:r>
              <a:rPr sz="2000" u="sng" spc="-10" dirty="0">
                <a:solidFill>
                  <a:srgbClr val="6B9F25"/>
                </a:solidFill>
                <a:uFill>
                  <a:solidFill>
                    <a:srgbClr val="6B9F25"/>
                  </a:solidFill>
                </a:uFill>
                <a:latin typeface="Times New Roman"/>
                <a:cs typeface="Times New Roman"/>
                <a:hlinkClick r:id="rId2"/>
              </a:rPr>
              <a:t>http://www.liwc.net/</a:t>
            </a:r>
            <a:endParaRPr sz="2000">
              <a:latin typeface="Times New Roman"/>
              <a:cs typeface="Times New Roman"/>
            </a:endParaRPr>
          </a:p>
          <a:p>
            <a:pPr marL="48895">
              <a:lnSpc>
                <a:spcPct val="100000"/>
              </a:lnSpc>
              <a:spcBef>
                <a:spcPts val="8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35" dirty="0">
                <a:solidFill>
                  <a:srgbClr val="595959"/>
                </a:solidFill>
                <a:latin typeface="Times New Roman"/>
                <a:cs typeface="Times New Roman"/>
              </a:rPr>
              <a:t>Text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analysis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software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based </a:t>
            </a:r>
            <a:r>
              <a:rPr sz="2000" dirty="0">
                <a:solidFill>
                  <a:srgbClr val="595959"/>
                </a:solidFill>
                <a:latin typeface="Times New Roman"/>
                <a:cs typeface="Times New Roman"/>
              </a:rPr>
              <a:t>on</a:t>
            </a:r>
            <a:r>
              <a:rPr sz="2000" spc="-5" dirty="0">
                <a:solidFill>
                  <a:srgbClr val="595959"/>
                </a:solidFill>
                <a:latin typeface="Times New Roman"/>
                <a:cs typeface="Times New Roman"/>
              </a:rPr>
              <a:t> dictionaries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a:t>
            </a:r>
            <a:r>
              <a:rPr sz="2000" spc="-5" dirty="0">
                <a:solidFill>
                  <a:srgbClr val="595959"/>
                </a:solidFill>
                <a:latin typeface="Times New Roman"/>
                <a:cs typeface="Times New Roman"/>
              </a:rPr>
              <a:t> dimensions</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25" dirty="0">
                <a:solidFill>
                  <a:srgbClr val="002060"/>
                </a:solidFill>
                <a:latin typeface="Impact"/>
                <a:cs typeface="Impact"/>
              </a:rPr>
              <a:t> </a:t>
            </a:r>
            <a:r>
              <a:rPr sz="2000" spc="-5" dirty="0">
                <a:solidFill>
                  <a:srgbClr val="595959"/>
                </a:solidFill>
                <a:latin typeface="Times New Roman"/>
                <a:cs typeface="Times New Roman"/>
              </a:rPr>
              <a:t>Dimensions</a:t>
            </a:r>
            <a:r>
              <a:rPr sz="2000" spc="-25" dirty="0">
                <a:solidFill>
                  <a:srgbClr val="595959"/>
                </a:solidFill>
                <a:latin typeface="Times New Roman"/>
                <a:cs typeface="Times New Roman"/>
              </a:rPr>
              <a:t> </a:t>
            </a:r>
            <a:r>
              <a:rPr sz="2000" spc="-5" dirty="0">
                <a:solidFill>
                  <a:srgbClr val="595959"/>
                </a:solidFill>
                <a:latin typeface="Times New Roman"/>
                <a:cs typeface="Times New Roman"/>
              </a:rPr>
              <a:t>can</a:t>
            </a:r>
            <a:r>
              <a:rPr sz="2000" spc="-20" dirty="0">
                <a:solidFill>
                  <a:srgbClr val="595959"/>
                </a:solidFill>
                <a:latin typeface="Times New Roman"/>
                <a:cs typeface="Times New Roman"/>
              </a:rPr>
              <a:t> </a:t>
            </a:r>
            <a:r>
              <a:rPr sz="2000" dirty="0">
                <a:solidFill>
                  <a:srgbClr val="595959"/>
                </a:solidFill>
                <a:latin typeface="Times New Roman"/>
                <a:cs typeface="Times New Roman"/>
              </a:rPr>
              <a:t>be</a:t>
            </a:r>
            <a:r>
              <a:rPr sz="2000" spc="-25" dirty="0">
                <a:solidFill>
                  <a:srgbClr val="595959"/>
                </a:solidFill>
                <a:latin typeface="Times New Roman"/>
                <a:cs typeface="Times New Roman"/>
              </a:rPr>
              <a:t> </a:t>
            </a:r>
            <a:r>
              <a:rPr sz="2000" spc="-5" dirty="0">
                <a:solidFill>
                  <a:srgbClr val="595959"/>
                </a:solidFill>
                <a:latin typeface="Times New Roman"/>
                <a:cs typeface="Times New Roman"/>
              </a:rPr>
              <a:t>syntactic</a:t>
            </a:r>
            <a:endParaRPr sz="2000">
              <a:latin typeface="Times New Roman"/>
              <a:cs typeface="Times New Roman"/>
            </a:endParaRPr>
          </a:p>
          <a:p>
            <a:pPr marR="4076065" algn="r">
              <a:lnSpc>
                <a:spcPct val="100000"/>
              </a:lnSpc>
              <a:spcBef>
                <a:spcPts val="100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Pronouns,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past-tense</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verbs</a:t>
            </a:r>
            <a:endParaRPr sz="2000">
              <a:latin typeface="Times New Roman"/>
              <a:cs typeface="Times New Roman"/>
            </a:endParaRPr>
          </a:p>
          <a:p>
            <a:pPr marR="4077335" algn="r">
              <a:lnSpc>
                <a:spcPct val="100000"/>
              </a:lnSpc>
              <a:spcBef>
                <a:spcPts val="100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Dimensions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can</a:t>
            </a:r>
            <a:r>
              <a:rPr sz="2000" spc="-10" dirty="0">
                <a:solidFill>
                  <a:srgbClr val="595959"/>
                </a:solidFill>
                <a:latin typeface="Times New Roman"/>
                <a:cs typeface="Times New Roman"/>
              </a:rPr>
              <a:t> </a:t>
            </a:r>
            <a:r>
              <a:rPr sz="2000" dirty="0">
                <a:solidFill>
                  <a:srgbClr val="595959"/>
                </a:solidFill>
                <a:latin typeface="Times New Roman"/>
                <a:cs typeface="Times New Roman"/>
              </a:rPr>
              <a:t>be</a:t>
            </a:r>
            <a:r>
              <a:rPr sz="2000" spc="-15" dirty="0">
                <a:solidFill>
                  <a:srgbClr val="595959"/>
                </a:solidFill>
                <a:latin typeface="Times New Roman"/>
                <a:cs typeface="Times New Roman"/>
              </a:rPr>
              <a:t> </a:t>
            </a:r>
            <a:r>
              <a:rPr sz="2000" spc="-10" dirty="0">
                <a:solidFill>
                  <a:srgbClr val="595959"/>
                </a:solidFill>
                <a:latin typeface="Times New Roman"/>
                <a:cs typeface="Times New Roman"/>
              </a:rPr>
              <a:t>semantic</a:t>
            </a:r>
            <a:endParaRPr sz="2000">
              <a:latin typeface="Times New Roman"/>
              <a:cs typeface="Times New Roman"/>
            </a:endParaRPr>
          </a:p>
          <a:p>
            <a:pPr marL="232410">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Social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words, </a:t>
            </a:r>
            <a:r>
              <a:rPr sz="2000" spc="-10" dirty="0">
                <a:solidFill>
                  <a:srgbClr val="595959"/>
                </a:solidFill>
                <a:latin typeface="Times New Roman"/>
                <a:cs typeface="Times New Roman"/>
              </a:rPr>
              <a:t>affect,</a:t>
            </a:r>
            <a:r>
              <a:rPr sz="2000" spc="-5" dirty="0">
                <a:solidFill>
                  <a:srgbClr val="595959"/>
                </a:solidFill>
                <a:latin typeface="Times New Roman"/>
                <a:cs typeface="Times New Roman"/>
              </a:rPr>
              <a:t> cognitive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mechanisms</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Other</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categories</a:t>
            </a:r>
            <a:endParaRPr sz="2000">
              <a:latin typeface="Times New Roman"/>
              <a:cs typeface="Times New Roman"/>
            </a:endParaRPr>
          </a:p>
          <a:p>
            <a:pPr marL="232410">
              <a:lnSpc>
                <a:spcPct val="100000"/>
              </a:lnSpc>
              <a:spcBef>
                <a:spcPts val="100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See</a:t>
            </a:r>
            <a:r>
              <a:rPr sz="2000" spc="-10" dirty="0">
                <a:solidFill>
                  <a:srgbClr val="595959"/>
                </a:solidFill>
                <a:latin typeface="Times New Roman"/>
                <a:cs typeface="Times New Roman"/>
              </a:rPr>
              <a:t> </a:t>
            </a:r>
            <a:r>
              <a:rPr sz="2000" u="sng" spc="-5" dirty="0">
                <a:solidFill>
                  <a:srgbClr val="6B9F25"/>
                </a:solidFill>
                <a:uFill>
                  <a:solidFill>
                    <a:srgbClr val="6B9F25"/>
                  </a:solidFill>
                </a:uFill>
                <a:latin typeface="Times New Roman"/>
                <a:cs typeface="Times New Roman"/>
                <a:hlinkClick r:id="rId3"/>
              </a:rPr>
              <a:t>http://liwc.wpengine.com/compare-dictionaries/</a:t>
            </a:r>
            <a:endParaRPr sz="2000">
              <a:latin typeface="Times New Roman"/>
              <a:cs typeface="Times New Roman"/>
            </a:endParaRPr>
          </a:p>
          <a:p>
            <a:pPr marL="232410">
              <a:lnSpc>
                <a:spcPct val="100000"/>
              </a:lnSpc>
              <a:spcBef>
                <a:spcPts val="10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Ja</a:t>
            </a:r>
            <a:r>
              <a:rPr sz="2000" spc="-10" dirty="0">
                <a:solidFill>
                  <a:srgbClr val="595959"/>
                </a:solidFill>
                <a:latin typeface="Times New Roman"/>
                <a:cs typeface="Times New Roman"/>
              </a:rPr>
              <a:t>m</a:t>
            </a:r>
            <a:r>
              <a:rPr sz="2000" spc="-5" dirty="0">
                <a:solidFill>
                  <a:srgbClr val="595959"/>
                </a:solidFill>
                <a:latin typeface="Times New Roman"/>
                <a:cs typeface="Times New Roman"/>
              </a:rPr>
              <a:t>e</a:t>
            </a:r>
            <a:r>
              <a:rPr sz="2000" dirty="0">
                <a:solidFill>
                  <a:srgbClr val="595959"/>
                </a:solidFill>
                <a:latin typeface="Times New Roman"/>
                <a:cs typeface="Times New Roman"/>
              </a:rPr>
              <a:t>s</a:t>
            </a:r>
            <a:r>
              <a:rPr sz="2000" spc="-5" dirty="0">
                <a:solidFill>
                  <a:srgbClr val="595959"/>
                </a:solidFill>
                <a:latin typeface="Times New Roman"/>
                <a:cs typeface="Times New Roman"/>
              </a:rPr>
              <a:t> </a:t>
            </a:r>
            <a:r>
              <a:rPr sz="2000" dirty="0">
                <a:solidFill>
                  <a:srgbClr val="595959"/>
                </a:solidFill>
                <a:latin typeface="Times New Roman"/>
                <a:cs typeface="Times New Roman"/>
              </a:rPr>
              <a:t>P</a:t>
            </a:r>
            <a:r>
              <a:rPr sz="2000" spc="-5" dirty="0">
                <a:solidFill>
                  <a:srgbClr val="595959"/>
                </a:solidFill>
                <a:latin typeface="Times New Roman"/>
                <a:cs typeface="Times New Roman"/>
              </a:rPr>
              <a:t>e</a:t>
            </a:r>
            <a:r>
              <a:rPr sz="2000" dirty="0">
                <a:solidFill>
                  <a:srgbClr val="595959"/>
                </a:solidFill>
                <a:latin typeface="Times New Roman"/>
                <a:cs typeface="Times New Roman"/>
              </a:rPr>
              <a:t>nn</a:t>
            </a:r>
            <a:r>
              <a:rPr sz="2000" spc="-5" dirty="0">
                <a:solidFill>
                  <a:srgbClr val="595959"/>
                </a:solidFill>
                <a:latin typeface="Times New Roman"/>
                <a:cs typeface="Times New Roman"/>
              </a:rPr>
              <a:t>e</a:t>
            </a:r>
            <a:r>
              <a:rPr sz="2000" dirty="0">
                <a:solidFill>
                  <a:srgbClr val="595959"/>
                </a:solidFill>
                <a:latin typeface="Times New Roman"/>
                <a:cs typeface="Times New Roman"/>
              </a:rPr>
              <a:t>b</a:t>
            </a:r>
            <a:r>
              <a:rPr sz="2000" spc="-5" dirty="0">
                <a:solidFill>
                  <a:srgbClr val="595959"/>
                </a:solidFill>
                <a:latin typeface="Times New Roman"/>
                <a:cs typeface="Times New Roman"/>
              </a:rPr>
              <a:t>a</a:t>
            </a:r>
            <a:r>
              <a:rPr sz="2000" dirty="0">
                <a:solidFill>
                  <a:srgbClr val="595959"/>
                </a:solidFill>
                <a:latin typeface="Times New Roman"/>
                <a:cs typeface="Times New Roman"/>
              </a:rPr>
              <a:t>k</a:t>
            </a:r>
            <a:r>
              <a:rPr sz="2000" spc="-5" dirty="0">
                <a:solidFill>
                  <a:srgbClr val="595959"/>
                </a:solidFill>
                <a:latin typeface="Times New Roman"/>
                <a:cs typeface="Times New Roman"/>
              </a:rPr>
              <a:t>e</a:t>
            </a:r>
            <a:r>
              <a:rPr sz="2000" spc="-85" dirty="0">
                <a:solidFill>
                  <a:srgbClr val="595959"/>
                </a:solidFill>
                <a:latin typeface="Times New Roman"/>
                <a:cs typeface="Times New Roman"/>
              </a:rPr>
              <a:t>r</a:t>
            </a:r>
            <a:r>
              <a:rPr sz="2000" dirty="0">
                <a:solidFill>
                  <a:srgbClr val="595959"/>
                </a:solidFill>
                <a:latin typeface="Times New Roman"/>
                <a:cs typeface="Times New Roman"/>
              </a:rPr>
              <a:t>, </a:t>
            </a:r>
            <a:r>
              <a:rPr sz="2000" spc="5" dirty="0">
                <a:solidFill>
                  <a:srgbClr val="595959"/>
                </a:solidFill>
                <a:latin typeface="Times New Roman"/>
                <a:cs typeface="Times New Roman"/>
              </a:rPr>
              <a:t>U</a:t>
            </a:r>
            <a:r>
              <a:rPr sz="2000" dirty="0">
                <a:solidFill>
                  <a:srgbClr val="595959"/>
                </a:solidFill>
                <a:latin typeface="Times New Roman"/>
                <a:cs typeface="Times New Roman"/>
              </a:rPr>
              <a:t>n</a:t>
            </a:r>
            <a:r>
              <a:rPr sz="2000" spc="-10" dirty="0">
                <a:solidFill>
                  <a:srgbClr val="595959"/>
                </a:solidFill>
                <a:latin typeface="Times New Roman"/>
                <a:cs typeface="Times New Roman"/>
              </a:rPr>
              <a:t>i</a:t>
            </a:r>
            <a:r>
              <a:rPr sz="2000" dirty="0">
                <a:solidFill>
                  <a:srgbClr val="595959"/>
                </a:solidFill>
                <a:latin typeface="Times New Roman"/>
                <a:cs typeface="Times New Roman"/>
              </a:rPr>
              <a:t>v</a:t>
            </a:r>
            <a:r>
              <a:rPr sz="2000" spc="-5" dirty="0">
                <a:solidFill>
                  <a:srgbClr val="595959"/>
                </a:solidFill>
                <a:latin typeface="Times New Roman"/>
                <a:cs typeface="Times New Roman"/>
              </a:rPr>
              <a:t>ers</a:t>
            </a:r>
            <a:r>
              <a:rPr sz="2000" spc="-10" dirty="0">
                <a:solidFill>
                  <a:srgbClr val="595959"/>
                </a:solidFill>
                <a:latin typeface="Times New Roman"/>
                <a:cs typeface="Times New Roman"/>
              </a:rPr>
              <a:t>it</a:t>
            </a:r>
            <a:r>
              <a:rPr sz="2000" dirty="0">
                <a:solidFill>
                  <a:srgbClr val="595959"/>
                </a:solidFill>
                <a:latin typeface="Times New Roman"/>
                <a:cs typeface="Times New Roman"/>
              </a:rPr>
              <a:t>y of</a:t>
            </a:r>
            <a:r>
              <a:rPr sz="2000" spc="-40" dirty="0">
                <a:solidFill>
                  <a:srgbClr val="595959"/>
                </a:solidFill>
                <a:latin typeface="Times New Roman"/>
                <a:cs typeface="Times New Roman"/>
              </a:rPr>
              <a:t> </a:t>
            </a:r>
            <a:r>
              <a:rPr sz="2000" spc="-135" dirty="0">
                <a:solidFill>
                  <a:srgbClr val="595959"/>
                </a:solidFill>
                <a:latin typeface="Times New Roman"/>
                <a:cs typeface="Times New Roman"/>
              </a:rPr>
              <a:t>T</a:t>
            </a:r>
            <a:r>
              <a:rPr sz="2000" spc="-5" dirty="0">
                <a:solidFill>
                  <a:srgbClr val="595959"/>
                </a:solidFill>
                <a:latin typeface="Times New Roman"/>
                <a:cs typeface="Times New Roman"/>
              </a:rPr>
              <a:t>e</a:t>
            </a:r>
            <a:r>
              <a:rPr sz="2000" dirty="0">
                <a:solidFill>
                  <a:srgbClr val="595959"/>
                </a:solidFill>
                <a:latin typeface="Times New Roman"/>
                <a:cs typeface="Times New Roman"/>
              </a:rPr>
              <a:t>x</a:t>
            </a:r>
            <a:r>
              <a:rPr sz="2000" spc="-5" dirty="0">
                <a:solidFill>
                  <a:srgbClr val="595959"/>
                </a:solidFill>
                <a:latin typeface="Times New Roman"/>
                <a:cs typeface="Times New Roman"/>
              </a:rPr>
              <a:t>a</a:t>
            </a:r>
            <a:r>
              <a:rPr sz="2000" dirty="0">
                <a:solidFill>
                  <a:srgbClr val="595959"/>
                </a:solidFill>
                <a:latin typeface="Times New Roman"/>
                <a:cs typeface="Times New Roman"/>
              </a:rPr>
              <a:t>s</a:t>
            </a:r>
            <a:r>
              <a:rPr sz="2000" spc="-5" dirty="0">
                <a:solidFill>
                  <a:srgbClr val="595959"/>
                </a:solidFill>
                <a:latin typeface="Times New Roman"/>
                <a:cs typeface="Times New Roman"/>
              </a:rPr>
              <a:t> a</a:t>
            </a:r>
            <a:r>
              <a:rPr sz="2000" dirty="0">
                <a:solidFill>
                  <a:srgbClr val="595959"/>
                </a:solidFill>
                <a:latin typeface="Times New Roman"/>
                <a:cs typeface="Times New Roman"/>
              </a:rPr>
              <a:t>t</a:t>
            </a:r>
            <a:r>
              <a:rPr sz="2000" spc="-120" dirty="0">
                <a:solidFill>
                  <a:srgbClr val="595959"/>
                </a:solidFill>
                <a:latin typeface="Times New Roman"/>
                <a:cs typeface="Times New Roman"/>
              </a:rPr>
              <a:t> </a:t>
            </a:r>
            <a:r>
              <a:rPr sz="2000" spc="5" dirty="0">
                <a:solidFill>
                  <a:srgbClr val="595959"/>
                </a:solidFill>
                <a:latin typeface="Times New Roman"/>
                <a:cs typeface="Times New Roman"/>
              </a:rPr>
              <a:t>A</a:t>
            </a:r>
            <a:r>
              <a:rPr sz="2000" dirty="0">
                <a:solidFill>
                  <a:srgbClr val="595959"/>
                </a:solidFill>
                <a:latin typeface="Times New Roman"/>
                <a:cs typeface="Times New Roman"/>
              </a:rPr>
              <a:t>u</a:t>
            </a:r>
            <a:r>
              <a:rPr sz="2000" spc="-5" dirty="0">
                <a:solidFill>
                  <a:srgbClr val="595959"/>
                </a:solidFill>
                <a:latin typeface="Times New Roman"/>
                <a:cs typeface="Times New Roman"/>
              </a:rPr>
              <a:t>s</a:t>
            </a:r>
            <a:r>
              <a:rPr sz="2000" spc="-10" dirty="0">
                <a:solidFill>
                  <a:srgbClr val="595959"/>
                </a:solidFill>
                <a:latin typeface="Times New Roman"/>
                <a:cs typeface="Times New Roman"/>
              </a:rPr>
              <a:t>ti</a:t>
            </a:r>
            <a:r>
              <a:rPr sz="2000" dirty="0">
                <a:solidFill>
                  <a:srgbClr val="595959"/>
                </a:solidFill>
                <a:latin typeface="Times New Roman"/>
                <a:cs typeface="Times New Roman"/>
              </a:rPr>
              <a:t>n</a:t>
            </a:r>
            <a:endParaRPr sz="2000">
              <a:latin typeface="Times New Roman"/>
              <a:cs typeface="Times New Roman"/>
            </a:endParaRPr>
          </a:p>
          <a:p>
            <a:pPr marL="12700">
              <a:lnSpc>
                <a:spcPct val="100000"/>
              </a:lnSpc>
              <a:spcBef>
                <a:spcPts val="1000"/>
              </a:spcBef>
            </a:pPr>
            <a:r>
              <a:rPr sz="2000" spc="-5" dirty="0">
                <a:solidFill>
                  <a:srgbClr val="595959"/>
                </a:solidFill>
                <a:latin typeface="Times New Roman"/>
                <a:cs typeface="Times New Roman"/>
              </a:rPr>
              <a:t>Often used for positive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dirty="0">
                <a:solidFill>
                  <a:srgbClr val="595959"/>
                </a:solidFill>
                <a:latin typeface="Times New Roman"/>
                <a:cs typeface="Times New Roman"/>
              </a:rPr>
              <a:t> </a:t>
            </a:r>
            <a:r>
              <a:rPr sz="2000" spc="-5" dirty="0">
                <a:solidFill>
                  <a:srgbClr val="595959"/>
                </a:solidFill>
                <a:latin typeface="Times New Roman"/>
                <a:cs typeface="Times New Roman"/>
              </a:rPr>
              <a:t>negative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emotion </a:t>
            </a:r>
            <a:r>
              <a:rPr sz="2000" dirty="0">
                <a:solidFill>
                  <a:srgbClr val="595959"/>
                </a:solidFill>
                <a:latin typeface="Times New Roman"/>
                <a:cs typeface="Times New Roman"/>
              </a:rPr>
              <a:t>words</a:t>
            </a:r>
            <a:r>
              <a:rPr sz="2000" spc="-5" dirty="0">
                <a:solidFill>
                  <a:srgbClr val="595959"/>
                </a:solidFill>
                <a:latin typeface="Times New Roman"/>
                <a:cs typeface="Times New Roman"/>
              </a:rPr>
              <a:t> in opinion</a:t>
            </a:r>
            <a:r>
              <a:rPr sz="2000" dirty="0">
                <a:solidFill>
                  <a:srgbClr val="595959"/>
                </a:solidFill>
                <a:latin typeface="Times New Roman"/>
                <a:cs typeface="Times New Roman"/>
              </a:rPr>
              <a:t> </a:t>
            </a:r>
            <a:r>
              <a:rPr sz="2000" spc="-5" dirty="0">
                <a:solidFill>
                  <a:srgbClr val="595959"/>
                </a:solidFill>
                <a:latin typeface="Times New Roman"/>
                <a:cs typeface="Times New Roman"/>
              </a:rPr>
              <a:t>mining</a:t>
            </a:r>
            <a:endParaRPr sz="2000">
              <a:latin typeface="Times New Roman"/>
              <a:cs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859145" cy="665480"/>
          </a:xfrm>
          <a:prstGeom prst="rect">
            <a:avLst/>
          </a:prstGeom>
        </p:spPr>
        <p:txBody>
          <a:bodyPr vert="horz" wrap="square" lIns="0" tIns="12700" rIns="0" bIns="0" rtlCol="0">
            <a:spAutoFit/>
          </a:bodyPr>
          <a:lstStyle/>
          <a:p>
            <a:pPr marL="12700">
              <a:lnSpc>
                <a:spcPct val="100000"/>
              </a:lnSpc>
              <a:spcBef>
                <a:spcPts val="100"/>
              </a:spcBef>
            </a:pPr>
            <a:r>
              <a:rPr sz="4200" spc="80" dirty="0"/>
              <a:t>Semantic</a:t>
            </a:r>
            <a:r>
              <a:rPr sz="4200" spc="165" dirty="0"/>
              <a:t> </a:t>
            </a:r>
            <a:r>
              <a:rPr sz="4200" spc="80" dirty="0"/>
              <a:t>Classes:</a:t>
            </a:r>
            <a:r>
              <a:rPr sz="4200" spc="-60" dirty="0"/>
              <a:t> </a:t>
            </a:r>
            <a:r>
              <a:rPr sz="4200" spc="75" dirty="0"/>
              <a:t>ANEW</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8</a:t>
            </a:r>
            <a:endParaRPr sz="800">
              <a:latin typeface="Times New Roman"/>
              <a:cs typeface="Times New Roman"/>
            </a:endParaRPr>
          </a:p>
        </p:txBody>
      </p:sp>
      <p:sp>
        <p:nvSpPr>
          <p:cNvPr id="3" name="object 3"/>
          <p:cNvSpPr txBox="1"/>
          <p:nvPr/>
        </p:nvSpPr>
        <p:spPr>
          <a:xfrm>
            <a:off x="850691" y="1758104"/>
            <a:ext cx="7510145" cy="4541520"/>
          </a:xfrm>
          <a:prstGeom prst="rect">
            <a:avLst/>
          </a:prstGeom>
        </p:spPr>
        <p:txBody>
          <a:bodyPr vert="horz" wrap="square" lIns="0" tIns="114300" rIns="0" bIns="0" rtlCol="0">
            <a:spAutoFit/>
          </a:bodyPr>
          <a:lstStyle/>
          <a:p>
            <a:pPr marL="12700">
              <a:lnSpc>
                <a:spcPct val="100000"/>
              </a:lnSpc>
              <a:spcBef>
                <a:spcPts val="900"/>
              </a:spcBef>
            </a:pPr>
            <a:r>
              <a:rPr sz="2000" spc="-10" dirty="0">
                <a:solidFill>
                  <a:srgbClr val="595959"/>
                </a:solidFill>
                <a:latin typeface="Times New Roman"/>
                <a:cs typeface="Times New Roman"/>
              </a:rPr>
              <a:t>Affective</a:t>
            </a:r>
            <a:r>
              <a:rPr sz="2000" spc="-5" dirty="0">
                <a:solidFill>
                  <a:srgbClr val="595959"/>
                </a:solidFill>
                <a:latin typeface="Times New Roman"/>
                <a:cs typeface="Times New Roman"/>
              </a:rPr>
              <a:t> Norms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English</a:t>
            </a:r>
            <a:r>
              <a:rPr sz="2000" spc="-45" dirty="0">
                <a:solidFill>
                  <a:srgbClr val="595959"/>
                </a:solidFill>
                <a:latin typeface="Times New Roman"/>
                <a:cs typeface="Times New Roman"/>
              </a:rPr>
              <a:t> </a:t>
            </a:r>
            <a:r>
              <a:rPr sz="2000" spc="-35" dirty="0">
                <a:solidFill>
                  <a:srgbClr val="595959"/>
                </a:solidFill>
                <a:latin typeface="Times New Roman"/>
                <a:cs typeface="Times New Roman"/>
              </a:rPr>
              <a:t>Words</a:t>
            </a:r>
            <a:r>
              <a:rPr sz="2000" spc="-10" dirty="0">
                <a:solidFill>
                  <a:srgbClr val="595959"/>
                </a:solidFill>
                <a:latin typeface="Times New Roman"/>
                <a:cs typeface="Times New Roman"/>
              </a:rPr>
              <a:t> </a:t>
            </a:r>
            <a:r>
              <a:rPr sz="2000" dirty="0">
                <a:solidFill>
                  <a:srgbClr val="595959"/>
                </a:solidFill>
                <a:latin typeface="Times New Roman"/>
                <a:cs typeface="Times New Roman"/>
              </a:rPr>
              <a:t>(ANEW)</a:t>
            </a:r>
            <a:endParaRPr sz="2000">
              <a:latin typeface="Times New Roman"/>
              <a:cs typeface="Times New Roman"/>
            </a:endParaRPr>
          </a:p>
          <a:p>
            <a:pPr marL="186055" marR="273050" indent="-137160">
              <a:lnSpc>
                <a:spcPct val="100000"/>
              </a:lnSpc>
              <a:spcBef>
                <a:spcPts val="8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Provides </a:t>
            </a:r>
            <a:r>
              <a:rPr sz="2000" dirty="0">
                <a:solidFill>
                  <a:srgbClr val="595959"/>
                </a:solidFill>
                <a:latin typeface="Times New Roman"/>
                <a:cs typeface="Times New Roman"/>
              </a:rPr>
              <a:t>a</a:t>
            </a:r>
            <a:r>
              <a:rPr sz="2000" spc="-5" dirty="0">
                <a:solidFill>
                  <a:srgbClr val="595959"/>
                </a:solidFill>
                <a:latin typeface="Times New Roman"/>
                <a:cs typeface="Times New Roman"/>
              </a:rPr>
              <a:t> set</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emotional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ratings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for </a:t>
            </a:r>
            <a:r>
              <a:rPr sz="2000" dirty="0">
                <a:solidFill>
                  <a:srgbClr val="595959"/>
                </a:solidFill>
                <a:latin typeface="Times New Roman"/>
                <a:cs typeface="Times New Roman"/>
              </a:rPr>
              <a:t>a</a:t>
            </a:r>
            <a:r>
              <a:rPr sz="2000" spc="-5" dirty="0">
                <a:solidFill>
                  <a:srgbClr val="595959"/>
                </a:solidFill>
                <a:latin typeface="Times New Roman"/>
                <a:cs typeface="Times New Roman"/>
              </a:rPr>
              <a:t> </a:t>
            </a:r>
            <a:r>
              <a:rPr sz="2000" spc="-15" dirty="0">
                <a:solidFill>
                  <a:srgbClr val="595959"/>
                </a:solidFill>
                <a:latin typeface="Times New Roman"/>
                <a:cs typeface="Times New Roman"/>
              </a:rPr>
              <a:t>large</a:t>
            </a:r>
            <a:r>
              <a:rPr sz="2000" spc="-5" dirty="0">
                <a:solidFill>
                  <a:srgbClr val="595959"/>
                </a:solidFill>
                <a:latin typeface="Times New Roman"/>
                <a:cs typeface="Times New Roman"/>
              </a:rPr>
              <a:t> number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t>
            </a:r>
            <a:r>
              <a:rPr sz="2000" dirty="0">
                <a:solidFill>
                  <a:srgbClr val="595959"/>
                </a:solidFill>
                <a:latin typeface="Times New Roman"/>
                <a:cs typeface="Times New Roman"/>
              </a:rPr>
              <a:t>words</a:t>
            </a:r>
            <a:r>
              <a:rPr sz="2000" spc="-5" dirty="0">
                <a:solidFill>
                  <a:srgbClr val="595959"/>
                </a:solidFill>
                <a:latin typeface="Times New Roman"/>
                <a:cs typeface="Times New Roman"/>
              </a:rPr>
              <a:t> in the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English language</a:t>
            </a:r>
            <a:endParaRPr sz="2000">
              <a:latin typeface="Times New Roman"/>
              <a:cs typeface="Times New Roman"/>
            </a:endParaRPr>
          </a:p>
          <a:p>
            <a:pPr marL="12700">
              <a:lnSpc>
                <a:spcPct val="100000"/>
              </a:lnSpc>
              <a:spcBef>
                <a:spcPts val="1000"/>
              </a:spcBef>
            </a:pPr>
            <a:r>
              <a:rPr sz="2000" spc="-5" dirty="0">
                <a:solidFill>
                  <a:srgbClr val="595959"/>
                </a:solidFill>
                <a:latin typeface="Times New Roman"/>
                <a:cs typeface="Times New Roman"/>
              </a:rPr>
              <a:t>Participants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gave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graded</a:t>
            </a:r>
            <a:r>
              <a:rPr sz="2000" dirty="0">
                <a:solidFill>
                  <a:srgbClr val="595959"/>
                </a:solidFill>
                <a:latin typeface="Times New Roman"/>
                <a:cs typeface="Times New Roman"/>
              </a:rPr>
              <a:t> </a:t>
            </a:r>
            <a:r>
              <a:rPr sz="2000" spc="-5" dirty="0">
                <a:solidFill>
                  <a:srgbClr val="595959"/>
                </a:solidFill>
                <a:latin typeface="Times New Roman"/>
                <a:cs typeface="Times New Roman"/>
              </a:rPr>
              <a:t>reactions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from</a:t>
            </a:r>
            <a:r>
              <a:rPr sz="2000" spc="-15" dirty="0">
                <a:solidFill>
                  <a:srgbClr val="595959"/>
                </a:solidFill>
                <a:latin typeface="Times New Roman"/>
                <a:cs typeface="Times New Roman"/>
              </a:rPr>
              <a:t> </a:t>
            </a:r>
            <a:r>
              <a:rPr sz="2000" dirty="0">
                <a:solidFill>
                  <a:srgbClr val="595959"/>
                </a:solidFill>
                <a:latin typeface="Times New Roman"/>
                <a:cs typeface="Times New Roman"/>
              </a:rPr>
              <a:t>1–9 on</a:t>
            </a:r>
            <a:r>
              <a:rPr sz="2000" spc="-5" dirty="0">
                <a:solidFill>
                  <a:srgbClr val="595959"/>
                </a:solidFill>
                <a:latin typeface="Times New Roman"/>
                <a:cs typeface="Times New Roman"/>
              </a:rPr>
              <a:t> three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dimensions</a:t>
            </a:r>
            <a:endParaRPr sz="2000">
              <a:latin typeface="Times New Roman"/>
              <a:cs typeface="Times New Roman"/>
            </a:endParaRPr>
          </a:p>
          <a:p>
            <a:pPr marL="48895">
              <a:lnSpc>
                <a:spcPct val="100000"/>
              </a:lnSpc>
              <a:spcBef>
                <a:spcPts val="80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Good/bad,</a:t>
            </a:r>
            <a:r>
              <a:rPr sz="1800" dirty="0">
                <a:solidFill>
                  <a:srgbClr val="595959"/>
                </a:solidFill>
                <a:latin typeface="Times New Roman"/>
                <a:cs typeface="Times New Roman"/>
              </a:rPr>
              <a:t> </a:t>
            </a:r>
            <a:r>
              <a:rPr sz="1800" spc="-5" dirty="0">
                <a:solidFill>
                  <a:srgbClr val="595959"/>
                </a:solidFill>
                <a:latin typeface="Times New Roman"/>
                <a:cs typeface="Times New Roman"/>
              </a:rPr>
              <a:t>psychological</a:t>
            </a:r>
            <a:r>
              <a:rPr sz="1800" dirty="0">
                <a:solidFill>
                  <a:srgbClr val="595959"/>
                </a:solidFill>
                <a:latin typeface="Times New Roman"/>
                <a:cs typeface="Times New Roman"/>
              </a:rPr>
              <a:t> </a:t>
            </a:r>
            <a:r>
              <a:rPr sz="1800" spc="-5" dirty="0">
                <a:solidFill>
                  <a:srgbClr val="595959"/>
                </a:solidFill>
                <a:latin typeface="Times New Roman"/>
                <a:cs typeface="Times New Roman"/>
              </a:rPr>
              <a:t>valence</a:t>
            </a:r>
            <a:endParaRPr sz="1800">
              <a:latin typeface="Times New Roman"/>
              <a:cs typeface="Times New Roman"/>
            </a:endParaRPr>
          </a:p>
          <a:p>
            <a:pPr marL="48895">
              <a:lnSpc>
                <a:spcPct val="100000"/>
              </a:lnSpc>
              <a:spcBef>
                <a:spcPts val="104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Active/passive,</a:t>
            </a:r>
            <a:r>
              <a:rPr sz="1800" dirty="0">
                <a:solidFill>
                  <a:srgbClr val="595959"/>
                </a:solidFill>
                <a:latin typeface="Times New Roman"/>
                <a:cs typeface="Times New Roman"/>
              </a:rPr>
              <a:t> </a:t>
            </a:r>
            <a:r>
              <a:rPr sz="1800" spc="-5" dirty="0">
                <a:solidFill>
                  <a:srgbClr val="595959"/>
                </a:solidFill>
                <a:latin typeface="Times New Roman"/>
                <a:cs typeface="Times New Roman"/>
              </a:rPr>
              <a:t>arousal valence</a:t>
            </a:r>
            <a:endParaRPr sz="1800">
              <a:latin typeface="Times New Roman"/>
              <a:cs typeface="Times New Roman"/>
            </a:endParaRPr>
          </a:p>
          <a:p>
            <a:pPr marL="48895">
              <a:lnSpc>
                <a:spcPct val="100000"/>
              </a:lnSpc>
              <a:spcBef>
                <a:spcPts val="104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Strong/weak,</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dominance</a:t>
            </a:r>
            <a:r>
              <a:rPr sz="1800" dirty="0">
                <a:solidFill>
                  <a:srgbClr val="595959"/>
                </a:solidFill>
                <a:latin typeface="Times New Roman"/>
                <a:cs typeface="Times New Roman"/>
              </a:rPr>
              <a:t> </a:t>
            </a:r>
            <a:r>
              <a:rPr sz="1800" spc="-5" dirty="0">
                <a:solidFill>
                  <a:srgbClr val="595959"/>
                </a:solidFill>
                <a:latin typeface="Times New Roman"/>
                <a:cs typeface="Times New Roman"/>
              </a:rPr>
              <a:t>valence</a:t>
            </a:r>
            <a:endParaRPr sz="1800">
              <a:latin typeface="Times New Roman"/>
              <a:cs typeface="Times New Roman"/>
            </a:endParaRPr>
          </a:p>
          <a:p>
            <a:pPr marL="12700" marR="431165">
              <a:lnSpc>
                <a:spcPct val="100000"/>
              </a:lnSpc>
              <a:spcBef>
                <a:spcPts val="940"/>
              </a:spcBef>
            </a:pPr>
            <a:r>
              <a:rPr sz="2000" spc="-5" dirty="0">
                <a:solidFill>
                  <a:srgbClr val="595959"/>
                </a:solidFill>
                <a:latin typeface="Times New Roman"/>
                <a:cs typeface="Times New Roman"/>
              </a:rPr>
              <a:t>From the NIMH Center for the Study </a:t>
            </a:r>
            <a:r>
              <a:rPr sz="2000" dirty="0">
                <a:solidFill>
                  <a:srgbClr val="595959"/>
                </a:solidFill>
                <a:latin typeface="Times New Roman"/>
                <a:cs typeface="Times New Roman"/>
              </a:rPr>
              <a:t>of </a:t>
            </a:r>
            <a:r>
              <a:rPr sz="2000" spc="-5" dirty="0">
                <a:solidFill>
                  <a:srgbClr val="595959"/>
                </a:solidFill>
                <a:latin typeface="Times New Roman"/>
                <a:cs typeface="Times New Roman"/>
              </a:rPr>
              <a:t>Emotion and Attention at the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University </a:t>
            </a:r>
            <a:r>
              <a:rPr sz="2000" dirty="0">
                <a:solidFill>
                  <a:srgbClr val="595959"/>
                </a:solidFill>
                <a:latin typeface="Times New Roman"/>
                <a:cs typeface="Times New Roman"/>
              </a:rPr>
              <a:t>of</a:t>
            </a:r>
            <a:r>
              <a:rPr sz="2000" spc="-5" dirty="0">
                <a:solidFill>
                  <a:srgbClr val="595959"/>
                </a:solidFill>
                <a:latin typeface="Times New Roman"/>
                <a:cs typeface="Times New Roman"/>
              </a:rPr>
              <a:t> Florida</a:t>
            </a:r>
            <a:endParaRPr sz="2000">
              <a:latin typeface="Times New Roman"/>
              <a:cs typeface="Times New Roman"/>
            </a:endParaRPr>
          </a:p>
          <a:p>
            <a:pPr marL="48895">
              <a:lnSpc>
                <a:spcPct val="100000"/>
              </a:lnSpc>
              <a:spcBef>
                <a:spcPts val="800"/>
              </a:spcBef>
            </a:pPr>
            <a:r>
              <a:rPr sz="1800" spc="-10" dirty="0">
                <a:solidFill>
                  <a:srgbClr val="002060"/>
                </a:solidFill>
                <a:latin typeface="Impact"/>
                <a:cs typeface="Impact"/>
              </a:rPr>
              <a:t>­</a:t>
            </a:r>
            <a:r>
              <a:rPr sz="1800" spc="245" dirty="0">
                <a:solidFill>
                  <a:srgbClr val="002060"/>
                </a:solidFill>
                <a:latin typeface="Impact"/>
                <a:cs typeface="Impact"/>
              </a:rPr>
              <a:t> </a:t>
            </a:r>
            <a:r>
              <a:rPr sz="1800" u="sng" spc="-5" dirty="0">
                <a:solidFill>
                  <a:srgbClr val="6B9F25"/>
                </a:solidFill>
                <a:uFill>
                  <a:solidFill>
                    <a:srgbClr val="6B9F25"/>
                  </a:solidFill>
                </a:uFill>
                <a:latin typeface="Times New Roman"/>
                <a:cs typeface="Times New Roman"/>
                <a:hlinkClick r:id="rId2"/>
              </a:rPr>
              <a:t>http://csea.phhp.ufl.edu/Media.html</a:t>
            </a:r>
            <a:endParaRPr sz="1800">
              <a:latin typeface="Times New Roman"/>
              <a:cs typeface="Times New Roman"/>
            </a:endParaRPr>
          </a:p>
          <a:p>
            <a:pPr marL="186055" marR="5080" indent="-137160">
              <a:lnSpc>
                <a:spcPts val="2100"/>
              </a:lnSpc>
              <a:spcBef>
                <a:spcPts val="1160"/>
              </a:spcBef>
            </a:pPr>
            <a:r>
              <a:rPr sz="1800" spc="-10" dirty="0">
                <a:solidFill>
                  <a:srgbClr val="002060"/>
                </a:solidFill>
                <a:latin typeface="Impact"/>
                <a:cs typeface="Impact"/>
              </a:rPr>
              <a:t>­</a:t>
            </a:r>
            <a:r>
              <a:rPr sz="1800" spc="-5" dirty="0">
                <a:solidFill>
                  <a:srgbClr val="002060"/>
                </a:solidFill>
                <a:latin typeface="Impact"/>
                <a:cs typeface="Impact"/>
              </a:rPr>
              <a:t> </a:t>
            </a:r>
            <a:r>
              <a:rPr sz="1800" spc="-5" dirty="0">
                <a:solidFill>
                  <a:srgbClr val="595959"/>
                </a:solidFill>
                <a:latin typeface="Times New Roman"/>
                <a:cs typeface="Times New Roman"/>
              </a:rPr>
              <a:t>See also the </a:t>
            </a:r>
            <a:r>
              <a:rPr sz="1800" dirty="0">
                <a:solidFill>
                  <a:srgbClr val="595959"/>
                </a:solidFill>
                <a:latin typeface="Times New Roman"/>
                <a:cs typeface="Times New Roman"/>
              </a:rPr>
              <a:t>paper by Dodds and </a:t>
            </a:r>
            <a:r>
              <a:rPr sz="1800" spc="-5" dirty="0">
                <a:solidFill>
                  <a:srgbClr val="595959"/>
                </a:solidFill>
                <a:latin typeface="Times New Roman"/>
                <a:cs typeface="Times New Roman"/>
              </a:rPr>
              <a:t>Danforth </a:t>
            </a:r>
            <a:r>
              <a:rPr sz="1800" dirty="0">
                <a:solidFill>
                  <a:srgbClr val="595959"/>
                </a:solidFill>
                <a:latin typeface="Times New Roman"/>
                <a:cs typeface="Times New Roman"/>
              </a:rPr>
              <a:t>on </a:t>
            </a:r>
            <a:r>
              <a:rPr sz="1800" spc="-5" dirty="0">
                <a:solidFill>
                  <a:srgbClr val="595959"/>
                </a:solidFill>
                <a:latin typeface="Times New Roman"/>
                <a:cs typeface="Times New Roman"/>
              </a:rPr>
              <a:t>Happiness </a:t>
            </a:r>
            <a:r>
              <a:rPr sz="1800" dirty="0">
                <a:solidFill>
                  <a:srgbClr val="595959"/>
                </a:solidFill>
                <a:latin typeface="Times New Roman"/>
                <a:cs typeface="Times New Roman"/>
              </a:rPr>
              <a:t>of </a:t>
            </a:r>
            <a:r>
              <a:rPr sz="1800" spc="-5" dirty="0">
                <a:solidFill>
                  <a:srgbClr val="595959"/>
                </a:solidFill>
                <a:latin typeface="Times New Roman"/>
                <a:cs typeface="Times New Roman"/>
              </a:rPr>
              <a:t>Large-Scale </a:t>
            </a:r>
            <a:r>
              <a:rPr sz="1800" spc="-15" dirty="0">
                <a:solidFill>
                  <a:srgbClr val="595959"/>
                </a:solidFill>
                <a:latin typeface="Times New Roman"/>
                <a:cs typeface="Times New Roman"/>
              </a:rPr>
              <a:t>Written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Expressions</a:t>
            </a:r>
            <a:endParaRPr sz="1800">
              <a:latin typeface="Times New Roman"/>
              <a:cs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40827" y="4706137"/>
            <a:ext cx="4527550" cy="1935480"/>
          </a:xfrm>
          <a:prstGeom prst="rect">
            <a:avLst/>
          </a:prstGeom>
        </p:spPr>
        <p:txBody>
          <a:bodyPr vert="horz" wrap="square" lIns="0" tIns="12700" rIns="0" bIns="0" rtlCol="0">
            <a:spAutoFit/>
          </a:bodyPr>
          <a:lstStyle/>
          <a:p>
            <a:pPr marR="5080" algn="r">
              <a:lnSpc>
                <a:spcPts val="5020"/>
              </a:lnSpc>
              <a:spcBef>
                <a:spcPts val="100"/>
              </a:spcBef>
            </a:pPr>
            <a:r>
              <a:rPr sz="4200" spc="165" dirty="0">
                <a:solidFill>
                  <a:srgbClr val="EE5612"/>
                </a:solidFill>
                <a:latin typeface="Times New Roman"/>
                <a:cs typeface="Times New Roman"/>
              </a:rPr>
              <a:t>Lexical</a:t>
            </a:r>
            <a:r>
              <a:rPr sz="4200" spc="340" dirty="0">
                <a:solidFill>
                  <a:srgbClr val="EE5612"/>
                </a:solidFill>
                <a:latin typeface="Times New Roman"/>
                <a:cs typeface="Times New Roman"/>
              </a:rPr>
              <a:t> </a:t>
            </a:r>
            <a:r>
              <a:rPr sz="4200" spc="175" dirty="0">
                <a:solidFill>
                  <a:srgbClr val="EE5612"/>
                </a:solidFill>
                <a:latin typeface="Times New Roman"/>
                <a:cs typeface="Times New Roman"/>
              </a:rPr>
              <a:t>Semantics:</a:t>
            </a:r>
            <a:endParaRPr sz="4200">
              <a:latin typeface="Times New Roman"/>
              <a:cs typeface="Times New Roman"/>
            </a:endParaRPr>
          </a:p>
          <a:p>
            <a:pPr marL="777240" marR="5080" indent="956944" algn="r">
              <a:lnSpc>
                <a:spcPts val="5000"/>
              </a:lnSpc>
              <a:spcBef>
                <a:spcPts val="120"/>
              </a:spcBef>
            </a:pPr>
            <a:r>
              <a:rPr sz="4200" spc="65" dirty="0">
                <a:solidFill>
                  <a:srgbClr val="EE5612"/>
                </a:solidFill>
                <a:latin typeface="Times New Roman"/>
                <a:cs typeface="Times New Roman"/>
              </a:rPr>
              <a:t>Word</a:t>
            </a:r>
            <a:r>
              <a:rPr sz="4200" spc="320" dirty="0">
                <a:solidFill>
                  <a:srgbClr val="EE5612"/>
                </a:solidFill>
                <a:latin typeface="Times New Roman"/>
                <a:cs typeface="Times New Roman"/>
              </a:rPr>
              <a:t> </a:t>
            </a:r>
            <a:r>
              <a:rPr sz="4200" spc="155" dirty="0">
                <a:solidFill>
                  <a:srgbClr val="EE5612"/>
                </a:solidFill>
                <a:latin typeface="Times New Roman"/>
                <a:cs typeface="Times New Roman"/>
              </a:rPr>
              <a:t>Sense </a:t>
            </a:r>
            <a:r>
              <a:rPr sz="4200" spc="-1035" dirty="0">
                <a:solidFill>
                  <a:srgbClr val="EE5612"/>
                </a:solidFill>
                <a:latin typeface="Times New Roman"/>
                <a:cs typeface="Times New Roman"/>
              </a:rPr>
              <a:t> </a:t>
            </a:r>
            <a:r>
              <a:rPr sz="4200" spc="200" dirty="0">
                <a:solidFill>
                  <a:srgbClr val="EE5612"/>
                </a:solidFill>
                <a:latin typeface="Times New Roman"/>
                <a:cs typeface="Times New Roman"/>
              </a:rPr>
              <a:t>D</a:t>
            </a:r>
            <a:r>
              <a:rPr sz="4200" spc="195" dirty="0">
                <a:solidFill>
                  <a:srgbClr val="EE5612"/>
                </a:solidFill>
                <a:latin typeface="Times New Roman"/>
                <a:cs typeface="Times New Roman"/>
              </a:rPr>
              <a:t>i</a:t>
            </a:r>
            <a:r>
              <a:rPr sz="4200" spc="200" dirty="0">
                <a:solidFill>
                  <a:srgbClr val="EE5612"/>
                </a:solidFill>
                <a:latin typeface="Times New Roman"/>
                <a:cs typeface="Times New Roman"/>
              </a:rPr>
              <a:t>s</a:t>
            </a:r>
            <a:r>
              <a:rPr sz="4200" spc="195" dirty="0">
                <a:solidFill>
                  <a:srgbClr val="EE5612"/>
                </a:solidFill>
                <a:latin typeface="Times New Roman"/>
                <a:cs typeface="Times New Roman"/>
              </a:rPr>
              <a:t>am</a:t>
            </a:r>
            <a:r>
              <a:rPr sz="4200" spc="200" dirty="0">
                <a:solidFill>
                  <a:srgbClr val="EE5612"/>
                </a:solidFill>
                <a:latin typeface="Times New Roman"/>
                <a:cs typeface="Times New Roman"/>
              </a:rPr>
              <a:t>b</a:t>
            </a:r>
            <a:r>
              <a:rPr sz="4200" spc="195" dirty="0">
                <a:solidFill>
                  <a:srgbClr val="EE5612"/>
                </a:solidFill>
                <a:latin typeface="Times New Roman"/>
                <a:cs typeface="Times New Roman"/>
              </a:rPr>
              <a:t>i</a:t>
            </a:r>
            <a:r>
              <a:rPr sz="4200" spc="200" dirty="0">
                <a:solidFill>
                  <a:srgbClr val="EE5612"/>
                </a:solidFill>
                <a:latin typeface="Times New Roman"/>
                <a:cs typeface="Times New Roman"/>
              </a:rPr>
              <a:t>gu</a:t>
            </a:r>
            <a:r>
              <a:rPr sz="4200" spc="195" dirty="0">
                <a:solidFill>
                  <a:srgbClr val="EE5612"/>
                </a:solidFill>
                <a:latin typeface="Times New Roman"/>
                <a:cs typeface="Times New Roman"/>
              </a:rPr>
              <a:t>ati</a:t>
            </a:r>
            <a:r>
              <a:rPr sz="4200" spc="200" dirty="0">
                <a:solidFill>
                  <a:srgbClr val="EE5612"/>
                </a:solidFill>
                <a:latin typeface="Times New Roman"/>
                <a:cs typeface="Times New Roman"/>
              </a:rPr>
              <a:t>o</a:t>
            </a:r>
            <a:r>
              <a:rPr sz="4200" dirty="0">
                <a:solidFill>
                  <a:srgbClr val="EE5612"/>
                </a:solidFill>
                <a:latin typeface="Times New Roman"/>
                <a:cs typeface="Times New Roman"/>
              </a:rPr>
              <a:t>n</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69544"/>
            <a:ext cx="5360670" cy="1300480"/>
          </a:xfrm>
          <a:prstGeom prst="rect">
            <a:avLst/>
          </a:prstGeom>
        </p:spPr>
        <p:txBody>
          <a:bodyPr vert="horz" wrap="square" lIns="0" tIns="12700" rIns="0" bIns="0" rtlCol="0">
            <a:spAutoFit/>
          </a:bodyPr>
          <a:lstStyle/>
          <a:p>
            <a:pPr marL="12700">
              <a:lnSpc>
                <a:spcPts val="5020"/>
              </a:lnSpc>
              <a:spcBef>
                <a:spcPts val="100"/>
              </a:spcBef>
            </a:pPr>
            <a:r>
              <a:rPr sz="4200" spc="-10" dirty="0"/>
              <a:t>Word</a:t>
            </a:r>
            <a:r>
              <a:rPr sz="4200" spc="180" dirty="0"/>
              <a:t> </a:t>
            </a:r>
            <a:r>
              <a:rPr sz="4200" spc="75" dirty="0"/>
              <a:t>Sense</a:t>
            </a:r>
            <a:endParaRPr sz="4200"/>
          </a:p>
          <a:p>
            <a:pPr marL="12700">
              <a:lnSpc>
                <a:spcPts val="5020"/>
              </a:lnSpc>
            </a:pPr>
            <a:r>
              <a:rPr sz="4200" spc="90" dirty="0"/>
              <a:t>Disambiguation</a:t>
            </a:r>
            <a:r>
              <a:rPr sz="4200" spc="130" dirty="0"/>
              <a:t> </a:t>
            </a:r>
            <a:r>
              <a:rPr sz="4200" spc="95" dirty="0"/>
              <a:t>(WSD)</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2</a:t>
            </a:r>
          </a:p>
        </p:txBody>
      </p:sp>
      <p:sp>
        <p:nvSpPr>
          <p:cNvPr id="3" name="object 3"/>
          <p:cNvSpPr txBox="1"/>
          <p:nvPr/>
        </p:nvSpPr>
        <p:spPr>
          <a:xfrm>
            <a:off x="892555" y="2306320"/>
            <a:ext cx="7070725" cy="2976880"/>
          </a:xfrm>
          <a:prstGeom prst="rect">
            <a:avLst/>
          </a:prstGeom>
        </p:spPr>
        <p:txBody>
          <a:bodyPr vert="horz" wrap="square" lIns="0" tIns="5080" rIns="0" bIns="0" rtlCol="0">
            <a:spAutoFit/>
          </a:bodyPr>
          <a:lstStyle/>
          <a:p>
            <a:pPr marL="12700" marR="369570">
              <a:lnSpc>
                <a:spcPct val="102299"/>
              </a:lnSpc>
              <a:spcBef>
                <a:spcPts val="40"/>
              </a:spcBef>
            </a:pPr>
            <a:r>
              <a:rPr sz="2200" spc="-90" dirty="0">
                <a:solidFill>
                  <a:srgbClr val="595959"/>
                </a:solidFill>
                <a:latin typeface="Times New Roman"/>
                <a:cs typeface="Times New Roman"/>
              </a:rPr>
              <a:t>We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need</a:t>
            </a:r>
            <a:r>
              <a:rPr sz="2200" dirty="0">
                <a:solidFill>
                  <a:srgbClr val="595959"/>
                </a:solidFill>
                <a:latin typeface="Times New Roman"/>
                <a:cs typeface="Times New Roman"/>
              </a:rPr>
              <a:t> to</a:t>
            </a:r>
            <a:r>
              <a:rPr sz="2200" spc="-5" dirty="0">
                <a:solidFill>
                  <a:srgbClr val="595959"/>
                </a:solidFill>
                <a:latin typeface="Times New Roman"/>
                <a:cs typeface="Times New Roman"/>
              </a:rPr>
              <a:t> </a:t>
            </a:r>
            <a:r>
              <a:rPr sz="2200" dirty="0">
                <a:solidFill>
                  <a:srgbClr val="595959"/>
                </a:solidFill>
                <a:latin typeface="Times New Roman"/>
                <a:cs typeface="Times New Roman"/>
              </a:rPr>
              <a:t>look up</a:t>
            </a:r>
            <a:r>
              <a:rPr sz="2200" spc="-5" dirty="0">
                <a:solidFill>
                  <a:srgbClr val="595959"/>
                </a:solidFill>
                <a:latin typeface="Times New Roman"/>
                <a:cs typeface="Times New Roman"/>
              </a:rPr>
              <a:t> words</a:t>
            </a:r>
            <a:r>
              <a:rPr sz="2200" spc="-10" dirty="0">
                <a:solidFill>
                  <a:srgbClr val="595959"/>
                </a:solidFill>
                <a:latin typeface="Times New Roman"/>
                <a:cs typeface="Times New Roman"/>
              </a:rPr>
              <a:t> </a:t>
            </a:r>
            <a:r>
              <a:rPr sz="2200" dirty="0">
                <a:solidFill>
                  <a:srgbClr val="595959"/>
                </a:solidFill>
                <a:latin typeface="Times New Roman"/>
                <a:cs typeface="Times New Roman"/>
              </a:rPr>
              <a:t>in</a:t>
            </a:r>
            <a:r>
              <a:rPr sz="2200" spc="-5" dirty="0">
                <a:solidFill>
                  <a:srgbClr val="595959"/>
                </a:solidFill>
                <a:latin typeface="Times New Roman"/>
                <a:cs typeface="Times New Roman"/>
              </a:rPr>
              <a:t> lexicons</a:t>
            </a:r>
            <a:r>
              <a:rPr sz="2200" spc="-10"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dirty="0">
                <a:solidFill>
                  <a:srgbClr val="595959"/>
                </a:solidFill>
                <a:latin typeface="Times New Roman"/>
                <a:cs typeface="Times New Roman"/>
              </a:rPr>
              <a:t>find </a:t>
            </a:r>
            <a:r>
              <a:rPr sz="2200" spc="-5" dirty="0">
                <a:solidFill>
                  <a:srgbClr val="595959"/>
                </a:solidFill>
                <a:latin typeface="Times New Roman"/>
                <a:cs typeface="Times New Roman"/>
              </a:rPr>
              <a:t>semantics,</a:t>
            </a:r>
            <a:r>
              <a:rPr sz="2200" dirty="0">
                <a:solidFill>
                  <a:srgbClr val="595959"/>
                </a:solidFill>
                <a:latin typeface="Times New Roman"/>
                <a:cs typeface="Times New Roman"/>
              </a:rPr>
              <a:t> but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which meaning</a:t>
            </a:r>
            <a:r>
              <a:rPr sz="2200" dirty="0">
                <a:solidFill>
                  <a:srgbClr val="595959"/>
                </a:solidFill>
                <a:latin typeface="Times New Roman"/>
                <a:cs typeface="Times New Roman"/>
              </a:rPr>
              <a:t> </a:t>
            </a:r>
            <a:r>
              <a:rPr sz="2200" spc="-5" dirty="0">
                <a:solidFill>
                  <a:srgbClr val="595959"/>
                </a:solidFill>
                <a:latin typeface="Times New Roman"/>
                <a:cs typeface="Times New Roman"/>
              </a:rPr>
              <a:t>(sense)</a:t>
            </a:r>
            <a:r>
              <a:rPr sz="2200" dirty="0">
                <a:solidFill>
                  <a:srgbClr val="595959"/>
                </a:solidFill>
                <a:latin typeface="Times New Roman"/>
                <a:cs typeface="Times New Roman"/>
              </a:rPr>
              <a:t> of the</a:t>
            </a:r>
            <a:r>
              <a:rPr sz="2200" spc="-5" dirty="0">
                <a:solidFill>
                  <a:srgbClr val="595959"/>
                </a:solidFill>
                <a:latin typeface="Times New Roman"/>
                <a:cs typeface="Times New Roman"/>
              </a:rPr>
              <a:t> word</a:t>
            </a:r>
            <a:r>
              <a:rPr sz="2200" dirty="0">
                <a:solidFill>
                  <a:srgbClr val="595959"/>
                </a:solidFill>
                <a:latin typeface="Times New Roman"/>
                <a:cs typeface="Times New Roman"/>
              </a:rPr>
              <a:t> </a:t>
            </a:r>
            <a:r>
              <a:rPr sz="2200" spc="-5" dirty="0">
                <a:solidFill>
                  <a:srgbClr val="595959"/>
                </a:solidFill>
                <a:latin typeface="Times New Roman"/>
                <a:cs typeface="Times New Roman"/>
              </a:rPr>
              <a:t>should</a:t>
            </a:r>
            <a:r>
              <a:rPr sz="2200" dirty="0">
                <a:solidFill>
                  <a:srgbClr val="595959"/>
                </a:solidFill>
                <a:latin typeface="Times New Roman"/>
                <a:cs typeface="Times New Roman"/>
              </a:rPr>
              <a:t> </a:t>
            </a:r>
            <a:r>
              <a:rPr sz="2200" spc="-5" dirty="0">
                <a:solidFill>
                  <a:srgbClr val="595959"/>
                </a:solidFill>
                <a:latin typeface="Times New Roman"/>
                <a:cs typeface="Times New Roman"/>
              </a:rPr>
              <a:t>we use?</a:t>
            </a:r>
            <a:endParaRPr sz="2200">
              <a:latin typeface="Times New Roman"/>
              <a:cs typeface="Times New Roman"/>
            </a:endParaRPr>
          </a:p>
          <a:p>
            <a:pPr marL="12700">
              <a:lnSpc>
                <a:spcPct val="100000"/>
              </a:lnSpc>
              <a:spcBef>
                <a:spcPts val="760"/>
              </a:spcBef>
            </a:pPr>
            <a:r>
              <a:rPr sz="2200" spc="-5" dirty="0">
                <a:solidFill>
                  <a:srgbClr val="595959"/>
                </a:solidFill>
                <a:latin typeface="Times New Roman"/>
                <a:cs typeface="Times New Roman"/>
              </a:rPr>
              <a:t>Definition</a:t>
            </a:r>
            <a:r>
              <a:rPr sz="2200" dirty="0">
                <a:solidFill>
                  <a:srgbClr val="595959"/>
                </a:solidFill>
                <a:latin typeface="Times New Roman"/>
                <a:cs typeface="Times New Roman"/>
              </a:rPr>
              <a:t> of </a:t>
            </a:r>
            <a:r>
              <a:rPr sz="2200" spc="-5" dirty="0">
                <a:solidFill>
                  <a:srgbClr val="595959"/>
                </a:solidFill>
                <a:latin typeface="Times New Roman"/>
                <a:cs typeface="Times New Roman"/>
              </a:rPr>
              <a:t>word</a:t>
            </a:r>
            <a:r>
              <a:rPr sz="2200" dirty="0">
                <a:solidFill>
                  <a:srgbClr val="595959"/>
                </a:solidFill>
                <a:latin typeface="Times New Roman"/>
                <a:cs typeface="Times New Roman"/>
              </a:rPr>
              <a:t> </a:t>
            </a:r>
            <a:r>
              <a:rPr sz="2200" spc="-5" dirty="0">
                <a:solidFill>
                  <a:srgbClr val="595959"/>
                </a:solidFill>
                <a:latin typeface="Times New Roman"/>
                <a:cs typeface="Times New Roman"/>
              </a:rPr>
              <a:t>sense disambiguation</a:t>
            </a:r>
            <a:endParaRPr sz="2200">
              <a:latin typeface="Times New Roman"/>
              <a:cs typeface="Times New Roman"/>
            </a:endParaRPr>
          </a:p>
          <a:p>
            <a:pPr marL="186690" marR="5080" indent="-137160">
              <a:lnSpc>
                <a:spcPct val="100000"/>
              </a:lnSpc>
              <a:spcBef>
                <a:spcPts val="8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Correct</a:t>
            </a:r>
            <a:r>
              <a:rPr sz="2000" spc="-10" dirty="0">
                <a:solidFill>
                  <a:srgbClr val="595959"/>
                </a:solidFill>
                <a:latin typeface="Times New Roman"/>
                <a:cs typeface="Times New Roman"/>
              </a:rPr>
              <a:t> selection</a:t>
            </a:r>
            <a:r>
              <a:rPr sz="2000" dirty="0">
                <a:solidFill>
                  <a:srgbClr val="595959"/>
                </a:solidFill>
                <a:latin typeface="Times New Roman"/>
                <a:cs typeface="Times New Roman"/>
              </a:rPr>
              <a:t> of</a:t>
            </a:r>
            <a:r>
              <a:rPr sz="2000" spc="-5" dirty="0">
                <a:solidFill>
                  <a:srgbClr val="595959"/>
                </a:solidFill>
                <a:latin typeface="Times New Roman"/>
                <a:cs typeface="Times New Roman"/>
              </a:rPr>
              <a:t> the appropriate sense/meaning</a:t>
            </a:r>
            <a:r>
              <a:rPr sz="2000" dirty="0">
                <a:solidFill>
                  <a:srgbClr val="595959"/>
                </a:solidFill>
                <a:latin typeface="Times New Roman"/>
                <a:cs typeface="Times New Roman"/>
              </a:rPr>
              <a:t> of</a:t>
            </a:r>
            <a:r>
              <a:rPr sz="2000" spc="-5"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polysemous </a:t>
            </a:r>
            <a:r>
              <a:rPr sz="2000" spc="-484" dirty="0">
                <a:solidFill>
                  <a:srgbClr val="595959"/>
                </a:solidFill>
                <a:latin typeface="Times New Roman"/>
                <a:cs typeface="Times New Roman"/>
              </a:rPr>
              <a:t> </a:t>
            </a:r>
            <a:r>
              <a:rPr sz="2000" dirty="0">
                <a:solidFill>
                  <a:srgbClr val="595959"/>
                </a:solidFill>
                <a:latin typeface="Times New Roman"/>
                <a:cs typeface="Times New Roman"/>
              </a:rPr>
              <a:t>word</a:t>
            </a:r>
            <a:r>
              <a:rPr sz="2000" spc="-5" dirty="0">
                <a:solidFill>
                  <a:srgbClr val="595959"/>
                </a:solidFill>
                <a:latin typeface="Times New Roman"/>
                <a:cs typeface="Times New Roman"/>
              </a:rPr>
              <a:t> in</a:t>
            </a:r>
            <a:r>
              <a:rPr sz="2000" dirty="0">
                <a:solidFill>
                  <a:srgbClr val="595959"/>
                </a:solidFill>
                <a:latin typeface="Times New Roman"/>
                <a:cs typeface="Times New Roman"/>
              </a:rPr>
              <a:t> </a:t>
            </a:r>
            <a:r>
              <a:rPr sz="2000" spc="-5" dirty="0">
                <a:solidFill>
                  <a:srgbClr val="595959"/>
                </a:solidFill>
                <a:latin typeface="Times New Roman"/>
                <a:cs typeface="Times New Roman"/>
              </a:rPr>
              <a:t>context</a:t>
            </a:r>
            <a:endParaRPr sz="2000">
              <a:latin typeface="Times New Roman"/>
              <a:cs typeface="Times New Roman"/>
            </a:endParaRPr>
          </a:p>
          <a:p>
            <a:pPr marL="12700">
              <a:lnSpc>
                <a:spcPct val="100000"/>
              </a:lnSpc>
              <a:spcBef>
                <a:spcPts val="900"/>
              </a:spcBef>
            </a:pPr>
            <a:r>
              <a:rPr sz="2200" dirty="0">
                <a:solidFill>
                  <a:srgbClr val="595959"/>
                </a:solidFill>
                <a:latin typeface="Times New Roman"/>
                <a:cs typeface="Times New Roman"/>
              </a:rPr>
              <a:t>In </a:t>
            </a:r>
            <a:r>
              <a:rPr sz="2200" spc="-5" dirty="0">
                <a:solidFill>
                  <a:srgbClr val="595959"/>
                </a:solidFill>
                <a:latin typeface="Times New Roman"/>
                <a:cs typeface="Times New Roman"/>
              </a:rPr>
              <a:t>English,</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most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frequently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occurring</a:t>
            </a:r>
            <a:r>
              <a:rPr sz="2200" dirty="0">
                <a:solidFill>
                  <a:srgbClr val="595959"/>
                </a:solidFill>
                <a:latin typeface="Times New Roman"/>
                <a:cs typeface="Times New Roman"/>
              </a:rPr>
              <a:t> nouns</a:t>
            </a:r>
            <a:r>
              <a:rPr sz="2200" spc="-5" dirty="0">
                <a:solidFill>
                  <a:srgbClr val="595959"/>
                </a:solidFill>
                <a:latin typeface="Times New Roman"/>
                <a:cs typeface="Times New Roman"/>
              </a:rPr>
              <a:t> have</a:t>
            </a:r>
            <a:endParaRPr sz="2200">
              <a:latin typeface="Times New Roman"/>
              <a:cs typeface="Times New Roman"/>
            </a:endParaRPr>
          </a:p>
          <a:p>
            <a:pPr marL="12700" marR="95885">
              <a:lnSpc>
                <a:spcPts val="2600"/>
              </a:lnSpc>
              <a:spcBef>
                <a:spcPts val="180"/>
              </a:spcBef>
            </a:pPr>
            <a:r>
              <a:rPr sz="2200" spc="-5" dirty="0">
                <a:solidFill>
                  <a:srgbClr val="595959"/>
                </a:solidFill>
                <a:latin typeface="Times New Roman"/>
                <a:cs typeface="Times New Roman"/>
              </a:rPr>
              <a:t>seven</a:t>
            </a:r>
            <a:r>
              <a:rPr sz="2200" spc="5" dirty="0">
                <a:solidFill>
                  <a:srgbClr val="595959"/>
                </a:solidFill>
                <a:latin typeface="Times New Roman"/>
                <a:cs typeface="Times New Roman"/>
              </a:rPr>
              <a:t> </a:t>
            </a:r>
            <a:r>
              <a:rPr sz="2200" spc="-10" dirty="0">
                <a:solidFill>
                  <a:srgbClr val="595959"/>
                </a:solidFill>
                <a:latin typeface="Times New Roman"/>
                <a:cs typeface="Times New Roman"/>
              </a:rPr>
              <a:t>senses,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most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frequently</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occurring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verbs</a:t>
            </a:r>
            <a:r>
              <a:rPr sz="2200" dirty="0">
                <a:solidFill>
                  <a:srgbClr val="595959"/>
                </a:solidFill>
                <a:latin typeface="Times New Roman"/>
                <a:cs typeface="Times New Roman"/>
              </a:rPr>
              <a:t> </a:t>
            </a:r>
            <a:r>
              <a:rPr sz="2200" spc="-5" dirty="0">
                <a:solidFill>
                  <a:srgbClr val="595959"/>
                </a:solidFill>
                <a:latin typeface="Times New Roman"/>
                <a:cs typeface="Times New Roman"/>
              </a:rPr>
              <a:t>have</a:t>
            </a:r>
            <a:r>
              <a:rPr sz="2200" dirty="0">
                <a:solidFill>
                  <a:srgbClr val="595959"/>
                </a:solidFill>
                <a:latin typeface="Times New Roman"/>
                <a:cs typeface="Times New Roman"/>
              </a:rPr>
              <a:t> </a:t>
            </a:r>
            <a:r>
              <a:rPr sz="2200" spc="-45" dirty="0">
                <a:solidFill>
                  <a:srgbClr val="595959"/>
                </a:solidFill>
                <a:latin typeface="Times New Roman"/>
                <a:cs typeface="Times New Roman"/>
              </a:rPr>
              <a:t>11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senses</a:t>
            </a:r>
            <a:endParaRPr sz="2200">
              <a:latin typeface="Times New Roman"/>
              <a:cs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232400" cy="665480"/>
          </a:xfrm>
          <a:prstGeom prst="rect">
            <a:avLst/>
          </a:prstGeom>
        </p:spPr>
        <p:txBody>
          <a:bodyPr vert="horz" wrap="square" lIns="0" tIns="12700" rIns="0" bIns="0" rtlCol="0">
            <a:spAutoFit/>
          </a:bodyPr>
          <a:lstStyle/>
          <a:p>
            <a:pPr marL="12700">
              <a:lnSpc>
                <a:spcPct val="100000"/>
              </a:lnSpc>
              <a:spcBef>
                <a:spcPts val="100"/>
              </a:spcBef>
            </a:pPr>
            <a:r>
              <a:rPr sz="4200" spc="85" dirty="0"/>
              <a:t>Defining</a:t>
            </a:r>
            <a:r>
              <a:rPr sz="4200" spc="175" dirty="0"/>
              <a:t> </a:t>
            </a:r>
            <a:r>
              <a:rPr sz="4200" dirty="0"/>
              <a:t>a</a:t>
            </a:r>
            <a:r>
              <a:rPr sz="4200" spc="95" dirty="0"/>
              <a:t> </a:t>
            </a:r>
            <a:r>
              <a:rPr sz="4200" spc="-10" dirty="0"/>
              <a:t>Word</a:t>
            </a:r>
            <a:r>
              <a:rPr sz="4200" spc="175" dirty="0"/>
              <a:t> </a:t>
            </a:r>
            <a:r>
              <a:rPr sz="4200" spc="95" dirty="0"/>
              <a:t>Sense</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3</a:t>
            </a:r>
          </a:p>
        </p:txBody>
      </p:sp>
      <p:sp>
        <p:nvSpPr>
          <p:cNvPr id="3" name="object 3"/>
          <p:cNvSpPr txBox="1"/>
          <p:nvPr/>
        </p:nvSpPr>
        <p:spPr>
          <a:xfrm>
            <a:off x="751444" y="1692287"/>
            <a:ext cx="7279640" cy="4184650"/>
          </a:xfrm>
          <a:prstGeom prst="rect">
            <a:avLst/>
          </a:prstGeom>
        </p:spPr>
        <p:txBody>
          <a:bodyPr vert="horz" wrap="square" lIns="0" tIns="132715" rIns="0" bIns="0" rtlCol="0">
            <a:spAutoFit/>
          </a:bodyPr>
          <a:lstStyle/>
          <a:p>
            <a:pPr marL="12700" algn="just">
              <a:lnSpc>
                <a:spcPct val="100000"/>
              </a:lnSpc>
              <a:spcBef>
                <a:spcPts val="1045"/>
              </a:spcBef>
            </a:pPr>
            <a:r>
              <a:rPr sz="2200" spc="-5" dirty="0">
                <a:solidFill>
                  <a:srgbClr val="595959"/>
                </a:solidFill>
                <a:latin typeface="Times New Roman"/>
                <a:cs typeface="Times New Roman"/>
              </a:rPr>
              <a:t>How</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can</a:t>
            </a:r>
            <a:r>
              <a:rPr sz="2200" dirty="0">
                <a:solidFill>
                  <a:srgbClr val="595959"/>
                </a:solidFill>
                <a:latin typeface="Times New Roman"/>
                <a:cs typeface="Times New Roman"/>
              </a:rPr>
              <a:t> </a:t>
            </a:r>
            <a:r>
              <a:rPr sz="2200" spc="-5" dirty="0">
                <a:solidFill>
                  <a:srgbClr val="595959"/>
                </a:solidFill>
                <a:latin typeface="Times New Roman"/>
                <a:cs typeface="Times New Roman"/>
              </a:rPr>
              <a:t>we define different</a:t>
            </a:r>
            <a:r>
              <a:rPr sz="2200" dirty="0">
                <a:solidFill>
                  <a:srgbClr val="595959"/>
                </a:solidFill>
                <a:latin typeface="Times New Roman"/>
                <a:cs typeface="Times New Roman"/>
              </a:rPr>
              <a:t> </a:t>
            </a:r>
            <a:r>
              <a:rPr sz="2200" spc="-5" dirty="0">
                <a:solidFill>
                  <a:srgbClr val="595959"/>
                </a:solidFill>
                <a:latin typeface="Times New Roman"/>
                <a:cs typeface="Times New Roman"/>
              </a:rPr>
              <a:t>word </a:t>
            </a:r>
            <a:r>
              <a:rPr sz="2200" spc="-10" dirty="0">
                <a:solidFill>
                  <a:srgbClr val="595959"/>
                </a:solidFill>
                <a:latin typeface="Times New Roman"/>
                <a:cs typeface="Times New Roman"/>
              </a:rPr>
              <a:t>senses?</a:t>
            </a:r>
            <a:endParaRPr sz="2200">
              <a:latin typeface="Times New Roman"/>
              <a:cs typeface="Times New Roman"/>
            </a:endParaRPr>
          </a:p>
          <a:p>
            <a:pPr marL="49530" algn="just">
              <a:lnSpc>
                <a:spcPct val="100000"/>
              </a:lnSpc>
              <a:spcBef>
                <a:spcPts val="8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Give</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list</a:t>
            </a:r>
            <a:r>
              <a:rPr sz="2000" spc="-15"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synonyms.</a:t>
            </a:r>
            <a:endParaRPr sz="2000">
              <a:latin typeface="Times New Roman"/>
              <a:cs typeface="Times New Roman"/>
            </a:endParaRPr>
          </a:p>
          <a:p>
            <a:pPr marL="186690" marR="444500" indent="-137160" algn="just">
              <a:lnSpc>
                <a:spcPct val="100000"/>
              </a:lnSpc>
              <a:spcBef>
                <a:spcPts val="1000"/>
              </a:spcBef>
            </a:pPr>
            <a:r>
              <a:rPr sz="2000" spc="-15" dirty="0">
                <a:solidFill>
                  <a:srgbClr val="002060"/>
                </a:solidFill>
                <a:latin typeface="Impact"/>
                <a:cs typeface="Impact"/>
              </a:rPr>
              <a:t>­ </a:t>
            </a:r>
            <a:r>
              <a:rPr sz="2000" spc="-5" dirty="0">
                <a:solidFill>
                  <a:srgbClr val="595959"/>
                </a:solidFill>
                <a:latin typeface="Times New Roman"/>
                <a:cs typeface="Times New Roman"/>
              </a:rPr>
              <a:t>Give </a:t>
            </a:r>
            <a:r>
              <a:rPr sz="2000" dirty="0">
                <a:solidFill>
                  <a:srgbClr val="595959"/>
                </a:solidFill>
                <a:latin typeface="Times New Roman"/>
                <a:cs typeface="Times New Roman"/>
              </a:rPr>
              <a:t>a </a:t>
            </a:r>
            <a:r>
              <a:rPr sz="2000" spc="-5" dirty="0">
                <a:solidFill>
                  <a:srgbClr val="595959"/>
                </a:solidFill>
                <a:latin typeface="Times New Roman"/>
                <a:cs typeface="Times New Roman"/>
              </a:rPr>
              <a:t>definition, which will necessarily use </a:t>
            </a:r>
            <a:r>
              <a:rPr sz="2000" dirty="0">
                <a:solidFill>
                  <a:srgbClr val="595959"/>
                </a:solidFill>
                <a:latin typeface="Times New Roman"/>
                <a:cs typeface="Times New Roman"/>
              </a:rPr>
              <a:t>words </a:t>
            </a:r>
            <a:r>
              <a:rPr sz="2000" spc="-5" dirty="0">
                <a:solidFill>
                  <a:srgbClr val="595959"/>
                </a:solidFill>
                <a:latin typeface="Times New Roman"/>
                <a:cs typeface="Times New Roman"/>
              </a:rPr>
              <a:t>that will have </a:t>
            </a:r>
            <a:r>
              <a:rPr sz="2000" spc="-484" dirty="0">
                <a:solidFill>
                  <a:srgbClr val="595959"/>
                </a:solidFill>
                <a:latin typeface="Times New Roman"/>
                <a:cs typeface="Times New Roman"/>
              </a:rPr>
              <a:t> </a:t>
            </a:r>
            <a:r>
              <a:rPr sz="2000" spc="-10" dirty="0">
                <a:solidFill>
                  <a:srgbClr val="595959"/>
                </a:solidFill>
                <a:latin typeface="Times New Roman"/>
                <a:cs typeface="Times New Roman"/>
              </a:rPr>
              <a:t>different </a:t>
            </a:r>
            <a:r>
              <a:rPr sz="2000" spc="-5" dirty="0">
                <a:solidFill>
                  <a:srgbClr val="595959"/>
                </a:solidFill>
                <a:latin typeface="Times New Roman"/>
                <a:cs typeface="Times New Roman"/>
              </a:rPr>
              <a:t>senses, and these will (perhaps circularly) use </a:t>
            </a:r>
            <a:r>
              <a:rPr sz="2000" dirty="0">
                <a:solidFill>
                  <a:srgbClr val="595959"/>
                </a:solidFill>
                <a:latin typeface="Times New Roman"/>
                <a:cs typeface="Times New Roman"/>
              </a:rPr>
              <a:t>words </a:t>
            </a:r>
            <a:r>
              <a:rPr sz="2000" spc="-5" dirty="0">
                <a:solidFill>
                  <a:srgbClr val="595959"/>
                </a:solidFill>
                <a:latin typeface="Times New Roman"/>
                <a:cs typeface="Times New Roman"/>
              </a:rPr>
              <a:t>for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definitions.</a:t>
            </a:r>
            <a:endParaRPr sz="2000">
              <a:latin typeface="Times New Roman"/>
              <a:cs typeface="Times New Roman"/>
            </a:endParaRPr>
          </a:p>
          <a:p>
            <a:pPr marL="12700" algn="just">
              <a:lnSpc>
                <a:spcPct val="100000"/>
              </a:lnSpc>
              <a:spcBef>
                <a:spcPts val="1000"/>
              </a:spcBef>
            </a:pPr>
            <a:r>
              <a:rPr sz="2200" spc="-5" dirty="0">
                <a:solidFill>
                  <a:srgbClr val="595959"/>
                </a:solidFill>
                <a:latin typeface="Times New Roman"/>
                <a:cs typeface="Times New Roman"/>
              </a:rPr>
              <a:t>Coarse-grained</a:t>
            </a:r>
            <a:r>
              <a:rPr sz="2200" dirty="0">
                <a:solidFill>
                  <a:srgbClr val="595959"/>
                </a:solidFill>
                <a:latin typeface="Times New Roman"/>
                <a:cs typeface="Times New Roman"/>
              </a:rPr>
              <a:t> </a:t>
            </a:r>
            <a:r>
              <a:rPr sz="2200" spc="-5" dirty="0">
                <a:solidFill>
                  <a:srgbClr val="595959"/>
                </a:solidFill>
                <a:latin typeface="Times New Roman"/>
                <a:cs typeface="Times New Roman"/>
              </a:rPr>
              <a:t>senses distinguish</a:t>
            </a:r>
            <a:r>
              <a:rPr sz="2200" dirty="0">
                <a:solidFill>
                  <a:srgbClr val="595959"/>
                </a:solidFill>
                <a:latin typeface="Times New Roman"/>
                <a:cs typeface="Times New Roman"/>
              </a:rPr>
              <a:t> </a:t>
            </a:r>
            <a:r>
              <a:rPr sz="2200" spc="-5" dirty="0">
                <a:solidFill>
                  <a:srgbClr val="595959"/>
                </a:solidFill>
                <a:latin typeface="Times New Roman"/>
                <a:cs typeface="Times New Roman"/>
              </a:rPr>
              <a:t>core</a:t>
            </a:r>
            <a:r>
              <a:rPr sz="2200" dirty="0">
                <a:solidFill>
                  <a:srgbClr val="595959"/>
                </a:solidFill>
                <a:latin typeface="Times New Roman"/>
                <a:cs typeface="Times New Roman"/>
              </a:rPr>
              <a:t> </a:t>
            </a:r>
            <a:r>
              <a:rPr sz="2200" spc="-5" dirty="0">
                <a:solidFill>
                  <a:srgbClr val="595959"/>
                </a:solidFill>
                <a:latin typeface="Times New Roman"/>
                <a:cs typeface="Times New Roman"/>
              </a:rPr>
              <a:t>aspects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meaning.</a:t>
            </a:r>
            <a:endParaRPr sz="2200">
              <a:latin typeface="Times New Roman"/>
              <a:cs typeface="Times New Roman"/>
            </a:endParaRPr>
          </a:p>
          <a:p>
            <a:pPr marL="12700" marR="1155700" algn="just">
              <a:lnSpc>
                <a:spcPts val="2600"/>
              </a:lnSpc>
              <a:spcBef>
                <a:spcPts val="880"/>
              </a:spcBef>
            </a:pPr>
            <a:r>
              <a:rPr sz="2200" spc="-5" dirty="0">
                <a:solidFill>
                  <a:srgbClr val="595959"/>
                </a:solidFill>
                <a:latin typeface="Times New Roman"/>
                <a:cs typeface="Times New Roman"/>
              </a:rPr>
              <a:t>Fine-grained senses also distinguish peripheral aspects </a:t>
            </a:r>
            <a:r>
              <a:rPr sz="2200" spc="-53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meaning.</a:t>
            </a:r>
            <a:endParaRPr sz="2200">
              <a:latin typeface="Times New Roman"/>
              <a:cs typeface="Times New Roman"/>
            </a:endParaRPr>
          </a:p>
          <a:p>
            <a:pPr marL="186690" marR="5080" indent="-137160" algn="just">
              <a:lnSpc>
                <a:spcPct val="100000"/>
              </a:lnSpc>
              <a:spcBef>
                <a:spcPts val="780"/>
              </a:spcBef>
            </a:pPr>
            <a:r>
              <a:rPr sz="2000" spc="-15" dirty="0">
                <a:solidFill>
                  <a:srgbClr val="002060"/>
                </a:solidFill>
                <a:latin typeface="Impact"/>
                <a:cs typeface="Impact"/>
              </a:rPr>
              <a:t>­ </a:t>
            </a:r>
            <a:r>
              <a:rPr sz="2000" spc="-5" dirty="0">
                <a:solidFill>
                  <a:srgbClr val="595959"/>
                </a:solidFill>
                <a:latin typeface="Times New Roman"/>
                <a:cs typeface="Times New Roman"/>
              </a:rPr>
              <a:t>Example: In </a:t>
            </a:r>
            <a:r>
              <a:rPr sz="2000" spc="-25" dirty="0">
                <a:solidFill>
                  <a:srgbClr val="595959"/>
                </a:solidFill>
                <a:latin typeface="Times New Roman"/>
                <a:cs typeface="Times New Roman"/>
              </a:rPr>
              <a:t>WordNet, </a:t>
            </a:r>
            <a:r>
              <a:rPr sz="2000" spc="-5" dirty="0">
                <a:solidFill>
                  <a:srgbClr val="595959"/>
                </a:solidFill>
                <a:latin typeface="Times New Roman"/>
                <a:cs typeface="Times New Roman"/>
              </a:rPr>
              <a:t>which has </a:t>
            </a:r>
            <a:r>
              <a:rPr sz="2000" spc="-10" dirty="0">
                <a:solidFill>
                  <a:srgbClr val="595959"/>
                </a:solidFill>
                <a:latin typeface="Times New Roman"/>
                <a:cs typeface="Times New Roman"/>
              </a:rPr>
              <a:t>fairly </a:t>
            </a:r>
            <a:r>
              <a:rPr sz="2000" spc="-5" dirty="0">
                <a:solidFill>
                  <a:srgbClr val="595959"/>
                </a:solidFill>
                <a:latin typeface="Times New Roman"/>
                <a:cs typeface="Times New Roman"/>
              </a:rPr>
              <a:t>fine-grained senses, the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“bass” has five senses </a:t>
            </a:r>
            <a:r>
              <a:rPr sz="2000" spc="-10" dirty="0">
                <a:solidFill>
                  <a:srgbClr val="595959"/>
                </a:solidFill>
                <a:latin typeface="Times New Roman"/>
                <a:cs typeface="Times New Roman"/>
              </a:rPr>
              <a:t>related </a:t>
            </a:r>
            <a:r>
              <a:rPr sz="2000" spc="-5" dirty="0">
                <a:solidFill>
                  <a:srgbClr val="595959"/>
                </a:solidFill>
                <a:latin typeface="Times New Roman"/>
                <a:cs typeface="Times New Roman"/>
              </a:rPr>
              <a:t>to music and three senses </a:t>
            </a:r>
            <a:r>
              <a:rPr sz="2000" spc="-10" dirty="0">
                <a:solidFill>
                  <a:srgbClr val="595959"/>
                </a:solidFill>
                <a:latin typeface="Times New Roman"/>
                <a:cs typeface="Times New Roman"/>
              </a:rPr>
              <a:t>related </a:t>
            </a:r>
            <a:r>
              <a:rPr sz="2000" spc="-5" dirty="0">
                <a:solidFill>
                  <a:srgbClr val="595959"/>
                </a:solidFill>
                <a:latin typeface="Times New Roman"/>
                <a:cs typeface="Times New Roman"/>
              </a:rPr>
              <a:t>to fish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(and the sense determines </a:t>
            </a:r>
            <a:r>
              <a:rPr sz="2000" dirty="0">
                <a:solidFill>
                  <a:srgbClr val="595959"/>
                </a:solidFill>
                <a:latin typeface="Times New Roman"/>
                <a:cs typeface="Times New Roman"/>
              </a:rPr>
              <a:t>how</a:t>
            </a:r>
            <a:r>
              <a:rPr sz="2000" spc="5" dirty="0">
                <a:solidFill>
                  <a:srgbClr val="595959"/>
                </a:solidFill>
                <a:latin typeface="Times New Roman"/>
                <a:cs typeface="Times New Roman"/>
              </a:rPr>
              <a:t> </a:t>
            </a:r>
            <a:r>
              <a:rPr sz="2000" dirty="0">
                <a:solidFill>
                  <a:srgbClr val="595959"/>
                </a:solidFill>
                <a:latin typeface="Times New Roman"/>
                <a:cs typeface="Times New Roman"/>
              </a:rPr>
              <a:t>you </a:t>
            </a:r>
            <a:r>
              <a:rPr sz="2000" spc="-5" dirty="0">
                <a:solidFill>
                  <a:srgbClr val="595959"/>
                </a:solidFill>
                <a:latin typeface="Times New Roman"/>
                <a:cs typeface="Times New Roman"/>
              </a:rPr>
              <a:t>pronounce the word).</a:t>
            </a:r>
            <a:endParaRPr sz="2000">
              <a:latin typeface="Times New Roman"/>
              <a:cs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369050" cy="574040"/>
          </a:xfrm>
          <a:prstGeom prst="rect">
            <a:avLst/>
          </a:prstGeom>
        </p:spPr>
        <p:txBody>
          <a:bodyPr vert="horz" wrap="square" lIns="0" tIns="12700" rIns="0" bIns="0" rtlCol="0">
            <a:spAutoFit/>
          </a:bodyPr>
          <a:lstStyle/>
          <a:p>
            <a:pPr marL="12700">
              <a:lnSpc>
                <a:spcPct val="100000"/>
              </a:lnSpc>
              <a:spcBef>
                <a:spcPts val="100"/>
              </a:spcBef>
            </a:pPr>
            <a:r>
              <a:rPr sz="3600" spc="85" dirty="0"/>
              <a:t>Difficulties</a:t>
            </a:r>
            <a:r>
              <a:rPr sz="3600" spc="110" dirty="0"/>
              <a:t> </a:t>
            </a:r>
            <a:r>
              <a:rPr sz="3600" spc="35" dirty="0"/>
              <a:t>With</a:t>
            </a:r>
            <a:r>
              <a:rPr sz="3600" spc="180" dirty="0"/>
              <a:t> </a:t>
            </a:r>
            <a:r>
              <a:rPr sz="3600" spc="85" dirty="0"/>
              <a:t>Synonym</a:t>
            </a:r>
            <a:r>
              <a:rPr sz="3600" spc="175" dirty="0"/>
              <a:t> </a:t>
            </a:r>
            <a:r>
              <a:rPr sz="3600" spc="100" dirty="0"/>
              <a:t>Lists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4</a:t>
            </a:r>
          </a:p>
        </p:txBody>
      </p:sp>
      <p:sp>
        <p:nvSpPr>
          <p:cNvPr id="3" name="object 3"/>
          <p:cNvSpPr txBox="1"/>
          <p:nvPr/>
        </p:nvSpPr>
        <p:spPr>
          <a:xfrm>
            <a:off x="822000" y="1689100"/>
            <a:ext cx="4983480" cy="4907280"/>
          </a:xfrm>
          <a:prstGeom prst="rect">
            <a:avLst/>
          </a:prstGeom>
        </p:spPr>
        <p:txBody>
          <a:bodyPr vert="horz" wrap="square" lIns="0" tIns="12700" rIns="0" bIns="0" rtlCol="0">
            <a:spAutoFit/>
          </a:bodyPr>
          <a:lstStyle/>
          <a:p>
            <a:pPr marL="12700" marR="5080">
              <a:lnSpc>
                <a:spcPct val="132600"/>
              </a:lnSpc>
              <a:spcBef>
                <a:spcPts val="100"/>
              </a:spcBef>
            </a:pPr>
            <a:r>
              <a:rPr sz="2200" spc="-20" dirty="0">
                <a:solidFill>
                  <a:srgbClr val="595959"/>
                </a:solidFill>
                <a:latin typeface="Times New Roman"/>
                <a:cs typeface="Times New Roman"/>
              </a:rPr>
              <a:t>True</a:t>
            </a:r>
            <a:r>
              <a:rPr sz="2200" spc="-5" dirty="0">
                <a:solidFill>
                  <a:srgbClr val="595959"/>
                </a:solidFill>
                <a:latin typeface="Times New Roman"/>
                <a:cs typeface="Times New Roman"/>
              </a:rPr>
              <a:t> synonyms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are</a:t>
            </a:r>
            <a:r>
              <a:rPr sz="2200" dirty="0">
                <a:solidFill>
                  <a:srgbClr val="595959"/>
                </a:solidFill>
                <a:latin typeface="Times New Roman"/>
                <a:cs typeface="Times New Roman"/>
              </a:rPr>
              <a:t> </a:t>
            </a:r>
            <a:r>
              <a:rPr sz="2200" spc="-5" dirty="0">
                <a:solidFill>
                  <a:srgbClr val="595959"/>
                </a:solidFill>
                <a:latin typeface="Times New Roman"/>
                <a:cs typeface="Times New Roman"/>
              </a:rPr>
              <a:t>non-existent</a:t>
            </a:r>
            <a:r>
              <a:rPr sz="2200" dirty="0">
                <a:solidFill>
                  <a:srgbClr val="595959"/>
                </a:solidFill>
                <a:latin typeface="Times New Roman"/>
                <a:cs typeface="Times New Roman"/>
              </a:rPr>
              <a:t> 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very</a:t>
            </a:r>
            <a:r>
              <a:rPr sz="2200" dirty="0">
                <a:solidFill>
                  <a:srgbClr val="595959"/>
                </a:solidFill>
                <a:latin typeface="Times New Roman"/>
                <a:cs typeface="Times New Roman"/>
              </a:rPr>
              <a:t> </a:t>
            </a:r>
            <a:r>
              <a:rPr sz="2200" spc="-5" dirty="0">
                <a:solidFill>
                  <a:srgbClr val="595959"/>
                </a:solidFill>
                <a:latin typeface="Times New Roman"/>
                <a:cs typeface="Times New Roman"/>
              </a:rPr>
              <a:t>rare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Near-synonyms</a:t>
            </a:r>
            <a:r>
              <a:rPr sz="2200" spc="-15" dirty="0">
                <a:solidFill>
                  <a:srgbClr val="595959"/>
                </a:solidFill>
                <a:latin typeface="Times New Roman"/>
                <a:cs typeface="Times New Roman"/>
              </a:rPr>
              <a:t> </a:t>
            </a:r>
            <a:r>
              <a:rPr sz="2200" dirty="0">
                <a:solidFill>
                  <a:srgbClr val="595959"/>
                </a:solidFill>
                <a:latin typeface="Times New Roman"/>
                <a:cs typeface="Times New Roman"/>
              </a:rPr>
              <a:t>(Edmonds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and Hirst)</a:t>
            </a:r>
            <a:endParaRPr sz="2200">
              <a:latin typeface="Times New Roman"/>
              <a:cs typeface="Times New Roman"/>
            </a:endParaRPr>
          </a:p>
          <a:p>
            <a:pPr marL="48895">
              <a:lnSpc>
                <a:spcPct val="100000"/>
              </a:lnSpc>
              <a:spcBef>
                <a:spcPts val="760"/>
              </a:spcBef>
            </a:pPr>
            <a:r>
              <a:rPr sz="2000" spc="-15" dirty="0">
                <a:solidFill>
                  <a:srgbClr val="002060"/>
                </a:solidFill>
                <a:latin typeface="Impact"/>
                <a:cs typeface="Impact"/>
              </a:rPr>
              <a:t>­</a:t>
            </a:r>
            <a:r>
              <a:rPr sz="2000" spc="125" dirty="0">
                <a:solidFill>
                  <a:srgbClr val="002060"/>
                </a:solidFill>
                <a:latin typeface="Impact"/>
                <a:cs typeface="Impact"/>
              </a:rPr>
              <a:t> </a:t>
            </a:r>
            <a:r>
              <a:rPr sz="2000" spc="-5" dirty="0">
                <a:solidFill>
                  <a:srgbClr val="595959"/>
                </a:solidFill>
                <a:latin typeface="Times New Roman"/>
                <a:cs typeface="Times New Roman"/>
              </a:rPr>
              <a:t>Examples</a:t>
            </a:r>
            <a:endParaRPr sz="2000">
              <a:latin typeface="Times New Roman"/>
              <a:cs typeface="Times New Roman"/>
            </a:endParaRPr>
          </a:p>
          <a:p>
            <a:pPr marL="231775">
              <a:lnSpc>
                <a:spcPct val="100000"/>
              </a:lnSpc>
              <a:spcBef>
                <a:spcPts val="100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15" dirty="0">
                <a:solidFill>
                  <a:srgbClr val="595959"/>
                </a:solidFill>
                <a:latin typeface="Times New Roman"/>
                <a:cs typeface="Times New Roman"/>
              </a:rPr>
              <a:t>Error,</a:t>
            </a:r>
            <a:r>
              <a:rPr sz="1800" spc="-10" dirty="0">
                <a:solidFill>
                  <a:srgbClr val="595959"/>
                </a:solidFill>
                <a:latin typeface="Times New Roman"/>
                <a:cs typeface="Times New Roman"/>
              </a:rPr>
              <a:t> blunder, </a:t>
            </a:r>
            <a:r>
              <a:rPr sz="1800" spc="-5" dirty="0">
                <a:solidFill>
                  <a:srgbClr val="595959"/>
                </a:solidFill>
                <a:latin typeface="Times New Roman"/>
                <a:cs typeface="Times New Roman"/>
              </a:rPr>
              <a:t>mistake</a:t>
            </a:r>
            <a:endParaRPr sz="1800">
              <a:latin typeface="Times New Roman"/>
              <a:cs typeface="Times New Roman"/>
            </a:endParaRPr>
          </a:p>
          <a:p>
            <a:pPr marL="231775">
              <a:lnSpc>
                <a:spcPct val="100000"/>
              </a:lnSpc>
              <a:spcBef>
                <a:spcPts val="104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15" dirty="0">
                <a:solidFill>
                  <a:srgbClr val="595959"/>
                </a:solidFill>
                <a:latin typeface="Times New Roman"/>
                <a:cs typeface="Times New Roman"/>
              </a:rPr>
              <a:t>Order,</a:t>
            </a:r>
            <a:r>
              <a:rPr sz="1800" dirty="0">
                <a:solidFill>
                  <a:srgbClr val="595959"/>
                </a:solidFill>
                <a:latin typeface="Times New Roman"/>
                <a:cs typeface="Times New Roman"/>
              </a:rPr>
              <a:t> </a:t>
            </a:r>
            <a:r>
              <a:rPr sz="1800" spc="-5" dirty="0">
                <a:solidFill>
                  <a:srgbClr val="595959"/>
                </a:solidFill>
                <a:latin typeface="Times New Roman"/>
                <a:cs typeface="Times New Roman"/>
              </a:rPr>
              <a:t>command,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bid,</a:t>
            </a:r>
            <a:r>
              <a:rPr sz="1800" dirty="0">
                <a:solidFill>
                  <a:srgbClr val="595959"/>
                </a:solidFill>
                <a:latin typeface="Times New Roman"/>
                <a:cs typeface="Times New Roman"/>
              </a:rPr>
              <a:t> </a:t>
            </a:r>
            <a:r>
              <a:rPr sz="1800" spc="-5" dirty="0">
                <a:solidFill>
                  <a:srgbClr val="595959"/>
                </a:solidFill>
                <a:latin typeface="Times New Roman"/>
                <a:cs typeface="Times New Roman"/>
              </a:rPr>
              <a:t>enjoin,</a:t>
            </a:r>
            <a:r>
              <a:rPr sz="1800" dirty="0">
                <a:solidFill>
                  <a:srgbClr val="595959"/>
                </a:solidFill>
                <a:latin typeface="Times New Roman"/>
                <a:cs typeface="Times New Roman"/>
              </a:rPr>
              <a:t> </a:t>
            </a:r>
            <a:r>
              <a:rPr sz="1800" spc="-5" dirty="0">
                <a:solidFill>
                  <a:srgbClr val="595959"/>
                </a:solidFill>
                <a:latin typeface="Times New Roman"/>
                <a:cs typeface="Times New Roman"/>
              </a:rPr>
              <a:t>direct</a:t>
            </a:r>
            <a:endParaRPr sz="1800">
              <a:latin typeface="Times New Roman"/>
              <a:cs typeface="Times New Roman"/>
            </a:endParaRPr>
          </a:p>
          <a:p>
            <a:pPr marL="48895">
              <a:lnSpc>
                <a:spcPct val="100000"/>
              </a:lnSpc>
              <a:spcBef>
                <a:spcPts val="94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Dimensions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synonym</a:t>
            </a:r>
            <a:r>
              <a:rPr sz="2000" spc="-10" dirty="0">
                <a:solidFill>
                  <a:srgbClr val="595959"/>
                </a:solidFill>
                <a:latin typeface="Times New Roman"/>
                <a:cs typeface="Times New Roman"/>
              </a:rPr>
              <a:t> differentiation</a:t>
            </a:r>
            <a:endParaRPr sz="2000">
              <a:latin typeface="Times New Roman"/>
              <a:cs typeface="Times New Roman"/>
            </a:endParaRPr>
          </a:p>
          <a:p>
            <a:pPr marL="231775">
              <a:lnSpc>
                <a:spcPct val="100000"/>
              </a:lnSpc>
              <a:spcBef>
                <a:spcPts val="100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5" dirty="0">
                <a:solidFill>
                  <a:srgbClr val="595959"/>
                </a:solidFill>
                <a:latin typeface="Times New Roman"/>
                <a:cs typeface="Times New Roman"/>
              </a:rPr>
              <a:t>Stylistic</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variation</a:t>
            </a:r>
            <a:endParaRPr sz="1800">
              <a:latin typeface="Times New Roman"/>
              <a:cs typeface="Times New Roman"/>
            </a:endParaRPr>
          </a:p>
          <a:p>
            <a:pPr marL="377825">
              <a:lnSpc>
                <a:spcPct val="100000"/>
              </a:lnSpc>
              <a:spcBef>
                <a:spcPts val="104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5" dirty="0">
                <a:solidFill>
                  <a:srgbClr val="595959"/>
                </a:solidFill>
                <a:latin typeface="Times New Roman"/>
                <a:cs typeface="Times New Roman"/>
              </a:rPr>
              <a:t>Pissed, </a:t>
            </a:r>
            <a:r>
              <a:rPr sz="1800" dirty="0">
                <a:solidFill>
                  <a:srgbClr val="595959"/>
                </a:solidFill>
                <a:latin typeface="Times New Roman"/>
                <a:cs typeface="Times New Roman"/>
              </a:rPr>
              <a:t>drunk,</a:t>
            </a:r>
            <a:r>
              <a:rPr sz="1800" spc="-5" dirty="0">
                <a:solidFill>
                  <a:srgbClr val="595959"/>
                </a:solidFill>
                <a:latin typeface="Times New Roman"/>
                <a:cs typeface="Times New Roman"/>
              </a:rPr>
              <a:t> inebriated</a:t>
            </a:r>
            <a:endParaRPr sz="1800">
              <a:latin typeface="Times New Roman"/>
              <a:cs typeface="Times New Roman"/>
            </a:endParaRPr>
          </a:p>
          <a:p>
            <a:pPr marL="231775">
              <a:lnSpc>
                <a:spcPct val="100000"/>
              </a:lnSpc>
              <a:spcBef>
                <a:spcPts val="104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Expressive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variation</a:t>
            </a:r>
            <a:endParaRPr sz="1800">
              <a:latin typeface="Times New Roman"/>
              <a:cs typeface="Times New Roman"/>
            </a:endParaRPr>
          </a:p>
          <a:p>
            <a:pPr marL="377825">
              <a:lnSpc>
                <a:spcPct val="100000"/>
              </a:lnSpc>
              <a:spcBef>
                <a:spcPts val="94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Attitude:</a:t>
            </a:r>
            <a:r>
              <a:rPr sz="1800" spc="-10" dirty="0">
                <a:solidFill>
                  <a:srgbClr val="595959"/>
                </a:solidFill>
                <a:latin typeface="Times New Roman"/>
                <a:cs typeface="Times New Roman"/>
              </a:rPr>
              <a:t> </a:t>
            </a:r>
            <a:r>
              <a:rPr sz="1800" spc="-20" dirty="0">
                <a:solidFill>
                  <a:srgbClr val="595959"/>
                </a:solidFill>
                <a:latin typeface="Times New Roman"/>
                <a:cs typeface="Times New Roman"/>
              </a:rPr>
              <a:t>skinny,</a:t>
            </a:r>
            <a:r>
              <a:rPr sz="1800" spc="-5" dirty="0">
                <a:solidFill>
                  <a:srgbClr val="595959"/>
                </a:solidFill>
                <a:latin typeface="Times New Roman"/>
                <a:cs typeface="Times New Roman"/>
              </a:rPr>
              <a:t> thin, slim</a:t>
            </a:r>
            <a:endParaRPr sz="1800">
              <a:latin typeface="Times New Roman"/>
              <a:cs typeface="Times New Roman"/>
            </a:endParaRPr>
          </a:p>
          <a:p>
            <a:pPr marL="377825">
              <a:lnSpc>
                <a:spcPct val="100000"/>
              </a:lnSpc>
              <a:spcBef>
                <a:spcPts val="104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5" dirty="0">
                <a:solidFill>
                  <a:srgbClr val="595959"/>
                </a:solidFill>
                <a:latin typeface="Times New Roman"/>
                <a:cs typeface="Times New Roman"/>
              </a:rPr>
              <a:t>Emotion:</a:t>
            </a:r>
            <a:r>
              <a:rPr sz="1800" spc="-10" dirty="0">
                <a:solidFill>
                  <a:srgbClr val="595959"/>
                </a:solidFill>
                <a:latin typeface="Times New Roman"/>
                <a:cs typeface="Times New Roman"/>
              </a:rPr>
              <a:t> </a:t>
            </a:r>
            <a:r>
              <a:rPr sz="1800" spc="-15" dirty="0">
                <a:solidFill>
                  <a:srgbClr val="595959"/>
                </a:solidFill>
                <a:latin typeface="Times New Roman"/>
                <a:cs typeface="Times New Roman"/>
              </a:rPr>
              <a:t>father,</a:t>
            </a:r>
            <a:r>
              <a:rPr sz="1800" spc="-5" dirty="0">
                <a:solidFill>
                  <a:srgbClr val="595959"/>
                </a:solidFill>
                <a:latin typeface="Times New Roman"/>
                <a:cs typeface="Times New Roman"/>
              </a:rPr>
              <a:t> </a:t>
            </a:r>
            <a:r>
              <a:rPr sz="1800" dirty="0">
                <a:solidFill>
                  <a:srgbClr val="595959"/>
                </a:solidFill>
                <a:latin typeface="Times New Roman"/>
                <a:cs typeface="Times New Roman"/>
              </a:rPr>
              <a:t>dad,</a:t>
            </a:r>
            <a:r>
              <a:rPr sz="1800" spc="-5" dirty="0">
                <a:solidFill>
                  <a:srgbClr val="595959"/>
                </a:solidFill>
                <a:latin typeface="Times New Roman"/>
                <a:cs typeface="Times New Roman"/>
              </a:rPr>
              <a:t> </a:t>
            </a:r>
            <a:r>
              <a:rPr sz="1800" dirty="0">
                <a:solidFill>
                  <a:srgbClr val="595959"/>
                </a:solidFill>
                <a:latin typeface="Times New Roman"/>
                <a:cs typeface="Times New Roman"/>
              </a:rPr>
              <a:t>daddy</a:t>
            </a:r>
            <a:endParaRPr sz="1800">
              <a:latin typeface="Times New Roman"/>
              <a:cs typeface="Times New Roman"/>
            </a:endParaRPr>
          </a:p>
          <a:p>
            <a:pPr marL="231775">
              <a:lnSpc>
                <a:spcPct val="100000"/>
              </a:lnSpc>
              <a:spcBef>
                <a:spcPts val="1040"/>
              </a:spcBef>
            </a:pPr>
            <a:r>
              <a:rPr sz="1400" spc="-10" dirty="0">
                <a:solidFill>
                  <a:srgbClr val="002060"/>
                </a:solidFill>
                <a:latin typeface="Impact"/>
                <a:cs typeface="Impact"/>
              </a:rPr>
              <a:t>­</a:t>
            </a:r>
            <a:r>
              <a:rPr sz="1400" spc="170" dirty="0">
                <a:solidFill>
                  <a:srgbClr val="002060"/>
                </a:solidFill>
                <a:latin typeface="Impact"/>
                <a:cs typeface="Impact"/>
              </a:rPr>
              <a:t> </a:t>
            </a:r>
            <a:r>
              <a:rPr sz="1400" dirty="0">
                <a:solidFill>
                  <a:srgbClr val="595959"/>
                </a:solidFill>
                <a:latin typeface="Times New Roman"/>
                <a:cs typeface="Times New Roman"/>
              </a:rPr>
              <a:t>.</a:t>
            </a:r>
            <a:r>
              <a:rPr sz="1400" spc="-15" dirty="0">
                <a:solidFill>
                  <a:srgbClr val="595959"/>
                </a:solidFill>
                <a:latin typeface="Times New Roman"/>
                <a:cs typeface="Times New Roman"/>
              </a:rPr>
              <a:t> </a:t>
            </a:r>
            <a:r>
              <a:rPr sz="1400" dirty="0">
                <a:solidFill>
                  <a:srgbClr val="595959"/>
                </a:solidFill>
                <a:latin typeface="Times New Roman"/>
                <a:cs typeface="Times New Roman"/>
              </a:rPr>
              <a:t>.</a:t>
            </a:r>
            <a:r>
              <a:rPr sz="1400" spc="-10" dirty="0">
                <a:solidFill>
                  <a:srgbClr val="595959"/>
                </a:solidFill>
                <a:latin typeface="Times New Roman"/>
                <a:cs typeface="Times New Roman"/>
              </a:rPr>
              <a:t> </a:t>
            </a:r>
            <a:r>
              <a:rPr sz="1400" dirty="0">
                <a:solidFill>
                  <a:srgbClr val="595959"/>
                </a:solidFill>
                <a:latin typeface="Times New Roman"/>
                <a:cs typeface="Times New Roman"/>
              </a:rPr>
              <a:t>.</a:t>
            </a:r>
            <a:endParaRPr sz="1400">
              <a:latin typeface="Times New Roman"/>
              <a:cs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67776"/>
            <a:ext cx="5918835" cy="574040"/>
          </a:xfrm>
          <a:prstGeom prst="rect">
            <a:avLst/>
          </a:prstGeom>
        </p:spPr>
        <p:txBody>
          <a:bodyPr vert="horz" wrap="square" lIns="0" tIns="12700" rIns="0" bIns="0" rtlCol="0">
            <a:spAutoFit/>
          </a:bodyPr>
          <a:lstStyle/>
          <a:p>
            <a:pPr marL="12700">
              <a:lnSpc>
                <a:spcPct val="100000"/>
              </a:lnSpc>
              <a:spcBef>
                <a:spcPts val="100"/>
              </a:spcBef>
            </a:pPr>
            <a:r>
              <a:rPr sz="3600" spc="75" dirty="0"/>
              <a:t>Human</a:t>
            </a:r>
            <a:r>
              <a:rPr sz="3600" spc="160" dirty="0"/>
              <a:t> </a:t>
            </a:r>
            <a:r>
              <a:rPr sz="3600" spc="75" dirty="0"/>
              <a:t>Sense</a:t>
            </a:r>
            <a:r>
              <a:rPr sz="3600" spc="165" dirty="0"/>
              <a:t> </a:t>
            </a:r>
            <a:r>
              <a:rPr sz="3600" spc="100" dirty="0"/>
              <a:t>Disambiguation</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5</a:t>
            </a:r>
          </a:p>
        </p:txBody>
      </p:sp>
      <p:sp>
        <p:nvSpPr>
          <p:cNvPr id="3" name="object 3"/>
          <p:cNvSpPr txBox="1"/>
          <p:nvPr/>
        </p:nvSpPr>
        <p:spPr>
          <a:xfrm>
            <a:off x="666777" y="1551176"/>
            <a:ext cx="7632065" cy="4832350"/>
          </a:xfrm>
          <a:prstGeom prst="rect">
            <a:avLst/>
          </a:prstGeom>
        </p:spPr>
        <p:txBody>
          <a:bodyPr vert="horz" wrap="square" lIns="0" tIns="132715" rIns="0" bIns="0" rtlCol="0">
            <a:spAutoFit/>
          </a:bodyPr>
          <a:lstStyle/>
          <a:p>
            <a:pPr marL="12700">
              <a:lnSpc>
                <a:spcPct val="100000"/>
              </a:lnSpc>
              <a:spcBef>
                <a:spcPts val="1045"/>
              </a:spcBef>
            </a:pPr>
            <a:r>
              <a:rPr sz="2200" spc="-5" dirty="0">
                <a:solidFill>
                  <a:srgbClr val="595959"/>
                </a:solidFill>
                <a:latin typeface="Times New Roman"/>
                <a:cs typeface="Times New Roman"/>
              </a:rPr>
              <a:t>Sources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influence</a:t>
            </a:r>
            <a:r>
              <a:rPr sz="2200" dirty="0">
                <a:solidFill>
                  <a:srgbClr val="595959"/>
                </a:solidFill>
                <a:latin typeface="Times New Roman"/>
                <a:cs typeface="Times New Roman"/>
              </a:rPr>
              <a:t> </a:t>
            </a:r>
            <a:r>
              <a:rPr sz="2200" spc="-5" dirty="0">
                <a:solidFill>
                  <a:srgbClr val="595959"/>
                </a:solidFill>
                <a:latin typeface="Times New Roman"/>
                <a:cs typeface="Times New Roman"/>
              </a:rPr>
              <a:t>known</a:t>
            </a:r>
            <a:r>
              <a:rPr sz="2200" spc="5" dirty="0">
                <a:solidFill>
                  <a:srgbClr val="595959"/>
                </a:solidFill>
                <a:latin typeface="Times New Roman"/>
                <a:cs typeface="Times New Roman"/>
              </a:rPr>
              <a:t> </a:t>
            </a:r>
            <a:r>
              <a:rPr sz="2200" dirty="0">
                <a:solidFill>
                  <a:srgbClr val="595959"/>
                </a:solidFill>
                <a:latin typeface="Times New Roman"/>
                <a:cs typeface="Times New Roman"/>
              </a:rPr>
              <a:t>from</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psycholinguistics research</a:t>
            </a:r>
            <a:endParaRPr sz="2200">
              <a:latin typeface="Times New Roman"/>
              <a:cs typeface="Times New Roman"/>
            </a:endParaRPr>
          </a:p>
          <a:p>
            <a:pPr marL="48895">
              <a:lnSpc>
                <a:spcPct val="100000"/>
              </a:lnSpc>
              <a:spcBef>
                <a:spcPts val="8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Local</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context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(most</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important)</a:t>
            </a:r>
            <a:endParaRPr sz="2000">
              <a:latin typeface="Times New Roman"/>
              <a:cs typeface="Times New Roman"/>
            </a:endParaRPr>
          </a:p>
          <a:p>
            <a:pPr marL="368935" marR="63500" indent="-13716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The</a:t>
            </a:r>
            <a:r>
              <a:rPr sz="2000" spc="-5" dirty="0">
                <a:solidFill>
                  <a:srgbClr val="595959"/>
                </a:solidFill>
                <a:latin typeface="Times New Roman"/>
                <a:cs typeface="Times New Roman"/>
              </a:rPr>
              <a:t> sentence </a:t>
            </a:r>
            <a:r>
              <a:rPr sz="2000" dirty="0">
                <a:solidFill>
                  <a:srgbClr val="595959"/>
                </a:solidFill>
                <a:latin typeface="Times New Roman"/>
                <a:cs typeface="Times New Roman"/>
              </a:rPr>
              <a:t>or</a:t>
            </a:r>
            <a:r>
              <a:rPr sz="2000" spc="-5" dirty="0">
                <a:solidFill>
                  <a:srgbClr val="595959"/>
                </a:solidFill>
                <a:latin typeface="Times New Roman"/>
                <a:cs typeface="Times New Roman"/>
              </a:rPr>
              <a:t> other surrounding</a:t>
            </a:r>
            <a:r>
              <a:rPr sz="2000" dirty="0">
                <a:solidFill>
                  <a:srgbClr val="595959"/>
                </a:solidFill>
                <a:latin typeface="Times New Roman"/>
                <a:cs typeface="Times New Roman"/>
              </a:rPr>
              <a:t> </a:t>
            </a:r>
            <a:r>
              <a:rPr sz="2000" spc="-5" dirty="0">
                <a:solidFill>
                  <a:srgbClr val="595959"/>
                </a:solidFill>
                <a:latin typeface="Times New Roman"/>
                <a:cs typeface="Times New Roman"/>
              </a:rPr>
              <a:t>text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containing</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ambiguous</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 </a:t>
            </a:r>
            <a:r>
              <a:rPr sz="2000" spc="-484" dirty="0">
                <a:solidFill>
                  <a:srgbClr val="595959"/>
                </a:solidFill>
                <a:latin typeface="Times New Roman"/>
                <a:cs typeface="Times New Roman"/>
              </a:rPr>
              <a:t> </a:t>
            </a:r>
            <a:r>
              <a:rPr sz="2000" spc="-10" dirty="0">
                <a:solidFill>
                  <a:srgbClr val="595959"/>
                </a:solidFill>
                <a:latin typeface="Times New Roman"/>
                <a:cs typeface="Times New Roman"/>
              </a:rPr>
              <a:t>restricts</a:t>
            </a:r>
            <a:r>
              <a:rPr sz="2000" spc="-5" dirty="0">
                <a:solidFill>
                  <a:srgbClr val="595959"/>
                </a:solidFill>
                <a:latin typeface="Times New Roman"/>
                <a:cs typeface="Times New Roman"/>
              </a:rPr>
              <a:t> the </a:t>
            </a:r>
            <a:r>
              <a:rPr sz="2000" spc="-10" dirty="0">
                <a:solidFill>
                  <a:srgbClr val="595959"/>
                </a:solidFill>
                <a:latin typeface="Times New Roman"/>
                <a:cs typeface="Times New Roman"/>
              </a:rPr>
              <a:t>interpretation</a:t>
            </a:r>
            <a:r>
              <a:rPr sz="2000" dirty="0">
                <a:solidFill>
                  <a:srgbClr val="595959"/>
                </a:solidFill>
                <a:latin typeface="Times New Roman"/>
                <a:cs typeface="Times New Roman"/>
              </a:rPr>
              <a:t> of</a:t>
            </a:r>
            <a:r>
              <a:rPr sz="2000" spc="-5" dirty="0">
                <a:solidFill>
                  <a:srgbClr val="595959"/>
                </a:solidFill>
                <a:latin typeface="Times New Roman"/>
                <a:cs typeface="Times New Roman"/>
              </a:rPr>
              <a:t> the ambiguous </a:t>
            </a:r>
            <a:r>
              <a:rPr sz="2000" dirty="0">
                <a:solidFill>
                  <a:srgbClr val="595959"/>
                </a:solidFill>
                <a:latin typeface="Times New Roman"/>
                <a:cs typeface="Times New Roman"/>
              </a:rPr>
              <a:t>word</a:t>
            </a:r>
            <a:endParaRPr sz="2000">
              <a:latin typeface="Times New Roman"/>
              <a:cs typeface="Times New Roman"/>
            </a:endParaRPr>
          </a:p>
          <a:p>
            <a:pPr marL="37782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Example:</a:t>
            </a:r>
            <a:r>
              <a:rPr sz="2000" spc="-10" dirty="0">
                <a:solidFill>
                  <a:srgbClr val="595959"/>
                </a:solidFill>
                <a:latin typeface="Times New Roman"/>
                <a:cs typeface="Times New Roman"/>
              </a:rPr>
              <a:t> </a:t>
            </a:r>
            <a:r>
              <a:rPr sz="2000" i="1" dirty="0">
                <a:solidFill>
                  <a:srgbClr val="595959"/>
                </a:solidFill>
                <a:latin typeface="Times New Roman"/>
                <a:cs typeface="Times New Roman"/>
              </a:rPr>
              <a:t>book</a:t>
            </a:r>
            <a:r>
              <a:rPr sz="2000" i="1" spc="-5" dirty="0">
                <a:solidFill>
                  <a:srgbClr val="595959"/>
                </a:solidFill>
                <a:latin typeface="Times New Roman"/>
                <a:cs typeface="Times New Roman"/>
              </a:rPr>
              <a:t> </a:t>
            </a:r>
            <a:r>
              <a:rPr sz="2000" spc="-5" dirty="0">
                <a:solidFill>
                  <a:srgbClr val="595959"/>
                </a:solidFill>
                <a:latin typeface="Times New Roman"/>
                <a:cs typeface="Times New Roman"/>
              </a:rPr>
              <a:t>in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sentence that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has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flight,</a:t>
            </a:r>
            <a:r>
              <a:rPr sz="2000" dirty="0">
                <a:solidFill>
                  <a:srgbClr val="595959"/>
                </a:solidFill>
                <a:latin typeface="Times New Roman"/>
                <a:cs typeface="Times New Roman"/>
              </a:rPr>
              <a:t> </a:t>
            </a:r>
            <a:r>
              <a:rPr sz="2000" spc="-5" dirty="0">
                <a:solidFill>
                  <a:srgbClr val="595959"/>
                </a:solidFill>
                <a:latin typeface="Times New Roman"/>
                <a:cs typeface="Times New Roman"/>
              </a:rPr>
              <a:t>travel, </a:t>
            </a:r>
            <a:r>
              <a:rPr sz="2000" spc="-10" dirty="0">
                <a:solidFill>
                  <a:srgbClr val="595959"/>
                </a:solidFill>
                <a:latin typeface="Times New Roman"/>
                <a:cs typeface="Times New Roman"/>
              </a:rPr>
              <a:t>etc.</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Domain</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knowledge</a:t>
            </a:r>
            <a:endParaRPr sz="2000">
              <a:latin typeface="Times New Roman"/>
              <a:cs typeface="Times New Roman"/>
            </a:endParaRPr>
          </a:p>
          <a:p>
            <a:pPr marL="368935" marR="5080" indent="-13716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The</a:t>
            </a:r>
            <a:r>
              <a:rPr sz="2000" spc="-5" dirty="0">
                <a:solidFill>
                  <a:srgbClr val="595959"/>
                </a:solidFill>
                <a:latin typeface="Times New Roman"/>
                <a:cs typeface="Times New Roman"/>
              </a:rPr>
              <a:t> fact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text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 concerned</a:t>
            </a:r>
            <a:r>
              <a:rPr sz="2000" dirty="0">
                <a:solidFill>
                  <a:srgbClr val="595959"/>
                </a:solidFill>
                <a:latin typeface="Times New Roman"/>
                <a:cs typeface="Times New Roman"/>
              </a:rPr>
              <a:t> </a:t>
            </a:r>
            <a:r>
              <a:rPr sz="2000" spc="-5" dirty="0">
                <a:solidFill>
                  <a:srgbClr val="595959"/>
                </a:solidFill>
                <a:latin typeface="Times New Roman"/>
                <a:cs typeface="Times New Roman"/>
              </a:rPr>
              <a:t>with</a:t>
            </a:r>
            <a:r>
              <a:rPr sz="2000" dirty="0">
                <a:solidFill>
                  <a:srgbClr val="595959"/>
                </a:solidFill>
                <a:latin typeface="Times New Roman"/>
                <a:cs typeface="Times New Roman"/>
              </a:rPr>
              <a:t> a</a:t>
            </a:r>
            <a:r>
              <a:rPr sz="2000" spc="-5" dirty="0">
                <a:solidFill>
                  <a:srgbClr val="595959"/>
                </a:solidFill>
                <a:latin typeface="Times New Roman"/>
                <a:cs typeface="Times New Roman"/>
              </a:rPr>
              <a:t> particular domain</a:t>
            </a:r>
            <a:r>
              <a:rPr sz="2000" dirty="0">
                <a:solidFill>
                  <a:srgbClr val="595959"/>
                </a:solidFill>
                <a:latin typeface="Times New Roman"/>
                <a:cs typeface="Times New Roman"/>
              </a:rPr>
              <a:t> </a:t>
            </a:r>
            <a:r>
              <a:rPr sz="2000" spc="-10" dirty="0">
                <a:solidFill>
                  <a:srgbClr val="595959"/>
                </a:solidFill>
                <a:latin typeface="Times New Roman"/>
                <a:cs typeface="Times New Roman"/>
              </a:rPr>
              <a:t>activates</a:t>
            </a:r>
            <a:r>
              <a:rPr sz="2000" spc="-5" dirty="0">
                <a:solidFill>
                  <a:srgbClr val="595959"/>
                </a:solidFill>
                <a:latin typeface="Times New Roman"/>
                <a:cs typeface="Times New Roman"/>
              </a:rPr>
              <a:t> only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sense appropriate to</a:t>
            </a:r>
            <a:r>
              <a:rPr sz="200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domain</a:t>
            </a:r>
            <a:endParaRPr sz="2000">
              <a:latin typeface="Times New Roman"/>
              <a:cs typeface="Times New Roman"/>
            </a:endParaRPr>
          </a:p>
          <a:p>
            <a:pPr marL="377825">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Example:</a:t>
            </a:r>
            <a:r>
              <a:rPr sz="2000" spc="-10" dirty="0">
                <a:solidFill>
                  <a:srgbClr val="595959"/>
                </a:solidFill>
                <a:latin typeface="Times New Roman"/>
                <a:cs typeface="Times New Roman"/>
              </a:rPr>
              <a:t> </a:t>
            </a:r>
            <a:r>
              <a:rPr sz="2000" i="1" spc="-5" dirty="0">
                <a:solidFill>
                  <a:srgbClr val="595959"/>
                </a:solidFill>
                <a:latin typeface="Times New Roman"/>
                <a:cs typeface="Times New Roman"/>
              </a:rPr>
              <a:t>plant</a:t>
            </a:r>
            <a:r>
              <a:rPr sz="2000" i="1" spc="-15" dirty="0">
                <a:solidFill>
                  <a:srgbClr val="595959"/>
                </a:solidFill>
                <a:latin typeface="Times New Roman"/>
                <a:cs typeface="Times New Roman"/>
              </a:rPr>
              <a:t> </a:t>
            </a:r>
            <a:r>
              <a:rPr sz="2000" spc="-5" dirty="0">
                <a:solidFill>
                  <a:srgbClr val="595959"/>
                </a:solidFill>
                <a:latin typeface="Times New Roman"/>
                <a:cs typeface="Times New Roman"/>
              </a:rPr>
              <a:t>in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biology </a:t>
            </a:r>
            <a:r>
              <a:rPr sz="2000" spc="-10" dirty="0">
                <a:solidFill>
                  <a:srgbClr val="595959"/>
                </a:solidFill>
                <a:latin typeface="Times New Roman"/>
                <a:cs typeface="Times New Roman"/>
              </a:rPr>
              <a:t>article</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Frequency</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data</a:t>
            </a:r>
            <a:endParaRPr sz="2000">
              <a:latin typeface="Times New Roman"/>
              <a:cs typeface="Times New Roman"/>
            </a:endParaRPr>
          </a:p>
          <a:p>
            <a:pPr marL="368935" marR="43815" indent="-137160">
              <a:lnSpc>
                <a:spcPct val="100000"/>
              </a:lnSpc>
              <a:spcBef>
                <a:spcPts val="1000"/>
              </a:spcBef>
            </a:pPr>
            <a:r>
              <a:rPr sz="2000" spc="-15" dirty="0">
                <a:solidFill>
                  <a:srgbClr val="002060"/>
                </a:solidFill>
                <a:latin typeface="Impact"/>
                <a:cs typeface="Impact"/>
              </a:rPr>
              <a:t>­</a:t>
            </a:r>
            <a:r>
              <a:rPr sz="2000" spc="-10" dirty="0">
                <a:solidFill>
                  <a:srgbClr val="002060"/>
                </a:solidFill>
                <a:latin typeface="Impact"/>
                <a:cs typeface="Impact"/>
              </a:rPr>
              <a:t> </a:t>
            </a:r>
            <a:r>
              <a:rPr sz="2000" dirty="0">
                <a:solidFill>
                  <a:srgbClr val="595959"/>
                </a:solidFill>
                <a:latin typeface="Times New Roman"/>
                <a:cs typeface="Times New Roman"/>
              </a:rPr>
              <a:t>The </a:t>
            </a:r>
            <a:r>
              <a:rPr sz="2000" spc="-5" dirty="0">
                <a:solidFill>
                  <a:srgbClr val="595959"/>
                </a:solidFill>
                <a:latin typeface="Times New Roman"/>
                <a:cs typeface="Times New Roman"/>
              </a:rPr>
              <a:t>frequency </a:t>
            </a:r>
            <a:r>
              <a:rPr sz="2000" dirty="0">
                <a:solidFill>
                  <a:srgbClr val="595959"/>
                </a:solidFill>
                <a:latin typeface="Times New Roman"/>
                <a:cs typeface="Times New Roman"/>
              </a:rPr>
              <a:t>of </a:t>
            </a:r>
            <a:r>
              <a:rPr sz="2000" spc="-5" dirty="0">
                <a:solidFill>
                  <a:srgbClr val="595959"/>
                </a:solidFill>
                <a:latin typeface="Times New Roman"/>
                <a:cs typeface="Times New Roman"/>
              </a:rPr>
              <a:t>each sense in general usage </a:t>
            </a:r>
            <a:r>
              <a:rPr sz="2000" spc="-10" dirty="0">
                <a:solidFill>
                  <a:srgbClr val="595959"/>
                </a:solidFill>
                <a:latin typeface="Times New Roman"/>
                <a:cs typeface="Times New Roman"/>
              </a:rPr>
              <a:t>affects its accessibility </a:t>
            </a:r>
            <a:r>
              <a:rPr sz="2000" spc="-5" dirty="0">
                <a:solidFill>
                  <a:srgbClr val="595959"/>
                </a:solidFill>
                <a:latin typeface="Times New Roman"/>
                <a:cs typeface="Times New Roman"/>
              </a:rPr>
              <a:t>to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mind</a:t>
            </a:r>
            <a:endParaRPr sz="2000">
              <a:latin typeface="Times New Roman"/>
              <a:cs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553460" cy="665480"/>
          </a:xfrm>
          <a:prstGeom prst="rect">
            <a:avLst/>
          </a:prstGeom>
        </p:spPr>
        <p:txBody>
          <a:bodyPr vert="horz" wrap="square" lIns="0" tIns="12700" rIns="0" bIns="0" rtlCol="0">
            <a:spAutoFit/>
          </a:bodyPr>
          <a:lstStyle/>
          <a:p>
            <a:pPr marL="12700">
              <a:lnSpc>
                <a:spcPct val="100000"/>
              </a:lnSpc>
              <a:spcBef>
                <a:spcPts val="100"/>
              </a:spcBef>
            </a:pPr>
            <a:r>
              <a:rPr sz="4200" spc="70" dirty="0"/>
              <a:t>Lesk</a:t>
            </a:r>
            <a:r>
              <a:rPr sz="4200" spc="-95" dirty="0"/>
              <a:t> </a:t>
            </a:r>
            <a:r>
              <a:rPr sz="4200" spc="85" dirty="0"/>
              <a:t>Algorithm</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6</a:t>
            </a:r>
          </a:p>
        </p:txBody>
      </p:sp>
      <p:sp>
        <p:nvSpPr>
          <p:cNvPr id="3" name="object 3"/>
          <p:cNvSpPr txBox="1"/>
          <p:nvPr/>
        </p:nvSpPr>
        <p:spPr>
          <a:xfrm>
            <a:off x="765555" y="2052320"/>
            <a:ext cx="7534275" cy="3200400"/>
          </a:xfrm>
          <a:prstGeom prst="rect">
            <a:avLst/>
          </a:prstGeom>
        </p:spPr>
        <p:txBody>
          <a:bodyPr vert="horz" wrap="square" lIns="0" tIns="5080" rIns="0" bIns="0" rtlCol="0">
            <a:spAutoFit/>
          </a:bodyPr>
          <a:lstStyle/>
          <a:p>
            <a:pPr marL="12700" marR="1152525">
              <a:lnSpc>
                <a:spcPct val="102299"/>
              </a:lnSpc>
              <a:spcBef>
                <a:spcPts val="40"/>
              </a:spcBef>
            </a:pPr>
            <a:r>
              <a:rPr sz="2200" spc="-5" dirty="0">
                <a:solidFill>
                  <a:srgbClr val="595959"/>
                </a:solidFill>
                <a:latin typeface="Times New Roman"/>
                <a:cs typeface="Times New Roman"/>
              </a:rPr>
              <a:t>Original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Lesk</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definition:</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measure</a:t>
            </a:r>
            <a:r>
              <a:rPr sz="2200" dirty="0">
                <a:solidFill>
                  <a:srgbClr val="595959"/>
                </a:solidFill>
                <a:latin typeface="Times New Roman"/>
                <a:cs typeface="Times New Roman"/>
              </a:rPr>
              <a:t> </a:t>
            </a:r>
            <a:r>
              <a:rPr sz="2200" spc="-5" dirty="0">
                <a:solidFill>
                  <a:srgbClr val="595959"/>
                </a:solidFill>
                <a:latin typeface="Times New Roman"/>
                <a:cs typeface="Times New Roman"/>
              </a:rPr>
              <a:t>overlap</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between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sense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definitions</a:t>
            </a:r>
            <a:r>
              <a:rPr sz="2200" spc="-10" dirty="0">
                <a:solidFill>
                  <a:srgbClr val="595959"/>
                </a:solidFill>
                <a:latin typeface="Times New Roman"/>
                <a:cs typeface="Times New Roman"/>
              </a:rPr>
              <a:t> </a:t>
            </a:r>
            <a:r>
              <a:rPr sz="2200" dirty="0">
                <a:solidFill>
                  <a:srgbClr val="595959"/>
                </a:solidFill>
                <a:latin typeface="Times New Roman"/>
                <a:cs typeface="Times New Roman"/>
              </a:rPr>
              <a:t>for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all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words </a:t>
            </a: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context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(Michael</a:t>
            </a:r>
            <a:r>
              <a:rPr sz="2200" dirty="0">
                <a:solidFill>
                  <a:srgbClr val="595959"/>
                </a:solidFill>
                <a:latin typeface="Times New Roman"/>
                <a:cs typeface="Times New Roman"/>
              </a:rPr>
              <a:t> </a:t>
            </a:r>
            <a:r>
              <a:rPr sz="2200" spc="-5" dirty="0">
                <a:solidFill>
                  <a:srgbClr val="595959"/>
                </a:solidFill>
                <a:latin typeface="Times New Roman"/>
                <a:cs typeface="Times New Roman"/>
              </a:rPr>
              <a:t>Lesk,</a:t>
            </a:r>
            <a:r>
              <a:rPr sz="2200" spc="5" dirty="0">
                <a:solidFill>
                  <a:srgbClr val="595959"/>
                </a:solidFill>
                <a:latin typeface="Times New Roman"/>
                <a:cs typeface="Times New Roman"/>
              </a:rPr>
              <a:t> </a:t>
            </a:r>
            <a:r>
              <a:rPr sz="2200" dirty="0">
                <a:solidFill>
                  <a:srgbClr val="595959"/>
                </a:solidFill>
                <a:latin typeface="Times New Roman"/>
                <a:cs typeface="Times New Roman"/>
              </a:rPr>
              <a:t>1986)</a:t>
            </a:r>
            <a:endParaRPr sz="2200">
              <a:latin typeface="Times New Roman"/>
              <a:cs typeface="Times New Roman"/>
            </a:endParaRPr>
          </a:p>
          <a:p>
            <a:pPr marL="49530">
              <a:lnSpc>
                <a:spcPct val="100000"/>
              </a:lnSpc>
              <a:spcBef>
                <a:spcPts val="11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Identify simultaneously</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correct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senses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all</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context</a:t>
            </a:r>
            <a:endParaRPr sz="2000">
              <a:latin typeface="Times New Roman"/>
              <a:cs typeface="Times New Roman"/>
            </a:endParaRPr>
          </a:p>
          <a:p>
            <a:pPr marL="12700" marR="5080">
              <a:lnSpc>
                <a:spcPts val="2600"/>
              </a:lnSpc>
              <a:spcBef>
                <a:spcPts val="1320"/>
              </a:spcBef>
            </a:pPr>
            <a:r>
              <a:rPr sz="2200" spc="-5" dirty="0">
                <a:solidFill>
                  <a:srgbClr val="595959"/>
                </a:solidFill>
                <a:latin typeface="Times New Roman"/>
                <a:cs typeface="Times New Roman"/>
              </a:rPr>
              <a:t>Simplified</a:t>
            </a:r>
            <a:r>
              <a:rPr sz="2200" dirty="0">
                <a:solidFill>
                  <a:srgbClr val="595959"/>
                </a:solidFill>
                <a:latin typeface="Times New Roman"/>
                <a:cs typeface="Times New Roman"/>
              </a:rPr>
              <a:t> </a:t>
            </a:r>
            <a:r>
              <a:rPr sz="2200" spc="-5" dirty="0">
                <a:solidFill>
                  <a:srgbClr val="595959"/>
                </a:solidFill>
                <a:latin typeface="Times New Roman"/>
                <a:cs typeface="Times New Roman"/>
              </a:rPr>
              <a:t>Lesk</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(Kilgarriff</a:t>
            </a:r>
            <a:r>
              <a:rPr sz="2200" dirty="0">
                <a:solidFill>
                  <a:srgbClr val="595959"/>
                </a:solidFill>
                <a:latin typeface="Times New Roman"/>
                <a:cs typeface="Times New Roman"/>
              </a:rPr>
              <a:t> &amp;</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Rosensweig,</a:t>
            </a:r>
            <a:r>
              <a:rPr sz="2200" dirty="0">
                <a:solidFill>
                  <a:srgbClr val="595959"/>
                </a:solidFill>
                <a:latin typeface="Times New Roman"/>
                <a:cs typeface="Times New Roman"/>
              </a:rPr>
              <a:t> 2000):</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measure overlap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between</a:t>
            </a:r>
            <a:r>
              <a:rPr sz="2200" dirty="0">
                <a:solidFill>
                  <a:srgbClr val="595959"/>
                </a:solidFill>
                <a:latin typeface="Times New Roman"/>
                <a:cs typeface="Times New Roman"/>
              </a:rPr>
              <a:t> </a:t>
            </a:r>
            <a:r>
              <a:rPr sz="2200" spc="-5" dirty="0">
                <a:solidFill>
                  <a:srgbClr val="595959"/>
                </a:solidFill>
                <a:latin typeface="Times New Roman"/>
                <a:cs typeface="Times New Roman"/>
              </a:rPr>
              <a:t>sense definitions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dirty="0">
                <a:solidFill>
                  <a:srgbClr val="595959"/>
                </a:solidFill>
                <a:latin typeface="Times New Roman"/>
                <a:cs typeface="Times New Roman"/>
              </a:rPr>
              <a:t>a</a:t>
            </a:r>
            <a:r>
              <a:rPr sz="2200" spc="-5" dirty="0">
                <a:solidFill>
                  <a:srgbClr val="595959"/>
                </a:solidFill>
                <a:latin typeface="Times New Roman"/>
                <a:cs typeface="Times New Roman"/>
              </a:rPr>
              <a:t> word</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current</a:t>
            </a:r>
            <a:r>
              <a:rPr sz="2200" dirty="0">
                <a:solidFill>
                  <a:srgbClr val="595959"/>
                </a:solidFill>
                <a:latin typeface="Times New Roman"/>
                <a:cs typeface="Times New Roman"/>
              </a:rPr>
              <a:t> </a:t>
            </a:r>
            <a:r>
              <a:rPr sz="2200" spc="-5" dirty="0">
                <a:solidFill>
                  <a:srgbClr val="595959"/>
                </a:solidFill>
                <a:latin typeface="Times New Roman"/>
                <a:cs typeface="Times New Roman"/>
              </a:rPr>
              <a:t>context</a:t>
            </a:r>
            <a:endParaRPr sz="2200">
              <a:latin typeface="Times New Roman"/>
              <a:cs typeface="Times New Roman"/>
            </a:endParaRPr>
          </a:p>
          <a:p>
            <a:pPr marL="49530">
              <a:lnSpc>
                <a:spcPct val="100000"/>
              </a:lnSpc>
              <a:spcBef>
                <a:spcPts val="118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Identify the correct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sense for</a:t>
            </a:r>
            <a:r>
              <a:rPr sz="2000" spc="-10" dirty="0">
                <a:solidFill>
                  <a:srgbClr val="595959"/>
                </a:solidFill>
                <a:latin typeface="Times New Roman"/>
                <a:cs typeface="Times New Roman"/>
              </a:rPr>
              <a:t> </a:t>
            </a:r>
            <a:r>
              <a:rPr sz="2000" dirty="0">
                <a:solidFill>
                  <a:srgbClr val="595959"/>
                </a:solidFill>
                <a:latin typeface="Times New Roman"/>
                <a:cs typeface="Times New Roman"/>
              </a:rPr>
              <a:t>one</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at</a:t>
            </a:r>
            <a:r>
              <a:rPr sz="2000" spc="-15"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time</a:t>
            </a:r>
            <a:endParaRPr sz="2000">
              <a:latin typeface="Times New Roman"/>
              <a:cs typeface="Times New Roman"/>
            </a:endParaRPr>
          </a:p>
          <a:p>
            <a:pPr marL="186690" marR="1924685" indent="-13716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Current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context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set</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words</a:t>
            </a:r>
            <a:r>
              <a:rPr sz="2000" spc="-5" dirty="0">
                <a:solidFill>
                  <a:srgbClr val="595959"/>
                </a:solidFill>
                <a:latin typeface="Times New Roman"/>
                <a:cs typeface="Times New Roman"/>
              </a:rPr>
              <a:t> 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surrounding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sentence/paragraph/document</a:t>
            </a:r>
            <a:endParaRPr sz="2000">
              <a:latin typeface="Times New Roman"/>
              <a:cs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3738" y="867776"/>
            <a:ext cx="7549515" cy="574040"/>
          </a:xfrm>
          <a:prstGeom prst="rect">
            <a:avLst/>
          </a:prstGeom>
        </p:spPr>
        <p:txBody>
          <a:bodyPr vert="horz" wrap="square" lIns="0" tIns="12700" rIns="0" bIns="0" rtlCol="0">
            <a:spAutoFit/>
          </a:bodyPr>
          <a:lstStyle/>
          <a:p>
            <a:pPr marL="12700">
              <a:lnSpc>
                <a:spcPct val="100000"/>
              </a:lnSpc>
              <a:spcBef>
                <a:spcPts val="100"/>
              </a:spcBef>
              <a:tabLst>
                <a:tab pos="3441700" algn="l"/>
              </a:tabLst>
            </a:pPr>
            <a:r>
              <a:rPr sz="3600" spc="75" dirty="0"/>
              <a:t>Lesk</a:t>
            </a:r>
            <a:r>
              <a:rPr sz="3600" dirty="0"/>
              <a:t> </a:t>
            </a:r>
            <a:r>
              <a:rPr sz="3600" spc="85" dirty="0"/>
              <a:t>Algorithm:	</a:t>
            </a:r>
            <a:r>
              <a:rPr sz="3600" dirty="0"/>
              <a:t>A</a:t>
            </a:r>
            <a:r>
              <a:rPr sz="3600" spc="-20" dirty="0"/>
              <a:t> </a:t>
            </a:r>
            <a:r>
              <a:rPr sz="3600" spc="85" dirty="0"/>
              <a:t>Simplified</a:t>
            </a:r>
            <a:r>
              <a:rPr sz="3600" spc="105" dirty="0"/>
              <a:t> </a:t>
            </a:r>
            <a:r>
              <a:rPr sz="3600" spc="25" dirty="0"/>
              <a:t>Version</a:t>
            </a:r>
            <a:endParaRPr sz="3600"/>
          </a:p>
        </p:txBody>
      </p:sp>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7" name="object 7"/>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7</a:t>
            </a:r>
          </a:p>
        </p:txBody>
      </p:sp>
      <p:sp>
        <p:nvSpPr>
          <p:cNvPr id="3" name="object 3"/>
          <p:cNvSpPr txBox="1"/>
          <p:nvPr/>
        </p:nvSpPr>
        <p:spPr>
          <a:xfrm>
            <a:off x="848261" y="1692287"/>
            <a:ext cx="7466965" cy="2063750"/>
          </a:xfrm>
          <a:prstGeom prst="rect">
            <a:avLst/>
          </a:prstGeom>
        </p:spPr>
        <p:txBody>
          <a:bodyPr vert="horz" wrap="square" lIns="0" tIns="132715" rIns="0" bIns="0" rtlCol="0">
            <a:spAutoFit/>
          </a:bodyPr>
          <a:lstStyle/>
          <a:p>
            <a:pPr marL="12700">
              <a:lnSpc>
                <a:spcPct val="100000"/>
              </a:lnSpc>
              <a:spcBef>
                <a:spcPts val="1045"/>
              </a:spcBef>
            </a:pPr>
            <a:r>
              <a:rPr sz="2200" spc="-5" dirty="0">
                <a:solidFill>
                  <a:srgbClr val="CC0000"/>
                </a:solidFill>
                <a:latin typeface="Times New Roman"/>
                <a:cs typeface="Times New Roman"/>
              </a:rPr>
              <a:t>Algorithm </a:t>
            </a:r>
            <a:r>
              <a:rPr sz="2200" dirty="0">
                <a:solidFill>
                  <a:srgbClr val="595959"/>
                </a:solidFill>
                <a:latin typeface="Times New Roman"/>
                <a:cs typeface="Times New Roman"/>
              </a:rPr>
              <a:t>for </a:t>
            </a:r>
            <a:r>
              <a:rPr sz="2200" spc="-5" dirty="0">
                <a:solidFill>
                  <a:srgbClr val="595959"/>
                </a:solidFill>
                <a:latin typeface="Times New Roman"/>
                <a:cs typeface="Times New Roman"/>
              </a:rPr>
              <a:t>simplified</a:t>
            </a:r>
            <a:r>
              <a:rPr sz="2200" dirty="0">
                <a:solidFill>
                  <a:srgbClr val="595959"/>
                </a:solidFill>
                <a:latin typeface="Times New Roman"/>
                <a:cs typeface="Times New Roman"/>
              </a:rPr>
              <a:t> </a:t>
            </a:r>
            <a:r>
              <a:rPr sz="2200" spc="-5" dirty="0">
                <a:solidFill>
                  <a:srgbClr val="595959"/>
                </a:solidFill>
                <a:latin typeface="Times New Roman"/>
                <a:cs typeface="Times New Roman"/>
              </a:rPr>
              <a:t>Lesk:</a:t>
            </a:r>
            <a:endParaRPr sz="2200">
              <a:latin typeface="Times New Roman"/>
              <a:cs typeface="Times New Roman"/>
            </a:endParaRPr>
          </a:p>
          <a:p>
            <a:pPr marL="503555" indent="-343535">
              <a:lnSpc>
                <a:spcPct val="100000"/>
              </a:lnSpc>
              <a:spcBef>
                <a:spcPts val="860"/>
              </a:spcBef>
              <a:buClr>
                <a:srgbClr val="002060"/>
              </a:buClr>
              <a:buAutoNum type="arabicPeriod"/>
              <a:tabLst>
                <a:tab pos="503555" algn="l"/>
                <a:tab pos="504190" algn="l"/>
              </a:tabLst>
            </a:pPr>
            <a:r>
              <a:rPr sz="2000" spc="-5" dirty="0">
                <a:solidFill>
                  <a:srgbClr val="595959"/>
                </a:solidFill>
                <a:latin typeface="Times New Roman"/>
                <a:cs typeface="Times New Roman"/>
              </a:rPr>
              <a:t>Retrieve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from</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lexicon all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sense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definitions</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target </a:t>
            </a:r>
            <a:r>
              <a:rPr sz="2000" dirty="0">
                <a:solidFill>
                  <a:srgbClr val="595959"/>
                </a:solidFill>
                <a:latin typeface="Times New Roman"/>
                <a:cs typeface="Times New Roman"/>
              </a:rPr>
              <a:t>word.</a:t>
            </a:r>
            <a:endParaRPr sz="2000">
              <a:latin typeface="Times New Roman"/>
              <a:cs typeface="Times New Roman"/>
            </a:endParaRPr>
          </a:p>
          <a:p>
            <a:pPr marL="503555" marR="5080" indent="-342900">
              <a:lnSpc>
                <a:spcPct val="100000"/>
              </a:lnSpc>
              <a:spcBef>
                <a:spcPts val="1000"/>
              </a:spcBef>
              <a:buClr>
                <a:srgbClr val="002060"/>
              </a:buClr>
              <a:buAutoNum type="arabicPeriod"/>
              <a:tabLst>
                <a:tab pos="503555" algn="l"/>
                <a:tab pos="504190" algn="l"/>
              </a:tabLst>
            </a:pPr>
            <a:r>
              <a:rPr sz="2000" spc="-5" dirty="0">
                <a:solidFill>
                  <a:srgbClr val="595959"/>
                </a:solidFill>
                <a:latin typeface="Times New Roman"/>
                <a:cs typeface="Times New Roman"/>
              </a:rPr>
              <a:t>Determine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overlap between</a:t>
            </a:r>
            <a:r>
              <a:rPr sz="2000" dirty="0">
                <a:solidFill>
                  <a:srgbClr val="595959"/>
                </a:solidFill>
                <a:latin typeface="Times New Roman"/>
                <a:cs typeface="Times New Roman"/>
              </a:rPr>
              <a:t> </a:t>
            </a:r>
            <a:r>
              <a:rPr sz="2000" spc="-5" dirty="0">
                <a:solidFill>
                  <a:srgbClr val="595959"/>
                </a:solidFill>
                <a:latin typeface="Times New Roman"/>
                <a:cs typeface="Times New Roman"/>
              </a:rPr>
              <a:t>each sense definition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and the current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context.</a:t>
            </a:r>
            <a:endParaRPr sz="2000">
              <a:latin typeface="Times New Roman"/>
              <a:cs typeface="Times New Roman"/>
            </a:endParaRPr>
          </a:p>
          <a:p>
            <a:pPr marL="503555" indent="-343535">
              <a:lnSpc>
                <a:spcPct val="100000"/>
              </a:lnSpc>
              <a:spcBef>
                <a:spcPts val="1000"/>
              </a:spcBef>
              <a:buClr>
                <a:srgbClr val="002060"/>
              </a:buClr>
              <a:buAutoNum type="arabicPeriod"/>
              <a:tabLst>
                <a:tab pos="503555" algn="l"/>
                <a:tab pos="504190" algn="l"/>
              </a:tabLst>
            </a:pPr>
            <a:r>
              <a:rPr sz="2000" spc="-5" dirty="0">
                <a:solidFill>
                  <a:srgbClr val="595959"/>
                </a:solidFill>
                <a:latin typeface="Times New Roman"/>
                <a:cs typeface="Times New Roman"/>
              </a:rPr>
              <a:t>Choose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sense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leads to highest overlap.</a:t>
            </a:r>
            <a:endParaRPr sz="2000">
              <a:latin typeface="Times New Roman"/>
              <a:cs typeface="Times New Roman"/>
            </a:endParaRPr>
          </a:p>
        </p:txBody>
      </p:sp>
      <p:sp>
        <p:nvSpPr>
          <p:cNvPr id="4" name="object 4"/>
          <p:cNvSpPr txBox="1"/>
          <p:nvPr/>
        </p:nvSpPr>
        <p:spPr>
          <a:xfrm>
            <a:off x="488950" y="4057650"/>
            <a:ext cx="5740400" cy="2286000"/>
          </a:xfrm>
          <a:prstGeom prst="rect">
            <a:avLst/>
          </a:prstGeom>
          <a:ln w="12700">
            <a:solidFill>
              <a:srgbClr val="595959"/>
            </a:solidFill>
          </a:ln>
        </p:spPr>
        <p:txBody>
          <a:bodyPr vert="horz" wrap="square" lIns="0" tIns="29209" rIns="0" bIns="0" rtlCol="0">
            <a:spAutoFit/>
          </a:bodyPr>
          <a:lstStyle/>
          <a:p>
            <a:pPr marL="78740">
              <a:lnSpc>
                <a:spcPct val="100000"/>
              </a:lnSpc>
              <a:spcBef>
                <a:spcPts val="229"/>
              </a:spcBef>
            </a:pPr>
            <a:r>
              <a:rPr sz="1800" spc="-5" dirty="0">
                <a:solidFill>
                  <a:srgbClr val="0000FF"/>
                </a:solidFill>
                <a:latin typeface="Times New Roman"/>
                <a:cs typeface="Times New Roman"/>
              </a:rPr>
              <a:t>Example:</a:t>
            </a:r>
            <a:r>
              <a:rPr sz="1800" spc="-10" dirty="0">
                <a:solidFill>
                  <a:srgbClr val="0000FF"/>
                </a:solidFill>
                <a:latin typeface="Times New Roman"/>
                <a:cs typeface="Times New Roman"/>
              </a:rPr>
              <a:t> </a:t>
            </a:r>
            <a:r>
              <a:rPr sz="1800" spc="-5" dirty="0">
                <a:solidFill>
                  <a:srgbClr val="0000FF"/>
                </a:solidFill>
                <a:latin typeface="Times New Roman"/>
                <a:cs typeface="Times New Roman"/>
              </a:rPr>
              <a:t>disambiguate</a:t>
            </a:r>
            <a:r>
              <a:rPr sz="1800" dirty="0">
                <a:solidFill>
                  <a:srgbClr val="0000FF"/>
                </a:solidFill>
                <a:latin typeface="Times New Roman"/>
                <a:cs typeface="Times New Roman"/>
              </a:rPr>
              <a:t> </a:t>
            </a:r>
            <a:r>
              <a:rPr sz="1800" spc="-5" dirty="0">
                <a:solidFill>
                  <a:srgbClr val="0000FF"/>
                </a:solidFill>
                <a:latin typeface="Times New Roman"/>
                <a:cs typeface="Times New Roman"/>
              </a:rPr>
              <a:t>PINE in</a:t>
            </a:r>
            <a:endParaRPr sz="1800">
              <a:latin typeface="Times New Roman"/>
              <a:cs typeface="Times New Roman"/>
            </a:endParaRPr>
          </a:p>
          <a:p>
            <a:pPr marL="78740">
              <a:lnSpc>
                <a:spcPct val="100000"/>
              </a:lnSpc>
              <a:spcBef>
                <a:spcPts val="640"/>
              </a:spcBef>
            </a:pPr>
            <a:r>
              <a:rPr sz="1800" i="1" spc="-5" dirty="0">
                <a:solidFill>
                  <a:srgbClr val="0000FF"/>
                </a:solidFill>
                <a:latin typeface="Times New Roman"/>
                <a:cs typeface="Times New Roman"/>
              </a:rPr>
              <a:t>“Pine</a:t>
            </a:r>
            <a:r>
              <a:rPr sz="1800" i="1" spc="-10" dirty="0">
                <a:solidFill>
                  <a:srgbClr val="0000FF"/>
                </a:solidFill>
                <a:latin typeface="Times New Roman"/>
                <a:cs typeface="Times New Roman"/>
              </a:rPr>
              <a:t> </a:t>
            </a:r>
            <a:r>
              <a:rPr sz="1800" i="1" dirty="0">
                <a:solidFill>
                  <a:srgbClr val="0000FF"/>
                </a:solidFill>
                <a:latin typeface="Times New Roman"/>
                <a:cs typeface="Times New Roman"/>
              </a:rPr>
              <a:t>cones</a:t>
            </a:r>
            <a:r>
              <a:rPr sz="1800" i="1" spc="-10" dirty="0">
                <a:solidFill>
                  <a:srgbClr val="0000FF"/>
                </a:solidFill>
                <a:latin typeface="Times New Roman"/>
                <a:cs typeface="Times New Roman"/>
              </a:rPr>
              <a:t> </a:t>
            </a:r>
            <a:r>
              <a:rPr sz="1800" i="1" spc="-5" dirty="0">
                <a:solidFill>
                  <a:srgbClr val="0000FF"/>
                </a:solidFill>
                <a:latin typeface="Times New Roman"/>
                <a:cs typeface="Times New Roman"/>
              </a:rPr>
              <a:t>hanging in </a:t>
            </a:r>
            <a:r>
              <a:rPr sz="1800" i="1" dirty="0">
                <a:solidFill>
                  <a:srgbClr val="0000FF"/>
                </a:solidFill>
                <a:latin typeface="Times New Roman"/>
                <a:cs typeface="Times New Roman"/>
              </a:rPr>
              <a:t>a</a:t>
            </a:r>
            <a:r>
              <a:rPr sz="1800" i="1" spc="-5" dirty="0">
                <a:solidFill>
                  <a:srgbClr val="0000FF"/>
                </a:solidFill>
                <a:latin typeface="Times New Roman"/>
                <a:cs typeface="Times New Roman"/>
              </a:rPr>
              <a:t> </a:t>
            </a:r>
            <a:r>
              <a:rPr sz="1800" i="1" spc="-15" dirty="0">
                <a:solidFill>
                  <a:srgbClr val="0000FF"/>
                </a:solidFill>
                <a:latin typeface="Times New Roman"/>
                <a:cs typeface="Times New Roman"/>
              </a:rPr>
              <a:t>tree”</a:t>
            </a:r>
            <a:endParaRPr sz="1800">
              <a:latin typeface="Times New Roman"/>
              <a:cs typeface="Times New Roman"/>
            </a:endParaRPr>
          </a:p>
          <a:p>
            <a:pPr marL="78740">
              <a:lnSpc>
                <a:spcPct val="100000"/>
              </a:lnSpc>
              <a:spcBef>
                <a:spcPts val="640"/>
              </a:spcBef>
              <a:tabLst>
                <a:tab pos="287020" algn="l"/>
              </a:tabLst>
            </a:pPr>
            <a:r>
              <a:rPr sz="1800" spc="-10" dirty="0">
                <a:solidFill>
                  <a:srgbClr val="002060"/>
                </a:solidFill>
                <a:latin typeface="Impact"/>
                <a:cs typeface="Impact"/>
              </a:rPr>
              <a:t>­	</a:t>
            </a:r>
            <a:r>
              <a:rPr sz="1800" spc="-5" dirty="0">
                <a:solidFill>
                  <a:srgbClr val="0000FF"/>
                </a:solidFill>
                <a:latin typeface="Times New Roman"/>
                <a:cs typeface="Times New Roman"/>
              </a:rPr>
              <a:t>PINE</a:t>
            </a:r>
            <a:endParaRPr sz="1800">
              <a:latin typeface="Times New Roman"/>
              <a:cs typeface="Times New Roman"/>
            </a:endParaRPr>
          </a:p>
          <a:p>
            <a:pPr marL="715645" indent="-343535">
              <a:lnSpc>
                <a:spcPct val="100000"/>
              </a:lnSpc>
              <a:spcBef>
                <a:spcPts val="940"/>
              </a:spcBef>
              <a:buClr>
                <a:srgbClr val="002060"/>
              </a:buClr>
              <a:buAutoNum type="arabicPeriod"/>
              <a:tabLst>
                <a:tab pos="715645" algn="l"/>
                <a:tab pos="716280" algn="l"/>
              </a:tabLst>
            </a:pPr>
            <a:r>
              <a:rPr sz="1800" spc="-5" dirty="0">
                <a:solidFill>
                  <a:srgbClr val="0000FF"/>
                </a:solidFill>
                <a:latin typeface="Times New Roman"/>
                <a:cs typeface="Times New Roman"/>
              </a:rPr>
              <a:t>kinds </a:t>
            </a:r>
            <a:r>
              <a:rPr sz="1800" dirty="0">
                <a:solidFill>
                  <a:srgbClr val="0000FF"/>
                </a:solidFill>
                <a:latin typeface="Times New Roman"/>
                <a:cs typeface="Times New Roman"/>
              </a:rPr>
              <a:t>of</a:t>
            </a:r>
            <a:r>
              <a:rPr sz="1800" spc="5" dirty="0">
                <a:solidFill>
                  <a:srgbClr val="0000FF"/>
                </a:solidFill>
                <a:latin typeface="Times New Roman"/>
                <a:cs typeface="Times New Roman"/>
              </a:rPr>
              <a:t> </a:t>
            </a:r>
            <a:r>
              <a:rPr sz="1800" spc="-5" dirty="0">
                <a:solidFill>
                  <a:srgbClr val="0000FF"/>
                </a:solidFill>
                <a:latin typeface="Times New Roman"/>
                <a:cs typeface="Times New Roman"/>
              </a:rPr>
              <a:t>evergreen</a:t>
            </a:r>
            <a:r>
              <a:rPr sz="1800" spc="5" dirty="0">
                <a:solidFill>
                  <a:srgbClr val="0000FF"/>
                </a:solidFill>
                <a:latin typeface="Times New Roman"/>
                <a:cs typeface="Times New Roman"/>
              </a:rPr>
              <a:t> </a:t>
            </a:r>
            <a:r>
              <a:rPr sz="1800" spc="-5" dirty="0">
                <a:solidFill>
                  <a:srgbClr val="0000FF"/>
                </a:solidFill>
                <a:latin typeface="Times New Roman"/>
                <a:cs typeface="Times New Roman"/>
              </a:rPr>
              <a:t>tree</a:t>
            </a:r>
            <a:r>
              <a:rPr sz="1800" dirty="0">
                <a:solidFill>
                  <a:srgbClr val="0000FF"/>
                </a:solidFill>
                <a:latin typeface="Times New Roman"/>
                <a:cs typeface="Times New Roman"/>
              </a:rPr>
              <a:t> </a:t>
            </a:r>
            <a:r>
              <a:rPr sz="1800" spc="-5" dirty="0">
                <a:solidFill>
                  <a:srgbClr val="0000FF"/>
                </a:solidFill>
                <a:latin typeface="Times New Roman"/>
                <a:cs typeface="Times New Roman"/>
              </a:rPr>
              <a:t>with</a:t>
            </a:r>
            <a:r>
              <a:rPr sz="1800" spc="5" dirty="0">
                <a:solidFill>
                  <a:srgbClr val="0000FF"/>
                </a:solidFill>
                <a:latin typeface="Times New Roman"/>
                <a:cs typeface="Times New Roman"/>
              </a:rPr>
              <a:t> </a:t>
            </a:r>
            <a:r>
              <a:rPr sz="1800" spc="-5" dirty="0">
                <a:solidFill>
                  <a:srgbClr val="0000FF"/>
                </a:solidFill>
                <a:latin typeface="Times New Roman"/>
                <a:cs typeface="Times New Roman"/>
              </a:rPr>
              <a:t>needle-shaped</a:t>
            </a:r>
            <a:r>
              <a:rPr sz="1800" spc="5" dirty="0">
                <a:solidFill>
                  <a:srgbClr val="0000FF"/>
                </a:solidFill>
                <a:latin typeface="Times New Roman"/>
                <a:cs typeface="Times New Roman"/>
              </a:rPr>
              <a:t> </a:t>
            </a:r>
            <a:r>
              <a:rPr sz="1800" spc="-5" dirty="0">
                <a:solidFill>
                  <a:srgbClr val="0000FF"/>
                </a:solidFill>
                <a:latin typeface="Times New Roman"/>
                <a:cs typeface="Times New Roman"/>
              </a:rPr>
              <a:t>leaves</a:t>
            </a:r>
            <a:endParaRPr sz="1800">
              <a:latin typeface="Times New Roman"/>
              <a:cs typeface="Times New Roman"/>
            </a:endParaRPr>
          </a:p>
          <a:p>
            <a:pPr marL="715645" indent="-343535">
              <a:lnSpc>
                <a:spcPct val="100000"/>
              </a:lnSpc>
              <a:spcBef>
                <a:spcPts val="1040"/>
              </a:spcBef>
              <a:buClr>
                <a:srgbClr val="002060"/>
              </a:buClr>
              <a:buAutoNum type="arabicPeriod"/>
              <a:tabLst>
                <a:tab pos="715645" algn="l"/>
                <a:tab pos="716280" algn="l"/>
              </a:tabLst>
            </a:pPr>
            <a:r>
              <a:rPr sz="1800" spc="-5" dirty="0">
                <a:solidFill>
                  <a:srgbClr val="0000FF"/>
                </a:solidFill>
                <a:latin typeface="Times New Roman"/>
                <a:cs typeface="Times New Roman"/>
              </a:rPr>
              <a:t>waste </a:t>
            </a:r>
            <a:r>
              <a:rPr sz="1800" dirty="0">
                <a:solidFill>
                  <a:srgbClr val="0000FF"/>
                </a:solidFill>
                <a:latin typeface="Times New Roman"/>
                <a:cs typeface="Times New Roman"/>
              </a:rPr>
              <a:t>away </a:t>
            </a:r>
            <a:r>
              <a:rPr sz="1800" spc="-5" dirty="0">
                <a:solidFill>
                  <a:srgbClr val="0000FF"/>
                </a:solidFill>
                <a:latin typeface="Times New Roman"/>
                <a:cs typeface="Times New Roman"/>
              </a:rPr>
              <a:t>through</a:t>
            </a:r>
            <a:r>
              <a:rPr sz="1800" dirty="0">
                <a:solidFill>
                  <a:srgbClr val="0000FF"/>
                </a:solidFill>
                <a:latin typeface="Times New Roman"/>
                <a:cs typeface="Times New Roman"/>
              </a:rPr>
              <a:t> </a:t>
            </a:r>
            <a:r>
              <a:rPr sz="1800" spc="-5" dirty="0">
                <a:solidFill>
                  <a:srgbClr val="0000FF"/>
                </a:solidFill>
                <a:latin typeface="Times New Roman"/>
                <a:cs typeface="Times New Roman"/>
              </a:rPr>
              <a:t>sorrow </a:t>
            </a:r>
            <a:r>
              <a:rPr sz="1800" dirty="0">
                <a:solidFill>
                  <a:srgbClr val="0000FF"/>
                </a:solidFill>
                <a:latin typeface="Times New Roman"/>
                <a:cs typeface="Times New Roman"/>
              </a:rPr>
              <a:t>or </a:t>
            </a:r>
            <a:r>
              <a:rPr sz="1800" spc="-5" dirty="0">
                <a:solidFill>
                  <a:srgbClr val="0000FF"/>
                </a:solidFill>
                <a:latin typeface="Times New Roman"/>
                <a:cs typeface="Times New Roman"/>
              </a:rPr>
              <a:t>illness</a:t>
            </a:r>
            <a:endParaRPr sz="1800">
              <a:latin typeface="Times New Roman"/>
              <a:cs typeface="Times New Roman"/>
            </a:endParaRPr>
          </a:p>
        </p:txBody>
      </p:sp>
      <p:sp>
        <p:nvSpPr>
          <p:cNvPr id="5" name="object 5"/>
          <p:cNvSpPr txBox="1"/>
          <p:nvPr/>
        </p:nvSpPr>
        <p:spPr>
          <a:xfrm>
            <a:off x="6318250" y="4057650"/>
            <a:ext cx="2679700" cy="723900"/>
          </a:xfrm>
          <a:prstGeom prst="rect">
            <a:avLst/>
          </a:prstGeom>
          <a:ln w="12700">
            <a:solidFill>
              <a:srgbClr val="595959"/>
            </a:solidFill>
          </a:ln>
        </p:spPr>
        <p:txBody>
          <a:bodyPr vert="horz" wrap="square" lIns="0" tIns="31115" rIns="0" bIns="0" rtlCol="0">
            <a:spAutoFit/>
          </a:bodyPr>
          <a:lstStyle/>
          <a:p>
            <a:pPr marL="88265">
              <a:lnSpc>
                <a:spcPct val="100000"/>
              </a:lnSpc>
              <a:spcBef>
                <a:spcPts val="245"/>
              </a:spcBef>
            </a:pPr>
            <a:r>
              <a:rPr sz="1800" spc="-5" dirty="0">
                <a:solidFill>
                  <a:srgbClr val="CC0000"/>
                </a:solidFill>
                <a:latin typeface="Times New Roman"/>
                <a:cs typeface="Times New Roman"/>
              </a:rPr>
              <a:t>Pine#1</a:t>
            </a:r>
            <a:r>
              <a:rPr sz="1800" spc="-15" dirty="0">
                <a:solidFill>
                  <a:srgbClr val="CC0000"/>
                </a:solidFill>
                <a:latin typeface="Times New Roman"/>
                <a:cs typeface="Times New Roman"/>
              </a:rPr>
              <a:t> </a:t>
            </a:r>
            <a:r>
              <a:rPr sz="1800" dirty="0">
                <a:solidFill>
                  <a:srgbClr val="CC0000"/>
                </a:solidFill>
                <a:latin typeface="Symbol"/>
                <a:cs typeface="Symbol"/>
              </a:rPr>
              <a:t></a:t>
            </a:r>
            <a:r>
              <a:rPr sz="1800" spc="-10" dirty="0">
                <a:solidFill>
                  <a:srgbClr val="CC0000"/>
                </a:solidFill>
                <a:latin typeface="Times New Roman"/>
                <a:cs typeface="Times New Roman"/>
              </a:rPr>
              <a:t> </a:t>
            </a:r>
            <a:r>
              <a:rPr sz="1800" spc="-5" dirty="0">
                <a:solidFill>
                  <a:srgbClr val="CC0000"/>
                </a:solidFill>
                <a:latin typeface="Times New Roman"/>
                <a:cs typeface="Times New Roman"/>
              </a:rPr>
              <a:t>Sentence</a:t>
            </a:r>
            <a:r>
              <a:rPr sz="1800" spc="-10" dirty="0">
                <a:solidFill>
                  <a:srgbClr val="CC0000"/>
                </a:solidFill>
                <a:latin typeface="Times New Roman"/>
                <a:cs typeface="Times New Roman"/>
              </a:rPr>
              <a:t> </a:t>
            </a:r>
            <a:r>
              <a:rPr sz="1800" dirty="0">
                <a:solidFill>
                  <a:srgbClr val="CC0000"/>
                </a:solidFill>
                <a:latin typeface="Times New Roman"/>
                <a:cs typeface="Times New Roman"/>
              </a:rPr>
              <a:t>=</a:t>
            </a:r>
            <a:r>
              <a:rPr sz="1800" spc="-15" dirty="0">
                <a:solidFill>
                  <a:srgbClr val="CC0000"/>
                </a:solidFill>
                <a:latin typeface="Times New Roman"/>
                <a:cs typeface="Times New Roman"/>
              </a:rPr>
              <a:t> </a:t>
            </a:r>
            <a:r>
              <a:rPr sz="1800" dirty="0">
                <a:solidFill>
                  <a:srgbClr val="CC0000"/>
                </a:solidFill>
                <a:latin typeface="Times New Roman"/>
                <a:cs typeface="Times New Roman"/>
              </a:rPr>
              <a:t>1</a:t>
            </a:r>
            <a:endParaRPr sz="1800">
              <a:latin typeface="Times New Roman"/>
              <a:cs typeface="Times New Roman"/>
            </a:endParaRPr>
          </a:p>
          <a:p>
            <a:pPr marL="88265">
              <a:lnSpc>
                <a:spcPct val="100000"/>
              </a:lnSpc>
              <a:spcBef>
                <a:spcPts val="640"/>
              </a:spcBef>
            </a:pPr>
            <a:r>
              <a:rPr sz="1800" spc="-5" dirty="0">
                <a:solidFill>
                  <a:srgbClr val="0000FF"/>
                </a:solidFill>
                <a:latin typeface="Times New Roman"/>
                <a:cs typeface="Times New Roman"/>
              </a:rPr>
              <a:t>Pine#2</a:t>
            </a:r>
            <a:r>
              <a:rPr sz="1800" spc="-15" dirty="0">
                <a:solidFill>
                  <a:srgbClr val="0000FF"/>
                </a:solidFill>
                <a:latin typeface="Times New Roman"/>
                <a:cs typeface="Times New Roman"/>
              </a:rPr>
              <a:t> </a:t>
            </a:r>
            <a:r>
              <a:rPr sz="1800" dirty="0">
                <a:solidFill>
                  <a:srgbClr val="0000FF"/>
                </a:solidFill>
                <a:latin typeface="Symbol"/>
                <a:cs typeface="Symbol"/>
              </a:rPr>
              <a:t></a:t>
            </a:r>
            <a:r>
              <a:rPr sz="1800" spc="-10" dirty="0">
                <a:solidFill>
                  <a:srgbClr val="0000FF"/>
                </a:solidFill>
                <a:latin typeface="Times New Roman"/>
                <a:cs typeface="Times New Roman"/>
              </a:rPr>
              <a:t> </a:t>
            </a:r>
            <a:r>
              <a:rPr sz="1800" spc="-5" dirty="0">
                <a:solidFill>
                  <a:srgbClr val="0000FF"/>
                </a:solidFill>
                <a:latin typeface="Times New Roman"/>
                <a:cs typeface="Times New Roman"/>
              </a:rPr>
              <a:t>Sentence</a:t>
            </a:r>
            <a:r>
              <a:rPr sz="1800" spc="-10" dirty="0">
                <a:solidFill>
                  <a:srgbClr val="0000FF"/>
                </a:solidFill>
                <a:latin typeface="Times New Roman"/>
                <a:cs typeface="Times New Roman"/>
              </a:rPr>
              <a:t> </a:t>
            </a:r>
            <a:r>
              <a:rPr sz="1800" dirty="0">
                <a:solidFill>
                  <a:srgbClr val="0000FF"/>
                </a:solidFill>
                <a:latin typeface="Times New Roman"/>
                <a:cs typeface="Times New Roman"/>
              </a:rPr>
              <a:t>=</a:t>
            </a:r>
            <a:r>
              <a:rPr sz="1800" spc="-15" dirty="0">
                <a:solidFill>
                  <a:srgbClr val="0000FF"/>
                </a:solidFill>
                <a:latin typeface="Times New Roman"/>
                <a:cs typeface="Times New Roman"/>
              </a:rPr>
              <a:t> </a:t>
            </a:r>
            <a:r>
              <a:rPr sz="1800" dirty="0">
                <a:solidFill>
                  <a:srgbClr val="0000FF"/>
                </a:solidFill>
                <a:latin typeface="Times New Roman"/>
                <a:cs typeface="Times New Roman"/>
              </a:rPr>
              <a:t>0</a:t>
            </a:r>
            <a:endParaRPr sz="1800">
              <a:latin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687340"/>
            <a:ext cx="6640195" cy="1120820"/>
          </a:xfrm>
          <a:prstGeom prst="rect">
            <a:avLst/>
          </a:prstGeom>
        </p:spPr>
        <p:txBody>
          <a:bodyPr vert="horz" wrap="square" lIns="0" tIns="12700" rIns="0" bIns="0" rtlCol="0">
            <a:spAutoFit/>
          </a:bodyPr>
          <a:lstStyle/>
          <a:p>
            <a:pPr marL="12700">
              <a:lnSpc>
                <a:spcPct val="100000"/>
              </a:lnSpc>
              <a:spcBef>
                <a:spcPts val="100"/>
              </a:spcBef>
            </a:pPr>
            <a:r>
              <a:rPr lang="en-US" sz="3600" spc="80" dirty="0"/>
              <a:t>Natural Language Processing </a:t>
            </a:r>
            <a:br>
              <a:rPr lang="en-US" sz="3600" spc="80" dirty="0"/>
            </a:br>
            <a:r>
              <a:rPr lang="en-US" sz="3600" spc="80" dirty="0"/>
              <a:t>IST 664/CIS 668</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3</a:t>
            </a:fld>
            <a:endParaRPr sz="800" dirty="0">
              <a:latin typeface="Times New Roman"/>
              <a:cs typeface="Times New Roman"/>
            </a:endParaRPr>
          </a:p>
        </p:txBody>
      </p:sp>
      <p:sp>
        <p:nvSpPr>
          <p:cNvPr id="3" name="object 3"/>
          <p:cNvSpPr txBox="1"/>
          <p:nvPr/>
        </p:nvSpPr>
        <p:spPr>
          <a:xfrm>
            <a:off x="776503" y="2014091"/>
            <a:ext cx="7380303" cy="782265"/>
          </a:xfrm>
          <a:prstGeom prst="rect">
            <a:avLst/>
          </a:prstGeom>
        </p:spPr>
        <p:txBody>
          <a:bodyPr vert="horz" wrap="square" lIns="0" tIns="12700" rIns="0" bIns="0" rtlCol="0">
            <a:spAutoFit/>
          </a:bodyPr>
          <a:lstStyle/>
          <a:p>
            <a:r>
              <a:rPr lang="en-US" sz="2000" b="0" i="0" dirty="0">
                <a:solidFill>
                  <a:srgbClr val="282828"/>
                </a:solidFill>
                <a:effectLst/>
                <a:latin typeface="Proxima Nova"/>
              </a:rPr>
              <a:t>Week 6 - Resources</a:t>
            </a:r>
          </a:p>
          <a:p>
            <a:pPr algn="l"/>
            <a:endParaRPr lang="en-US" sz="1400" dirty="0">
              <a:solidFill>
                <a:srgbClr val="2278B5"/>
              </a:solidFill>
              <a:latin typeface="Proxima Nova"/>
              <a:hlinkClick r:id="rId2"/>
            </a:endParaRPr>
          </a:p>
          <a:p>
            <a:pPr algn="l"/>
            <a:r>
              <a:rPr lang="en-US" sz="1600" dirty="0">
                <a:latin typeface="Proxima Nova"/>
                <a:hlinkClick r:id="rId2"/>
              </a:rPr>
              <a:t>WordNet Search - 3.1 (princeton.edu)</a:t>
            </a:r>
            <a:endParaRPr lang="en-US" sz="1600" b="0" i="0" dirty="0">
              <a:solidFill>
                <a:srgbClr val="282828"/>
              </a:solidFill>
              <a:effectLst/>
              <a:latin typeface="Proxima Nova"/>
            </a:endParaRPr>
          </a:p>
        </p:txBody>
      </p:sp>
    </p:spTree>
    <p:extLst>
      <p:ext uri="{BB962C8B-B14F-4D97-AF65-F5344CB8AC3E}">
        <p14:creationId xmlns:p14="http://schemas.microsoft.com/office/powerpoint/2010/main" val="4085117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69544"/>
            <a:ext cx="5753100" cy="1300480"/>
          </a:xfrm>
          <a:prstGeom prst="rect">
            <a:avLst/>
          </a:prstGeom>
        </p:spPr>
        <p:txBody>
          <a:bodyPr vert="horz" wrap="square" lIns="0" tIns="12700" rIns="0" bIns="0" rtlCol="0">
            <a:spAutoFit/>
          </a:bodyPr>
          <a:lstStyle/>
          <a:p>
            <a:pPr marL="12700">
              <a:lnSpc>
                <a:spcPts val="5020"/>
              </a:lnSpc>
              <a:spcBef>
                <a:spcPts val="100"/>
              </a:spcBef>
            </a:pPr>
            <a:r>
              <a:rPr sz="4200" spc="65" dirty="0"/>
              <a:t>WSD</a:t>
            </a:r>
            <a:r>
              <a:rPr sz="4200" spc="-50" dirty="0"/>
              <a:t> </a:t>
            </a:r>
            <a:r>
              <a:rPr sz="4200" spc="85" dirty="0"/>
              <a:t>Algorithm</a:t>
            </a:r>
            <a:endParaRPr sz="4200"/>
          </a:p>
          <a:p>
            <a:pPr marL="12700">
              <a:lnSpc>
                <a:spcPts val="5020"/>
              </a:lnSpc>
            </a:pPr>
            <a:r>
              <a:rPr sz="4200" spc="85" dirty="0"/>
              <a:t>Development</a:t>
            </a:r>
            <a:r>
              <a:rPr sz="4200" spc="185" dirty="0"/>
              <a:t> </a:t>
            </a:r>
            <a:r>
              <a:rPr sz="4200" spc="45" dirty="0"/>
              <a:t>in</a:t>
            </a:r>
            <a:r>
              <a:rPr sz="4200" spc="180" dirty="0"/>
              <a:t> </a:t>
            </a:r>
            <a:r>
              <a:rPr sz="4200" spc="80" dirty="0"/>
              <a:t>Senseval</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8</a:t>
            </a:r>
          </a:p>
        </p:txBody>
      </p:sp>
      <p:sp>
        <p:nvSpPr>
          <p:cNvPr id="3" name="object 3"/>
          <p:cNvSpPr txBox="1"/>
          <p:nvPr/>
        </p:nvSpPr>
        <p:spPr>
          <a:xfrm>
            <a:off x="892555" y="2186177"/>
            <a:ext cx="6783070" cy="3232150"/>
          </a:xfrm>
          <a:prstGeom prst="rect">
            <a:avLst/>
          </a:prstGeom>
        </p:spPr>
        <p:txBody>
          <a:bodyPr vert="horz" wrap="square" lIns="0" tIns="132715" rIns="0" bIns="0" rtlCol="0">
            <a:spAutoFit/>
          </a:bodyPr>
          <a:lstStyle/>
          <a:p>
            <a:pPr marL="12700">
              <a:lnSpc>
                <a:spcPct val="100000"/>
              </a:lnSpc>
              <a:spcBef>
                <a:spcPts val="1045"/>
              </a:spcBef>
            </a:pPr>
            <a:r>
              <a:rPr sz="2200" spc="-5" dirty="0">
                <a:solidFill>
                  <a:srgbClr val="595959"/>
                </a:solidFill>
                <a:latin typeface="Times New Roman"/>
                <a:cs typeface="Times New Roman"/>
              </a:rPr>
              <a:t>All-word</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task</a:t>
            </a:r>
            <a:endParaRPr sz="2200">
              <a:latin typeface="Times New Roman"/>
              <a:cs typeface="Times New Roman"/>
            </a:endParaRPr>
          </a:p>
          <a:p>
            <a:pPr marL="49530">
              <a:lnSpc>
                <a:spcPct val="100000"/>
              </a:lnSpc>
              <a:spcBef>
                <a:spcPts val="8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Given an</a:t>
            </a:r>
            <a:r>
              <a:rPr sz="2000" dirty="0">
                <a:solidFill>
                  <a:srgbClr val="595959"/>
                </a:solidFill>
                <a:latin typeface="Times New Roman"/>
                <a:cs typeface="Times New Roman"/>
              </a:rPr>
              <a:t> </a:t>
            </a:r>
            <a:r>
              <a:rPr sz="2000" spc="-5" dirty="0">
                <a:solidFill>
                  <a:srgbClr val="595959"/>
                </a:solidFill>
                <a:latin typeface="Times New Roman"/>
                <a:cs typeface="Times New Roman"/>
              </a:rPr>
              <a:t>entire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text, disambiguate every content</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a:t>
            </a:r>
            <a:r>
              <a:rPr sz="2000" spc="-5" dirty="0">
                <a:solidFill>
                  <a:srgbClr val="595959"/>
                </a:solidFill>
                <a:latin typeface="Times New Roman"/>
                <a:cs typeface="Times New Roman"/>
              </a:rPr>
              <a:t> in the text</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Use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general-purpose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lexicon with senses</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Can use</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labeled</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corpus</a:t>
            </a:r>
            <a:endParaRPr sz="2000">
              <a:latin typeface="Times New Roman"/>
              <a:cs typeface="Times New Roman"/>
            </a:endParaRPr>
          </a:p>
          <a:p>
            <a:pPr marL="368935" marR="95885" indent="-13716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SemCor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sub-set</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dirty="0">
                <a:solidFill>
                  <a:srgbClr val="595959"/>
                </a:solidFill>
                <a:latin typeface="Times New Roman"/>
                <a:cs typeface="Times New Roman"/>
              </a:rPr>
              <a:t>Brown</a:t>
            </a:r>
            <a:r>
              <a:rPr sz="2000" spc="-5" dirty="0">
                <a:solidFill>
                  <a:srgbClr val="595959"/>
                </a:solidFill>
                <a:latin typeface="Times New Roman"/>
                <a:cs typeface="Times New Roman"/>
              </a:rPr>
              <a:t> Corpus with </a:t>
            </a:r>
            <a:r>
              <a:rPr sz="2000" dirty="0">
                <a:solidFill>
                  <a:srgbClr val="595959"/>
                </a:solidFill>
                <a:latin typeface="Times New Roman"/>
                <a:cs typeface="Times New Roman"/>
              </a:rPr>
              <a:t>234,000</a:t>
            </a:r>
            <a:r>
              <a:rPr sz="2000" spc="-5" dirty="0">
                <a:solidFill>
                  <a:srgbClr val="595959"/>
                </a:solidFill>
                <a:latin typeface="Times New Roman"/>
                <a:cs typeface="Times New Roman"/>
              </a:rPr>
              <a:t> </a:t>
            </a:r>
            <a:r>
              <a:rPr sz="2000" dirty="0">
                <a:solidFill>
                  <a:srgbClr val="595959"/>
                </a:solidFill>
                <a:latin typeface="Times New Roman"/>
                <a:cs typeface="Times New Roman"/>
              </a:rPr>
              <a:t>words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labeled with</a:t>
            </a:r>
            <a:endParaRPr sz="2000">
              <a:latin typeface="Times New Roman"/>
              <a:cs typeface="Times New Roman"/>
            </a:endParaRPr>
          </a:p>
          <a:p>
            <a:pPr marL="368935">
              <a:lnSpc>
                <a:spcPct val="100000"/>
              </a:lnSpc>
            </a:pPr>
            <a:r>
              <a:rPr sz="2000" spc="-25" dirty="0">
                <a:solidFill>
                  <a:srgbClr val="595959"/>
                </a:solidFill>
                <a:latin typeface="Times New Roman"/>
                <a:cs typeface="Times New Roman"/>
              </a:rPr>
              <a:t>WordNet</a:t>
            </a:r>
            <a:r>
              <a:rPr sz="2000" spc="-30" dirty="0">
                <a:solidFill>
                  <a:srgbClr val="595959"/>
                </a:solidFill>
                <a:latin typeface="Times New Roman"/>
                <a:cs typeface="Times New Roman"/>
              </a:rPr>
              <a:t> </a:t>
            </a:r>
            <a:r>
              <a:rPr sz="2000" spc="-5" dirty="0">
                <a:solidFill>
                  <a:srgbClr val="595959"/>
                </a:solidFill>
                <a:latin typeface="Times New Roman"/>
                <a:cs typeface="Times New Roman"/>
              </a:rPr>
              <a:t>senses</a:t>
            </a:r>
            <a:endParaRPr sz="2000">
              <a:latin typeface="Times New Roman"/>
              <a:cs typeface="Times New Roman"/>
            </a:endParaRPr>
          </a:p>
          <a:p>
            <a:pPr marL="231775">
              <a:lnSpc>
                <a:spcPct val="100000"/>
              </a:lnSpc>
              <a:spcBef>
                <a:spcPts val="10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Additional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corpora developed</a:t>
            </a:r>
            <a:r>
              <a:rPr sz="2000" dirty="0">
                <a:solidFill>
                  <a:srgbClr val="595959"/>
                </a:solidFill>
                <a:latin typeface="Times New Roman"/>
                <a:cs typeface="Times New Roman"/>
              </a:rPr>
              <a:t> </a:t>
            </a:r>
            <a:r>
              <a:rPr sz="2000" spc="-5" dirty="0">
                <a:solidFill>
                  <a:srgbClr val="595959"/>
                </a:solidFill>
                <a:latin typeface="Times New Roman"/>
                <a:cs typeface="Times New Roman"/>
              </a:rPr>
              <a:t>through</a:t>
            </a:r>
            <a:r>
              <a:rPr sz="2000" dirty="0">
                <a:solidFill>
                  <a:srgbClr val="595959"/>
                </a:solidFill>
                <a:latin typeface="Times New Roman"/>
                <a:cs typeface="Times New Roman"/>
              </a:rPr>
              <a:t> </a:t>
            </a:r>
            <a:r>
              <a:rPr sz="2000" spc="-5" dirty="0">
                <a:solidFill>
                  <a:srgbClr val="595959"/>
                </a:solidFill>
                <a:latin typeface="Times New Roman"/>
                <a:cs typeface="Times New Roman"/>
              </a:rPr>
              <a:t>Senseval</a:t>
            </a:r>
            <a:endParaRPr sz="2000">
              <a:latin typeface="Times New Roman"/>
              <a:cs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912995" cy="665480"/>
          </a:xfrm>
          <a:prstGeom prst="rect">
            <a:avLst/>
          </a:prstGeom>
        </p:spPr>
        <p:txBody>
          <a:bodyPr vert="horz" wrap="square" lIns="0" tIns="12700" rIns="0" bIns="0" rtlCol="0">
            <a:spAutoFit/>
          </a:bodyPr>
          <a:lstStyle/>
          <a:p>
            <a:pPr marL="12700">
              <a:lnSpc>
                <a:spcPct val="100000"/>
              </a:lnSpc>
              <a:spcBef>
                <a:spcPts val="100"/>
              </a:spcBef>
            </a:pPr>
            <a:r>
              <a:rPr sz="4200" spc="65" dirty="0"/>
              <a:t>Sense-Tagged</a:t>
            </a:r>
            <a:r>
              <a:rPr sz="4200" spc="130" dirty="0"/>
              <a:t> </a:t>
            </a:r>
            <a:r>
              <a:rPr sz="4200" spc="80" dirty="0"/>
              <a:t>Corpus</a:t>
            </a:r>
            <a:endParaRPr sz="4200"/>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9</a:t>
            </a:r>
          </a:p>
        </p:txBody>
      </p:sp>
      <p:sp>
        <p:nvSpPr>
          <p:cNvPr id="3" name="object 3"/>
          <p:cNvSpPr txBox="1"/>
          <p:nvPr/>
        </p:nvSpPr>
        <p:spPr>
          <a:xfrm>
            <a:off x="892555" y="2080544"/>
            <a:ext cx="6814184" cy="703580"/>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Examples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text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where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words are</a:t>
            </a:r>
            <a:r>
              <a:rPr sz="2200" dirty="0">
                <a:solidFill>
                  <a:srgbClr val="595959"/>
                </a:solidFill>
                <a:latin typeface="Times New Roman"/>
                <a:cs typeface="Times New Roman"/>
              </a:rPr>
              <a:t> </a:t>
            </a:r>
            <a:r>
              <a:rPr sz="2200" spc="-5" dirty="0">
                <a:solidFill>
                  <a:srgbClr val="595959"/>
                </a:solidFill>
                <a:latin typeface="Times New Roman"/>
                <a:cs typeface="Times New Roman"/>
              </a:rPr>
              <a:t>annotated</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their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sense </a:t>
            </a:r>
            <a:r>
              <a:rPr sz="2200" spc="-535" dirty="0">
                <a:solidFill>
                  <a:srgbClr val="595959"/>
                </a:solidFill>
                <a:latin typeface="Times New Roman"/>
                <a:cs typeface="Times New Roman"/>
              </a:rPr>
              <a:t> </a:t>
            </a:r>
            <a:r>
              <a:rPr sz="2200" dirty="0">
                <a:solidFill>
                  <a:srgbClr val="595959"/>
                </a:solidFill>
                <a:latin typeface="Times New Roman"/>
                <a:cs typeface="Times New Roman"/>
              </a:rPr>
              <a:t>from</a:t>
            </a:r>
            <a:r>
              <a:rPr sz="2200" spc="-45" dirty="0">
                <a:solidFill>
                  <a:srgbClr val="595959"/>
                </a:solidFill>
                <a:latin typeface="Times New Roman"/>
                <a:cs typeface="Times New Roman"/>
              </a:rPr>
              <a:t> </a:t>
            </a:r>
            <a:r>
              <a:rPr sz="2200" spc="-30" dirty="0">
                <a:solidFill>
                  <a:srgbClr val="595959"/>
                </a:solidFill>
                <a:latin typeface="Times New Roman"/>
                <a:cs typeface="Times New Roman"/>
              </a:rPr>
              <a:t>WordNet</a:t>
            </a:r>
            <a:endParaRPr sz="2200">
              <a:latin typeface="Times New Roman"/>
              <a:cs typeface="Times New Roman"/>
            </a:endParaRPr>
          </a:p>
        </p:txBody>
      </p:sp>
      <p:graphicFrame>
        <p:nvGraphicFramePr>
          <p:cNvPr id="4" name="object 4"/>
          <p:cNvGraphicFramePr>
            <a:graphicFrameLocks noGrp="1"/>
          </p:cNvGraphicFramePr>
          <p:nvPr/>
        </p:nvGraphicFramePr>
        <p:xfrm>
          <a:off x="739648" y="2989349"/>
          <a:ext cx="7671434" cy="3109595"/>
        </p:xfrm>
        <a:graphic>
          <a:graphicData uri="http://schemas.openxmlformats.org/drawingml/2006/table">
            <a:tbl>
              <a:tblPr firstRow="1" bandRow="1">
                <a:tableStyleId>{2D5ABB26-0587-4C30-8999-92F81FD0307C}</a:tableStyleId>
              </a:tblPr>
              <a:tblGrid>
                <a:gridCol w="7651750">
                  <a:extLst>
                    <a:ext uri="{9D8B030D-6E8A-4147-A177-3AD203B41FA5}">
                      <a16:colId xmlns:a16="http://schemas.microsoft.com/office/drawing/2014/main" val="20000"/>
                    </a:ext>
                  </a:extLst>
                </a:gridCol>
              </a:tblGrid>
              <a:tr h="694963">
                <a:tc>
                  <a:txBody>
                    <a:bodyPr/>
                    <a:lstStyle/>
                    <a:p>
                      <a:pPr marL="90805">
                        <a:lnSpc>
                          <a:spcPct val="100000"/>
                        </a:lnSpc>
                        <a:spcBef>
                          <a:spcPts val="360"/>
                        </a:spcBef>
                      </a:pPr>
                      <a:r>
                        <a:rPr sz="1800" spc="-5" dirty="0">
                          <a:solidFill>
                            <a:srgbClr val="595959"/>
                          </a:solidFill>
                          <a:latin typeface="Times New Roman"/>
                          <a:cs typeface="Times New Roman"/>
                        </a:rPr>
                        <a:t>Bonnie</a:t>
                      </a:r>
                      <a:r>
                        <a:rPr sz="1800" dirty="0">
                          <a:solidFill>
                            <a:srgbClr val="595959"/>
                          </a:solidFill>
                          <a:latin typeface="Times New Roman"/>
                          <a:cs typeface="Times New Roman"/>
                        </a:rPr>
                        <a:t> and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Clyde</a:t>
                      </a:r>
                      <a:r>
                        <a:rPr sz="1800" spc="5" dirty="0">
                          <a:solidFill>
                            <a:srgbClr val="595959"/>
                          </a:solidFill>
                          <a:latin typeface="Times New Roman"/>
                          <a:cs typeface="Times New Roman"/>
                        </a:rPr>
                        <a:t> </a:t>
                      </a:r>
                      <a:r>
                        <a:rPr sz="1800" dirty="0">
                          <a:solidFill>
                            <a:srgbClr val="595959"/>
                          </a:solidFill>
                          <a:latin typeface="Times New Roman"/>
                          <a:cs typeface="Times New Roman"/>
                        </a:rPr>
                        <a:t>are </a:t>
                      </a:r>
                      <a:r>
                        <a:rPr sz="1800" spc="-5" dirty="0">
                          <a:solidFill>
                            <a:srgbClr val="595959"/>
                          </a:solidFill>
                          <a:latin typeface="Times New Roman"/>
                          <a:cs typeface="Times New Roman"/>
                        </a:rPr>
                        <a:t>two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really</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famous criminals.</a:t>
                      </a:r>
                      <a:r>
                        <a:rPr sz="1800" spc="5" dirty="0">
                          <a:solidFill>
                            <a:srgbClr val="595959"/>
                          </a:solidFill>
                          <a:latin typeface="Times New Roman"/>
                          <a:cs typeface="Times New Roman"/>
                        </a:rPr>
                        <a:t> </a:t>
                      </a:r>
                      <a:r>
                        <a:rPr sz="1800" dirty="0">
                          <a:solidFill>
                            <a:srgbClr val="595959"/>
                          </a:solidFill>
                          <a:latin typeface="Times New Roman"/>
                          <a:cs typeface="Times New Roman"/>
                        </a:rPr>
                        <a:t>I</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think</a:t>
                      </a:r>
                      <a:r>
                        <a:rPr sz="1800" dirty="0">
                          <a:solidFill>
                            <a:srgbClr val="595959"/>
                          </a:solidFill>
                          <a:latin typeface="Times New Roman"/>
                          <a:cs typeface="Times New Roman"/>
                        </a:rPr>
                        <a:t> </a:t>
                      </a:r>
                      <a:r>
                        <a:rPr sz="1800" spc="-5" dirty="0">
                          <a:solidFill>
                            <a:srgbClr val="595959"/>
                          </a:solidFill>
                          <a:latin typeface="Times New Roman"/>
                          <a:cs typeface="Times New Roman"/>
                        </a:rPr>
                        <a:t>they</a:t>
                      </a:r>
                      <a:r>
                        <a:rPr sz="1800" spc="5" dirty="0">
                          <a:solidFill>
                            <a:srgbClr val="595959"/>
                          </a:solidFill>
                          <a:latin typeface="Times New Roman"/>
                          <a:cs typeface="Times New Roman"/>
                        </a:rPr>
                        <a:t> </a:t>
                      </a:r>
                      <a:r>
                        <a:rPr sz="1800" dirty="0">
                          <a:solidFill>
                            <a:srgbClr val="595959"/>
                          </a:solidFill>
                          <a:latin typeface="Times New Roman"/>
                          <a:cs typeface="Times New Roman"/>
                        </a:rPr>
                        <a:t>were</a:t>
                      </a:r>
                      <a:r>
                        <a:rPr sz="1800" spc="5" dirty="0">
                          <a:solidFill>
                            <a:srgbClr val="595959"/>
                          </a:solidFill>
                          <a:latin typeface="Times New Roman"/>
                          <a:cs typeface="Times New Roman"/>
                        </a:rPr>
                        <a:t> </a:t>
                      </a:r>
                      <a:r>
                        <a:rPr sz="1800" b="1" spc="-5" dirty="0">
                          <a:solidFill>
                            <a:srgbClr val="595959"/>
                          </a:solidFill>
                          <a:latin typeface="Times New Roman"/>
                          <a:cs typeface="Times New Roman"/>
                        </a:rPr>
                        <a:t>bank/1</a:t>
                      </a:r>
                      <a:endParaRPr sz="1800">
                        <a:latin typeface="Times New Roman"/>
                        <a:cs typeface="Times New Roman"/>
                      </a:endParaRPr>
                    </a:p>
                    <a:p>
                      <a:pPr marL="90805">
                        <a:lnSpc>
                          <a:spcPct val="100000"/>
                        </a:lnSpc>
                        <a:spcBef>
                          <a:spcPts val="240"/>
                        </a:spcBef>
                      </a:pPr>
                      <a:r>
                        <a:rPr sz="1800" spc="-5" dirty="0">
                          <a:solidFill>
                            <a:srgbClr val="595959"/>
                          </a:solidFill>
                          <a:latin typeface="Times New Roman"/>
                          <a:cs typeface="Times New Roman"/>
                        </a:rPr>
                        <a:t>robbers.</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0"/>
                  </a:ext>
                </a:extLst>
              </a:tr>
              <a:tr h="474771">
                <a:tc>
                  <a:txBody>
                    <a:bodyPr/>
                    <a:lstStyle/>
                    <a:p>
                      <a:pPr marL="90805">
                        <a:lnSpc>
                          <a:spcPct val="100000"/>
                        </a:lnSpc>
                        <a:spcBef>
                          <a:spcPts val="360"/>
                        </a:spcBef>
                      </a:pPr>
                      <a:r>
                        <a:rPr sz="1800" spc="-5" dirty="0">
                          <a:solidFill>
                            <a:srgbClr val="595959"/>
                          </a:solidFill>
                          <a:latin typeface="Times New Roman"/>
                          <a:cs typeface="Times New Roman"/>
                        </a:rPr>
                        <a:t>My </a:t>
                      </a:r>
                      <a:r>
                        <a:rPr sz="1800" b="1" spc="-5" dirty="0">
                          <a:solidFill>
                            <a:srgbClr val="595959"/>
                          </a:solidFill>
                          <a:latin typeface="Times New Roman"/>
                          <a:cs typeface="Times New Roman"/>
                        </a:rPr>
                        <a:t>bank/1 </a:t>
                      </a:r>
                      <a:r>
                        <a:rPr sz="1800" spc="-5" dirty="0">
                          <a:solidFill>
                            <a:srgbClr val="595959"/>
                          </a:solidFill>
                          <a:latin typeface="Times New Roman"/>
                          <a:cs typeface="Times New Roman"/>
                        </a:rPr>
                        <a:t>charges too much</a:t>
                      </a:r>
                      <a:r>
                        <a:rPr sz="1800" dirty="0">
                          <a:solidFill>
                            <a:srgbClr val="595959"/>
                          </a:solidFill>
                          <a:latin typeface="Times New Roman"/>
                          <a:cs typeface="Times New Roman"/>
                        </a:rPr>
                        <a:t> for an </a:t>
                      </a:r>
                      <a:r>
                        <a:rPr sz="1800" spc="-5" dirty="0">
                          <a:solidFill>
                            <a:srgbClr val="595959"/>
                          </a:solidFill>
                          <a:latin typeface="Times New Roman"/>
                          <a:cs typeface="Times New Roman"/>
                        </a:rPr>
                        <a:t>overdraft.</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1"/>
                  </a:ext>
                </a:extLst>
              </a:tr>
              <a:tr h="393212">
                <a:tc>
                  <a:txBody>
                    <a:bodyPr/>
                    <a:lstStyle/>
                    <a:p>
                      <a:pPr marL="90805">
                        <a:lnSpc>
                          <a:spcPct val="100000"/>
                        </a:lnSpc>
                        <a:spcBef>
                          <a:spcPts val="360"/>
                        </a:spcBef>
                      </a:pPr>
                      <a:r>
                        <a:rPr sz="1800" dirty="0">
                          <a:solidFill>
                            <a:srgbClr val="595959"/>
                          </a:solidFill>
                          <a:latin typeface="Times New Roman"/>
                          <a:cs typeface="Times New Roman"/>
                        </a:rPr>
                        <a:t>I</a:t>
                      </a:r>
                      <a:r>
                        <a:rPr sz="1800" spc="-5" dirty="0">
                          <a:solidFill>
                            <a:srgbClr val="595959"/>
                          </a:solidFill>
                          <a:latin typeface="Times New Roman"/>
                          <a:cs typeface="Times New Roman"/>
                        </a:rPr>
                        <a:t> </a:t>
                      </a:r>
                      <a:r>
                        <a:rPr sz="1800" dirty="0">
                          <a:solidFill>
                            <a:srgbClr val="595959"/>
                          </a:solidFill>
                          <a:latin typeface="Times New Roman"/>
                          <a:cs typeface="Times New Roman"/>
                        </a:rPr>
                        <a:t>went</a:t>
                      </a:r>
                      <a:r>
                        <a:rPr sz="1800" spc="-5" dirty="0">
                          <a:solidFill>
                            <a:srgbClr val="595959"/>
                          </a:solidFill>
                          <a:latin typeface="Times New Roman"/>
                          <a:cs typeface="Times New Roman"/>
                        </a:rPr>
                        <a:t> to the</a:t>
                      </a:r>
                      <a:r>
                        <a:rPr sz="1800" dirty="0">
                          <a:solidFill>
                            <a:srgbClr val="595959"/>
                          </a:solidFill>
                          <a:latin typeface="Times New Roman"/>
                          <a:cs typeface="Times New Roman"/>
                        </a:rPr>
                        <a:t> </a:t>
                      </a:r>
                      <a:r>
                        <a:rPr sz="1800" b="1" spc="-5" dirty="0">
                          <a:solidFill>
                            <a:srgbClr val="595959"/>
                          </a:solidFill>
                          <a:latin typeface="Times New Roman"/>
                          <a:cs typeface="Times New Roman"/>
                        </a:rPr>
                        <a:t>bank/1 </a:t>
                      </a:r>
                      <a:r>
                        <a:rPr sz="1800" spc="-5" dirty="0">
                          <a:solidFill>
                            <a:srgbClr val="595959"/>
                          </a:solidFill>
                          <a:latin typeface="Times New Roman"/>
                          <a:cs typeface="Times New Roman"/>
                        </a:rPr>
                        <a:t>to deposit my</a:t>
                      </a:r>
                      <a:r>
                        <a:rPr sz="1800" dirty="0">
                          <a:solidFill>
                            <a:srgbClr val="595959"/>
                          </a:solidFill>
                          <a:latin typeface="Times New Roman"/>
                          <a:cs typeface="Times New Roman"/>
                        </a:rPr>
                        <a:t> check</a:t>
                      </a:r>
                      <a:r>
                        <a:rPr sz="1800" spc="-5" dirty="0">
                          <a:solidFill>
                            <a:srgbClr val="595959"/>
                          </a:solidFill>
                          <a:latin typeface="Times New Roman"/>
                          <a:cs typeface="Times New Roman"/>
                        </a:rPr>
                        <a:t> </a:t>
                      </a:r>
                      <a:r>
                        <a:rPr sz="1800" dirty="0">
                          <a:solidFill>
                            <a:srgbClr val="595959"/>
                          </a:solidFill>
                          <a:latin typeface="Times New Roman"/>
                          <a:cs typeface="Times New Roman"/>
                        </a:rPr>
                        <a:t>and get</a:t>
                      </a:r>
                      <a:r>
                        <a:rPr sz="1800" spc="-5" dirty="0">
                          <a:solidFill>
                            <a:srgbClr val="595959"/>
                          </a:solidFill>
                          <a:latin typeface="Times New Roman"/>
                          <a:cs typeface="Times New Roman"/>
                        </a:rPr>
                        <a:t> </a:t>
                      </a:r>
                      <a:r>
                        <a:rPr sz="1800" dirty="0">
                          <a:solidFill>
                            <a:srgbClr val="595959"/>
                          </a:solidFill>
                          <a:latin typeface="Times New Roman"/>
                          <a:cs typeface="Times New Roman"/>
                        </a:rPr>
                        <a:t>a</a:t>
                      </a:r>
                      <a:r>
                        <a:rPr sz="1800" spc="-5" dirty="0">
                          <a:solidFill>
                            <a:srgbClr val="595959"/>
                          </a:solidFill>
                          <a:latin typeface="Times New Roman"/>
                          <a:cs typeface="Times New Roman"/>
                        </a:rPr>
                        <a:t> </a:t>
                      </a:r>
                      <a:r>
                        <a:rPr sz="1800" dirty="0">
                          <a:solidFill>
                            <a:srgbClr val="595959"/>
                          </a:solidFill>
                          <a:latin typeface="Times New Roman"/>
                          <a:cs typeface="Times New Roman"/>
                        </a:rPr>
                        <a:t>new</a:t>
                      </a:r>
                      <a:r>
                        <a:rPr sz="1800" spc="-100" dirty="0">
                          <a:solidFill>
                            <a:srgbClr val="595959"/>
                          </a:solidFill>
                          <a:latin typeface="Times New Roman"/>
                          <a:cs typeface="Times New Roman"/>
                        </a:rPr>
                        <a:t> </a:t>
                      </a:r>
                      <a:r>
                        <a:rPr sz="1800" spc="-70" dirty="0">
                          <a:solidFill>
                            <a:srgbClr val="595959"/>
                          </a:solidFill>
                          <a:latin typeface="Times New Roman"/>
                          <a:cs typeface="Times New Roman"/>
                        </a:rPr>
                        <a:t>ATM</a:t>
                      </a:r>
                      <a:r>
                        <a:rPr sz="1800" spc="-5" dirty="0">
                          <a:solidFill>
                            <a:srgbClr val="595959"/>
                          </a:solidFill>
                          <a:latin typeface="Times New Roman"/>
                          <a:cs typeface="Times New Roman"/>
                        </a:rPr>
                        <a:t> </a:t>
                      </a:r>
                      <a:r>
                        <a:rPr sz="1800" dirty="0">
                          <a:solidFill>
                            <a:srgbClr val="595959"/>
                          </a:solidFill>
                          <a:latin typeface="Times New Roman"/>
                          <a:cs typeface="Times New Roman"/>
                        </a:rPr>
                        <a:t>card.</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2"/>
                  </a:ext>
                </a:extLst>
              </a:tr>
              <a:tr h="695103">
                <a:tc>
                  <a:txBody>
                    <a:bodyPr/>
                    <a:lstStyle/>
                    <a:p>
                      <a:pPr marL="90805" marR="145415">
                        <a:lnSpc>
                          <a:spcPct val="111100"/>
                        </a:lnSpc>
                        <a:spcBef>
                          <a:spcPts val="120"/>
                        </a:spcBef>
                      </a:pPr>
                      <a:r>
                        <a:rPr sz="1800" dirty="0">
                          <a:solidFill>
                            <a:srgbClr val="595959"/>
                          </a:solidFill>
                          <a:latin typeface="Times New Roman"/>
                          <a:cs typeface="Times New Roman"/>
                        </a:rPr>
                        <a:t>The </a:t>
                      </a:r>
                      <a:r>
                        <a:rPr sz="1800" spc="-5" dirty="0">
                          <a:solidFill>
                            <a:srgbClr val="595959"/>
                          </a:solidFill>
                          <a:latin typeface="Times New Roman"/>
                          <a:cs typeface="Times New Roman"/>
                        </a:rPr>
                        <a:t>University</a:t>
                      </a:r>
                      <a:r>
                        <a:rPr sz="1800" spc="5" dirty="0">
                          <a:solidFill>
                            <a:srgbClr val="595959"/>
                          </a:solidFill>
                          <a:latin typeface="Times New Roman"/>
                          <a:cs typeface="Times New Roman"/>
                        </a:rPr>
                        <a:t> </a:t>
                      </a:r>
                      <a:r>
                        <a:rPr sz="1800" dirty="0">
                          <a:solidFill>
                            <a:srgbClr val="595959"/>
                          </a:solidFill>
                          <a:latin typeface="Times New Roman"/>
                          <a:cs typeface="Times New Roman"/>
                        </a:rPr>
                        <a:t>of </a:t>
                      </a:r>
                      <a:r>
                        <a:rPr sz="1800" spc="-5" dirty="0">
                          <a:solidFill>
                            <a:srgbClr val="595959"/>
                          </a:solidFill>
                          <a:latin typeface="Times New Roman"/>
                          <a:cs typeface="Times New Roman"/>
                        </a:rPr>
                        <a:t>Minnesota</a:t>
                      </a:r>
                      <a:r>
                        <a:rPr sz="1800" spc="5" dirty="0">
                          <a:solidFill>
                            <a:srgbClr val="595959"/>
                          </a:solidFill>
                          <a:latin typeface="Times New Roman"/>
                          <a:cs typeface="Times New Roman"/>
                        </a:rPr>
                        <a:t> </a:t>
                      </a:r>
                      <a:r>
                        <a:rPr sz="1800" dirty="0">
                          <a:solidFill>
                            <a:srgbClr val="595959"/>
                          </a:solidFill>
                          <a:latin typeface="Times New Roman"/>
                          <a:cs typeface="Times New Roman"/>
                        </a:rPr>
                        <a:t>has an </a:t>
                      </a:r>
                      <a:r>
                        <a:rPr sz="1800" spc="-5" dirty="0">
                          <a:solidFill>
                            <a:srgbClr val="595959"/>
                          </a:solidFill>
                          <a:latin typeface="Times New Roman"/>
                          <a:cs typeface="Times New Roman"/>
                        </a:rPr>
                        <a:t>East</a:t>
                      </a:r>
                      <a:r>
                        <a:rPr sz="1800" dirty="0">
                          <a:solidFill>
                            <a:srgbClr val="595959"/>
                          </a:solidFill>
                          <a:latin typeface="Times New Roman"/>
                          <a:cs typeface="Times New Roman"/>
                        </a:rPr>
                        <a:t> and</a:t>
                      </a:r>
                      <a:r>
                        <a:rPr sz="1800" spc="5" dirty="0">
                          <a:solidFill>
                            <a:srgbClr val="595959"/>
                          </a:solidFill>
                          <a:latin typeface="Times New Roman"/>
                          <a:cs typeface="Times New Roman"/>
                        </a:rPr>
                        <a:t> </a:t>
                      </a:r>
                      <a:r>
                        <a:rPr sz="1800" dirty="0">
                          <a:solidFill>
                            <a:srgbClr val="595959"/>
                          </a:solidFill>
                          <a:latin typeface="Times New Roman"/>
                          <a:cs typeface="Times New Roman"/>
                        </a:rPr>
                        <a:t>a</a:t>
                      </a:r>
                      <a:r>
                        <a:rPr sz="1800" spc="-35" dirty="0">
                          <a:solidFill>
                            <a:srgbClr val="595959"/>
                          </a:solidFill>
                          <a:latin typeface="Times New Roman"/>
                          <a:cs typeface="Times New Roman"/>
                        </a:rPr>
                        <a:t> </a:t>
                      </a:r>
                      <a:r>
                        <a:rPr sz="1800" spc="-40" dirty="0">
                          <a:solidFill>
                            <a:srgbClr val="595959"/>
                          </a:solidFill>
                          <a:latin typeface="Times New Roman"/>
                          <a:cs typeface="Times New Roman"/>
                        </a:rPr>
                        <a:t>West</a:t>
                      </a:r>
                      <a:r>
                        <a:rPr sz="1800" spc="5" dirty="0">
                          <a:solidFill>
                            <a:srgbClr val="595959"/>
                          </a:solidFill>
                          <a:latin typeface="Times New Roman"/>
                          <a:cs typeface="Times New Roman"/>
                        </a:rPr>
                        <a:t> </a:t>
                      </a:r>
                      <a:r>
                        <a:rPr sz="1800" b="1" spc="-5" dirty="0">
                          <a:solidFill>
                            <a:srgbClr val="595959"/>
                          </a:solidFill>
                          <a:latin typeface="Times New Roman"/>
                          <a:cs typeface="Times New Roman"/>
                        </a:rPr>
                        <a:t>Bank/2 </a:t>
                      </a:r>
                      <a:r>
                        <a:rPr sz="1800" spc="-5" dirty="0">
                          <a:solidFill>
                            <a:srgbClr val="595959"/>
                          </a:solidFill>
                          <a:latin typeface="Times New Roman"/>
                          <a:cs typeface="Times New Roman"/>
                        </a:rPr>
                        <a:t>campus</a:t>
                      </a:r>
                      <a:r>
                        <a:rPr sz="1800" dirty="0">
                          <a:solidFill>
                            <a:srgbClr val="595959"/>
                          </a:solidFill>
                          <a:latin typeface="Times New Roman"/>
                          <a:cs typeface="Times New Roman"/>
                        </a:rPr>
                        <a:t> </a:t>
                      </a:r>
                      <a:r>
                        <a:rPr sz="1800" spc="-5" dirty="0">
                          <a:solidFill>
                            <a:srgbClr val="595959"/>
                          </a:solidFill>
                          <a:latin typeface="Times New Roman"/>
                          <a:cs typeface="Times New Roman"/>
                        </a:rPr>
                        <a:t>right</a:t>
                      </a:r>
                      <a:r>
                        <a:rPr sz="1800" dirty="0">
                          <a:solidFill>
                            <a:srgbClr val="595959"/>
                          </a:solidFill>
                          <a:latin typeface="Times New Roman"/>
                          <a:cs typeface="Times New Roman"/>
                        </a:rPr>
                        <a:t> on </a:t>
                      </a:r>
                      <a:r>
                        <a:rPr sz="1800" spc="-5" dirty="0">
                          <a:solidFill>
                            <a:srgbClr val="595959"/>
                          </a:solidFill>
                          <a:latin typeface="Times New Roman"/>
                          <a:cs typeface="Times New Roman"/>
                        </a:rPr>
                        <a:t>the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Mississippi</a:t>
                      </a:r>
                      <a:r>
                        <a:rPr sz="1800" spc="-10" dirty="0">
                          <a:solidFill>
                            <a:srgbClr val="595959"/>
                          </a:solidFill>
                          <a:latin typeface="Times New Roman"/>
                          <a:cs typeface="Times New Roman"/>
                        </a:rPr>
                        <a:t> </a:t>
                      </a:r>
                      <a:r>
                        <a:rPr sz="1800" spc="-20" dirty="0">
                          <a:solidFill>
                            <a:srgbClr val="595959"/>
                          </a:solidFill>
                          <a:latin typeface="Times New Roman"/>
                          <a:cs typeface="Times New Roman"/>
                        </a:rPr>
                        <a:t>River.</a:t>
                      </a:r>
                      <a:endParaRPr sz="1800">
                        <a:latin typeface="Times New Roman"/>
                        <a:cs typeface="Times New Roman"/>
                      </a:endParaRPr>
                    </a:p>
                  </a:txBody>
                  <a:tcPr marL="0" marR="0" marT="1524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3"/>
                  </a:ext>
                </a:extLst>
              </a:tr>
              <a:tr h="419196">
                <a:tc>
                  <a:txBody>
                    <a:bodyPr/>
                    <a:lstStyle/>
                    <a:p>
                      <a:pPr marL="90805">
                        <a:lnSpc>
                          <a:spcPct val="100000"/>
                        </a:lnSpc>
                        <a:spcBef>
                          <a:spcPts val="360"/>
                        </a:spcBef>
                      </a:pPr>
                      <a:r>
                        <a:rPr sz="1800" spc="-5" dirty="0">
                          <a:solidFill>
                            <a:srgbClr val="595959"/>
                          </a:solidFill>
                          <a:latin typeface="Times New Roman"/>
                          <a:cs typeface="Times New Roman"/>
                        </a:rPr>
                        <a:t>My</a:t>
                      </a:r>
                      <a:r>
                        <a:rPr sz="1800" dirty="0">
                          <a:solidFill>
                            <a:srgbClr val="595959"/>
                          </a:solidFill>
                          <a:latin typeface="Times New Roman"/>
                          <a:cs typeface="Times New Roman"/>
                        </a:rPr>
                        <a:t> </a:t>
                      </a:r>
                      <a:r>
                        <a:rPr sz="1800" spc="-5" dirty="0">
                          <a:solidFill>
                            <a:srgbClr val="595959"/>
                          </a:solidFill>
                          <a:latin typeface="Times New Roman"/>
                          <a:cs typeface="Times New Roman"/>
                        </a:rPr>
                        <a:t>grandfather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planted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his</a:t>
                      </a:r>
                      <a:r>
                        <a:rPr sz="1800" dirty="0">
                          <a:solidFill>
                            <a:srgbClr val="595959"/>
                          </a:solidFill>
                          <a:latin typeface="Times New Roman"/>
                          <a:cs typeface="Times New Roman"/>
                        </a:rPr>
                        <a:t> </a:t>
                      </a:r>
                      <a:r>
                        <a:rPr sz="1800" spc="-5" dirty="0">
                          <a:solidFill>
                            <a:srgbClr val="595959"/>
                          </a:solidFill>
                          <a:latin typeface="Times New Roman"/>
                          <a:cs typeface="Times New Roman"/>
                        </a:rPr>
                        <a:t>pole</a:t>
                      </a:r>
                      <a:r>
                        <a:rPr sz="1800" dirty="0">
                          <a:solidFill>
                            <a:srgbClr val="595959"/>
                          </a:solidFill>
                          <a:latin typeface="Times New Roman"/>
                          <a:cs typeface="Times New Roman"/>
                        </a:rPr>
                        <a:t> </a:t>
                      </a:r>
                      <a:r>
                        <a:rPr sz="1800" spc="-5" dirty="0">
                          <a:solidFill>
                            <a:srgbClr val="595959"/>
                          </a:solidFill>
                          <a:latin typeface="Times New Roman"/>
                          <a:cs typeface="Times New Roman"/>
                        </a:rPr>
                        <a:t>in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b="1" spc="-5" dirty="0">
                          <a:solidFill>
                            <a:srgbClr val="595959"/>
                          </a:solidFill>
                          <a:latin typeface="Times New Roman"/>
                          <a:cs typeface="Times New Roman"/>
                        </a:rPr>
                        <a:t>bank/2</a:t>
                      </a:r>
                      <a:r>
                        <a:rPr sz="1800" b="1" dirty="0">
                          <a:solidFill>
                            <a:srgbClr val="595959"/>
                          </a:solidFill>
                          <a:latin typeface="Times New Roman"/>
                          <a:cs typeface="Times New Roman"/>
                        </a:rPr>
                        <a:t> </a:t>
                      </a:r>
                      <a:r>
                        <a:rPr sz="1800" dirty="0">
                          <a:solidFill>
                            <a:srgbClr val="595959"/>
                          </a:solidFill>
                          <a:latin typeface="Times New Roman"/>
                          <a:cs typeface="Times New Roman"/>
                        </a:rPr>
                        <a:t>and got a</a:t>
                      </a:r>
                      <a:r>
                        <a:rPr sz="1800" spc="5" dirty="0">
                          <a:solidFill>
                            <a:srgbClr val="595959"/>
                          </a:solidFill>
                          <a:latin typeface="Times New Roman"/>
                          <a:cs typeface="Times New Roman"/>
                        </a:rPr>
                        <a:t> </a:t>
                      </a:r>
                      <a:r>
                        <a:rPr sz="1800" dirty="0">
                          <a:solidFill>
                            <a:srgbClr val="595959"/>
                          </a:solidFill>
                          <a:latin typeface="Times New Roman"/>
                          <a:cs typeface="Times New Roman"/>
                        </a:rPr>
                        <a:t>great </a:t>
                      </a:r>
                      <a:r>
                        <a:rPr sz="1800" spc="-5" dirty="0">
                          <a:solidFill>
                            <a:srgbClr val="595959"/>
                          </a:solidFill>
                          <a:latin typeface="Times New Roman"/>
                          <a:cs typeface="Times New Roman"/>
                        </a:rPr>
                        <a:t>big</a:t>
                      </a:r>
                      <a:r>
                        <a:rPr sz="1800" dirty="0">
                          <a:solidFill>
                            <a:srgbClr val="595959"/>
                          </a:solidFill>
                          <a:latin typeface="Times New Roman"/>
                          <a:cs typeface="Times New Roman"/>
                        </a:rPr>
                        <a:t> </a:t>
                      </a:r>
                      <a:r>
                        <a:rPr sz="1800" spc="-5" dirty="0">
                          <a:solidFill>
                            <a:srgbClr val="595959"/>
                          </a:solidFill>
                          <a:latin typeface="Times New Roman"/>
                          <a:cs typeface="Times New Roman"/>
                        </a:rPr>
                        <a:t>catfish!</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4"/>
                  </a:ext>
                </a:extLst>
              </a:tr>
              <a:tr h="419196">
                <a:tc>
                  <a:txBody>
                    <a:bodyPr/>
                    <a:lstStyle/>
                    <a:p>
                      <a:pPr marL="90805">
                        <a:lnSpc>
                          <a:spcPct val="100000"/>
                        </a:lnSpc>
                        <a:spcBef>
                          <a:spcPts val="360"/>
                        </a:spcBef>
                      </a:pPr>
                      <a:r>
                        <a:rPr sz="1800"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b="1" spc="-5" dirty="0">
                          <a:solidFill>
                            <a:srgbClr val="595959"/>
                          </a:solidFill>
                          <a:latin typeface="Times New Roman"/>
                          <a:cs typeface="Times New Roman"/>
                        </a:rPr>
                        <a:t>bank/2 </a:t>
                      </a:r>
                      <a:r>
                        <a:rPr sz="1800" spc="-5" dirty="0">
                          <a:solidFill>
                            <a:srgbClr val="595959"/>
                          </a:solidFill>
                          <a:latin typeface="Times New Roman"/>
                          <a:cs typeface="Times New Roman"/>
                        </a:rPr>
                        <a:t>is pretty</a:t>
                      </a:r>
                      <a:r>
                        <a:rPr sz="1800" dirty="0">
                          <a:solidFill>
                            <a:srgbClr val="595959"/>
                          </a:solidFill>
                          <a:latin typeface="Times New Roman"/>
                          <a:cs typeface="Times New Roman"/>
                        </a:rPr>
                        <a:t> </a:t>
                      </a:r>
                      <a:r>
                        <a:rPr sz="1800" spc="-20" dirty="0">
                          <a:solidFill>
                            <a:srgbClr val="595959"/>
                          </a:solidFill>
                          <a:latin typeface="Times New Roman"/>
                          <a:cs typeface="Times New Roman"/>
                        </a:rPr>
                        <a:t>muddy.</a:t>
                      </a:r>
                      <a:r>
                        <a:rPr sz="1800" dirty="0">
                          <a:solidFill>
                            <a:srgbClr val="595959"/>
                          </a:solidFill>
                          <a:latin typeface="Times New Roman"/>
                          <a:cs typeface="Times New Roman"/>
                        </a:rPr>
                        <a:t> I </a:t>
                      </a:r>
                      <a:r>
                        <a:rPr sz="1800" spc="-10" dirty="0">
                          <a:solidFill>
                            <a:srgbClr val="595959"/>
                          </a:solidFill>
                          <a:latin typeface="Times New Roman"/>
                          <a:cs typeface="Times New Roman"/>
                        </a:rPr>
                        <a:t>can’t </a:t>
                      </a:r>
                      <a:r>
                        <a:rPr sz="1800" spc="-5" dirty="0">
                          <a:solidFill>
                            <a:srgbClr val="595959"/>
                          </a:solidFill>
                          <a:latin typeface="Times New Roman"/>
                          <a:cs typeface="Times New Roman"/>
                        </a:rPr>
                        <a:t>walk</a:t>
                      </a:r>
                      <a:r>
                        <a:rPr sz="1800" dirty="0">
                          <a:solidFill>
                            <a:srgbClr val="595959"/>
                          </a:solidFill>
                          <a:latin typeface="Times New Roman"/>
                          <a:cs typeface="Times New Roman"/>
                        </a:rPr>
                        <a:t> </a:t>
                      </a:r>
                      <a:r>
                        <a:rPr sz="1800" spc="-5" dirty="0">
                          <a:solidFill>
                            <a:srgbClr val="595959"/>
                          </a:solidFill>
                          <a:latin typeface="Times New Roman"/>
                          <a:cs typeface="Times New Roman"/>
                        </a:rPr>
                        <a:t>there.</a:t>
                      </a:r>
                      <a:endParaRPr sz="18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24220"/>
            <a:ext cx="6393180" cy="574040"/>
          </a:xfrm>
          <a:prstGeom prst="rect">
            <a:avLst/>
          </a:prstGeom>
        </p:spPr>
        <p:txBody>
          <a:bodyPr vert="horz" wrap="square" lIns="0" tIns="12700" rIns="0" bIns="0" rtlCol="0">
            <a:spAutoFit/>
          </a:bodyPr>
          <a:lstStyle/>
          <a:p>
            <a:pPr marL="12700">
              <a:lnSpc>
                <a:spcPct val="100000"/>
              </a:lnSpc>
              <a:spcBef>
                <a:spcPts val="100"/>
              </a:spcBef>
            </a:pPr>
            <a:r>
              <a:rPr sz="3600" spc="85" dirty="0"/>
              <a:t>Classification</a:t>
            </a:r>
            <a:r>
              <a:rPr sz="3600" spc="-10" dirty="0"/>
              <a:t> </a:t>
            </a:r>
            <a:r>
              <a:rPr sz="3600" spc="85" dirty="0"/>
              <a:t>Approach</a:t>
            </a:r>
            <a:r>
              <a:rPr sz="3600" spc="185" dirty="0"/>
              <a:t> </a:t>
            </a:r>
            <a:r>
              <a:rPr sz="3600" spc="45" dirty="0"/>
              <a:t>to</a:t>
            </a:r>
            <a:r>
              <a:rPr sz="3600" spc="135" dirty="0"/>
              <a:t> </a:t>
            </a:r>
            <a:r>
              <a:rPr sz="3600" spc="65" dirty="0"/>
              <a:t>WSD</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10</a:t>
            </a:r>
          </a:p>
        </p:txBody>
      </p:sp>
      <p:sp>
        <p:nvSpPr>
          <p:cNvPr id="3" name="object 3"/>
          <p:cNvSpPr txBox="1"/>
          <p:nvPr/>
        </p:nvSpPr>
        <p:spPr>
          <a:xfrm>
            <a:off x="807888" y="1770096"/>
            <a:ext cx="7686675" cy="3810000"/>
          </a:xfrm>
          <a:prstGeom prst="rect">
            <a:avLst/>
          </a:prstGeom>
        </p:spPr>
        <p:txBody>
          <a:bodyPr vert="horz" wrap="square" lIns="0" tIns="12700" rIns="0" bIns="0" rtlCol="0">
            <a:spAutoFit/>
          </a:bodyPr>
          <a:lstStyle/>
          <a:p>
            <a:pPr marL="12700" marR="158115">
              <a:lnSpc>
                <a:spcPct val="100000"/>
              </a:lnSpc>
              <a:spcBef>
                <a:spcPts val="100"/>
              </a:spcBef>
            </a:pPr>
            <a:r>
              <a:rPr sz="2000" spc="-20" dirty="0">
                <a:solidFill>
                  <a:srgbClr val="595959"/>
                </a:solidFill>
                <a:latin typeface="Times New Roman"/>
                <a:cs typeface="Times New Roman"/>
              </a:rPr>
              <a:t>Train</a:t>
            </a:r>
            <a:r>
              <a:rPr sz="2000" dirty="0">
                <a:solidFill>
                  <a:srgbClr val="595959"/>
                </a:solidFill>
                <a:latin typeface="Times New Roman"/>
                <a:cs typeface="Times New Roman"/>
              </a:rPr>
              <a:t> a</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classification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algorithm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can</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label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each</a:t>
            </a:r>
            <a:r>
              <a:rPr sz="2000" dirty="0">
                <a:solidFill>
                  <a:srgbClr val="595959"/>
                </a:solidFill>
                <a:latin typeface="Times New Roman"/>
                <a:cs typeface="Times New Roman"/>
              </a:rPr>
              <a:t> </a:t>
            </a:r>
            <a:r>
              <a:rPr sz="2000" spc="-5" dirty="0">
                <a:solidFill>
                  <a:srgbClr val="595959"/>
                </a:solidFill>
                <a:latin typeface="Times New Roman"/>
                <a:cs typeface="Times New Roman"/>
              </a:rPr>
              <a:t>(open-class)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with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correct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sense,</a:t>
            </a:r>
            <a:r>
              <a:rPr sz="2000" dirty="0">
                <a:solidFill>
                  <a:srgbClr val="595959"/>
                </a:solidFill>
                <a:latin typeface="Times New Roman"/>
                <a:cs typeface="Times New Roman"/>
              </a:rPr>
              <a:t> </a:t>
            </a:r>
            <a:r>
              <a:rPr sz="2000" spc="-5" dirty="0">
                <a:solidFill>
                  <a:srgbClr val="595959"/>
                </a:solidFill>
                <a:latin typeface="Times New Roman"/>
                <a:cs typeface="Times New Roman"/>
              </a:rPr>
              <a:t>given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context</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dirty="0">
                <a:solidFill>
                  <a:srgbClr val="595959"/>
                </a:solidFill>
                <a:latin typeface="Times New Roman"/>
                <a:cs typeface="Times New Roman"/>
              </a:rPr>
              <a:t>word.</a:t>
            </a:r>
            <a:endParaRPr sz="2000">
              <a:latin typeface="Times New Roman"/>
              <a:cs typeface="Times New Roman"/>
            </a:endParaRPr>
          </a:p>
          <a:p>
            <a:pPr marL="12700">
              <a:lnSpc>
                <a:spcPct val="100000"/>
              </a:lnSpc>
              <a:spcBef>
                <a:spcPts val="1200"/>
              </a:spcBef>
            </a:pPr>
            <a:r>
              <a:rPr sz="2000" spc="-15" dirty="0">
                <a:solidFill>
                  <a:srgbClr val="595959"/>
                </a:solidFill>
                <a:latin typeface="Times New Roman"/>
                <a:cs typeface="Times New Roman"/>
              </a:rPr>
              <a:t>Training</a:t>
            </a:r>
            <a:r>
              <a:rPr sz="2000" spc="-5" dirty="0">
                <a:solidFill>
                  <a:srgbClr val="595959"/>
                </a:solidFill>
                <a:latin typeface="Times New Roman"/>
                <a:cs typeface="Times New Roman"/>
              </a:rPr>
              <a:t> set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hand-labeled corpus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senses.</a:t>
            </a:r>
            <a:endParaRPr sz="2000">
              <a:latin typeface="Times New Roman"/>
              <a:cs typeface="Times New Roman"/>
            </a:endParaRPr>
          </a:p>
          <a:p>
            <a:pPr marL="12700" marR="264795">
              <a:lnSpc>
                <a:spcPct val="100000"/>
              </a:lnSpc>
              <a:spcBef>
                <a:spcPts val="1200"/>
              </a:spcBef>
            </a:pPr>
            <a:r>
              <a:rPr sz="2000" dirty="0">
                <a:solidFill>
                  <a:srgbClr val="595959"/>
                </a:solidFill>
                <a:latin typeface="Times New Roman"/>
                <a:cs typeface="Times New Roman"/>
              </a:rPr>
              <a:t>The </a:t>
            </a:r>
            <a:r>
              <a:rPr sz="2000" spc="-5" dirty="0">
                <a:solidFill>
                  <a:srgbClr val="595959"/>
                </a:solidFill>
                <a:latin typeface="Times New Roman"/>
                <a:cs typeface="Times New Roman"/>
              </a:rPr>
              <a:t>context is represented as </a:t>
            </a:r>
            <a:r>
              <a:rPr sz="2000" dirty="0">
                <a:solidFill>
                  <a:srgbClr val="595959"/>
                </a:solidFill>
                <a:latin typeface="Times New Roman"/>
                <a:cs typeface="Times New Roman"/>
              </a:rPr>
              <a:t>a </a:t>
            </a:r>
            <a:r>
              <a:rPr sz="2000" spc="-5" dirty="0">
                <a:solidFill>
                  <a:srgbClr val="595959"/>
                </a:solidFill>
                <a:latin typeface="Times New Roman"/>
                <a:cs typeface="Times New Roman"/>
              </a:rPr>
              <a:t>set </a:t>
            </a:r>
            <a:r>
              <a:rPr sz="2000" dirty="0">
                <a:solidFill>
                  <a:srgbClr val="595959"/>
                </a:solidFill>
                <a:latin typeface="Times New Roman"/>
                <a:cs typeface="Times New Roman"/>
              </a:rPr>
              <a:t>of </a:t>
            </a:r>
            <a:r>
              <a:rPr sz="2000" spc="-5" dirty="0">
                <a:solidFill>
                  <a:srgbClr val="595959"/>
                </a:solidFill>
                <a:latin typeface="Times New Roman"/>
                <a:cs typeface="Times New Roman"/>
              </a:rPr>
              <a:t>“features” </a:t>
            </a:r>
            <a:r>
              <a:rPr sz="2000" dirty="0">
                <a:solidFill>
                  <a:srgbClr val="595959"/>
                </a:solidFill>
                <a:latin typeface="Times New Roman"/>
                <a:cs typeface="Times New Roman"/>
              </a:rPr>
              <a:t>of </a:t>
            </a:r>
            <a:r>
              <a:rPr sz="2000" spc="-5" dirty="0">
                <a:solidFill>
                  <a:srgbClr val="595959"/>
                </a:solidFill>
                <a:latin typeface="Times New Roman"/>
                <a:cs typeface="Times New Roman"/>
              </a:rPr>
              <a:t>the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and includes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information about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surrounding</a:t>
            </a:r>
            <a:r>
              <a:rPr sz="2000" dirty="0">
                <a:solidFill>
                  <a:srgbClr val="595959"/>
                </a:solidFill>
                <a:latin typeface="Times New Roman"/>
                <a:cs typeface="Times New Roman"/>
              </a:rPr>
              <a:t> </a:t>
            </a:r>
            <a:r>
              <a:rPr sz="2000" spc="-5" dirty="0">
                <a:solidFill>
                  <a:srgbClr val="595959"/>
                </a:solidFill>
                <a:latin typeface="Times New Roman"/>
                <a:cs typeface="Times New Roman"/>
              </a:rPr>
              <a:t>words.</a:t>
            </a:r>
            <a:endParaRPr sz="2000">
              <a:latin typeface="Times New Roman"/>
              <a:cs typeface="Times New Roman"/>
            </a:endParaRPr>
          </a:p>
          <a:p>
            <a:pPr marL="49530">
              <a:lnSpc>
                <a:spcPct val="100000"/>
              </a:lnSpc>
              <a:spcBef>
                <a:spcPts val="120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20" dirty="0">
                <a:solidFill>
                  <a:srgbClr val="595959"/>
                </a:solidFill>
                <a:latin typeface="Times New Roman"/>
                <a:cs typeface="Times New Roman"/>
              </a:rPr>
              <a:t>Typical</a:t>
            </a:r>
            <a:r>
              <a:rPr sz="1800" spc="-5" dirty="0">
                <a:solidFill>
                  <a:srgbClr val="595959"/>
                </a:solidFill>
                <a:latin typeface="Times New Roman"/>
                <a:cs typeface="Times New Roman"/>
              </a:rPr>
              <a:t> features shown </a:t>
            </a:r>
            <a:r>
              <a:rPr sz="1800" dirty="0">
                <a:solidFill>
                  <a:srgbClr val="595959"/>
                </a:solidFill>
                <a:latin typeface="Times New Roman"/>
                <a:cs typeface="Times New Roman"/>
              </a:rPr>
              <a:t>on next</a:t>
            </a:r>
            <a:r>
              <a:rPr sz="1800" spc="-5" dirty="0">
                <a:solidFill>
                  <a:srgbClr val="595959"/>
                </a:solidFill>
                <a:latin typeface="Times New Roman"/>
                <a:cs typeface="Times New Roman"/>
              </a:rPr>
              <a:t> slides</a:t>
            </a:r>
            <a:endParaRPr sz="1800">
              <a:latin typeface="Times New Roman"/>
              <a:cs typeface="Times New Roman"/>
            </a:endParaRPr>
          </a:p>
          <a:p>
            <a:pPr marL="12700" marR="74295">
              <a:lnSpc>
                <a:spcPct val="100000"/>
              </a:lnSpc>
              <a:spcBef>
                <a:spcPts val="1240"/>
              </a:spcBef>
            </a:pPr>
            <a:r>
              <a:rPr sz="2000" dirty="0">
                <a:solidFill>
                  <a:srgbClr val="595959"/>
                </a:solidFill>
                <a:latin typeface="Times New Roman"/>
                <a:cs typeface="Times New Roman"/>
              </a:rPr>
              <a:t>The </a:t>
            </a:r>
            <a:r>
              <a:rPr sz="2000" spc="-5" dirty="0">
                <a:solidFill>
                  <a:srgbClr val="595959"/>
                </a:solidFill>
                <a:latin typeface="Times New Roman"/>
                <a:cs typeface="Times New Roman"/>
              </a:rPr>
              <a:t>result </a:t>
            </a:r>
            <a:r>
              <a:rPr sz="2000" dirty="0">
                <a:solidFill>
                  <a:srgbClr val="595959"/>
                </a:solidFill>
                <a:latin typeface="Times New Roman"/>
                <a:cs typeface="Times New Roman"/>
              </a:rPr>
              <a:t>of </a:t>
            </a:r>
            <a:r>
              <a:rPr sz="2000" spc="-5" dirty="0">
                <a:solidFill>
                  <a:srgbClr val="595959"/>
                </a:solidFill>
                <a:latin typeface="Times New Roman"/>
                <a:cs typeface="Times New Roman"/>
              </a:rPr>
              <a:t>training is </a:t>
            </a:r>
            <a:r>
              <a:rPr sz="2000" dirty="0">
                <a:solidFill>
                  <a:srgbClr val="595959"/>
                </a:solidFill>
                <a:latin typeface="Times New Roman"/>
                <a:cs typeface="Times New Roman"/>
              </a:rPr>
              <a:t>a </a:t>
            </a:r>
            <a:r>
              <a:rPr sz="2000" spc="-5" dirty="0">
                <a:solidFill>
                  <a:srgbClr val="595959"/>
                </a:solidFill>
                <a:latin typeface="Times New Roman"/>
                <a:cs typeface="Times New Roman"/>
              </a:rPr>
              <a:t>model that is used </a:t>
            </a:r>
            <a:r>
              <a:rPr sz="2000" dirty="0">
                <a:solidFill>
                  <a:srgbClr val="595959"/>
                </a:solidFill>
                <a:latin typeface="Times New Roman"/>
                <a:cs typeface="Times New Roman"/>
              </a:rPr>
              <a:t>by </a:t>
            </a:r>
            <a:r>
              <a:rPr sz="2000" spc="-5" dirty="0">
                <a:solidFill>
                  <a:srgbClr val="595959"/>
                </a:solidFill>
                <a:latin typeface="Times New Roman"/>
                <a:cs typeface="Times New Roman"/>
              </a:rPr>
              <a:t>the </a:t>
            </a:r>
            <a:r>
              <a:rPr sz="2000" spc="-10" dirty="0">
                <a:solidFill>
                  <a:srgbClr val="595959"/>
                </a:solidFill>
                <a:latin typeface="Times New Roman"/>
                <a:cs typeface="Times New Roman"/>
              </a:rPr>
              <a:t>classification </a:t>
            </a:r>
            <a:r>
              <a:rPr sz="2000" spc="-5" dirty="0">
                <a:solidFill>
                  <a:srgbClr val="595959"/>
                </a:solidFill>
                <a:latin typeface="Times New Roman"/>
                <a:cs typeface="Times New Roman"/>
              </a:rPr>
              <a:t>algorithm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to label</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words</a:t>
            </a:r>
            <a:r>
              <a:rPr sz="2000" spc="-5" dirty="0">
                <a:solidFill>
                  <a:srgbClr val="595959"/>
                </a:solidFill>
                <a:latin typeface="Times New Roman"/>
                <a:cs typeface="Times New Roman"/>
              </a:rPr>
              <a:t> 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test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dirty="0">
                <a:solidFill>
                  <a:srgbClr val="595959"/>
                </a:solidFill>
                <a:latin typeface="Times New Roman"/>
                <a:cs typeface="Times New Roman"/>
              </a:rPr>
              <a:t> </a:t>
            </a:r>
            <a:r>
              <a:rPr sz="2000" spc="-20" dirty="0">
                <a:solidFill>
                  <a:srgbClr val="595959"/>
                </a:solidFill>
                <a:latin typeface="Times New Roman"/>
                <a:cs typeface="Times New Roman"/>
              </a:rPr>
              <a:t>ultimately,</a:t>
            </a:r>
            <a:r>
              <a:rPr sz="2000" spc="-5" dirty="0">
                <a:solidFill>
                  <a:srgbClr val="595959"/>
                </a:solidFill>
                <a:latin typeface="Times New Roman"/>
                <a:cs typeface="Times New Roman"/>
              </a:rPr>
              <a:t> in</a:t>
            </a:r>
            <a:r>
              <a:rPr sz="2000" dirty="0">
                <a:solidFill>
                  <a:srgbClr val="595959"/>
                </a:solidFill>
                <a:latin typeface="Times New Roman"/>
                <a:cs typeface="Times New Roman"/>
              </a:rPr>
              <a:t> </a:t>
            </a:r>
            <a:r>
              <a:rPr sz="2000" spc="-5" dirty="0">
                <a:solidFill>
                  <a:srgbClr val="595959"/>
                </a:solidFill>
                <a:latin typeface="Times New Roman"/>
                <a:cs typeface="Times New Roman"/>
              </a:rPr>
              <a:t>new</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text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examples.</a:t>
            </a:r>
            <a:endParaRPr sz="2000">
              <a:latin typeface="Times New Roman"/>
              <a:cs typeface="Times New Roman"/>
            </a:endParaRPr>
          </a:p>
          <a:p>
            <a:pPr marL="186690" marR="5080" indent="-13716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Senseval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conferences,</a:t>
            </a:r>
            <a:r>
              <a:rPr sz="2000" dirty="0">
                <a:solidFill>
                  <a:srgbClr val="595959"/>
                </a:solidFill>
                <a:latin typeface="Times New Roman"/>
                <a:cs typeface="Times New Roman"/>
              </a:rPr>
              <a:t> a</a:t>
            </a:r>
            <a:r>
              <a:rPr sz="2000" spc="-5" dirty="0">
                <a:solidFill>
                  <a:srgbClr val="595959"/>
                </a:solidFill>
                <a:latin typeface="Times New Roman"/>
                <a:cs typeface="Times New Roman"/>
              </a:rPr>
              <a:t> number</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systems 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range</a:t>
            </a:r>
            <a:r>
              <a:rPr sz="2000" dirty="0">
                <a:solidFill>
                  <a:srgbClr val="595959"/>
                </a:solidFill>
                <a:latin typeface="Times New Roman"/>
                <a:cs typeface="Times New Roman"/>
              </a:rPr>
              <a:t> of</a:t>
            </a:r>
            <a:r>
              <a:rPr sz="2000" spc="-10" dirty="0">
                <a:solidFill>
                  <a:srgbClr val="595959"/>
                </a:solidFill>
                <a:latin typeface="Times New Roman"/>
                <a:cs typeface="Times New Roman"/>
              </a:rPr>
              <a:t> </a:t>
            </a:r>
            <a:r>
              <a:rPr sz="2000" dirty="0">
                <a:solidFill>
                  <a:srgbClr val="595959"/>
                </a:solidFill>
                <a:latin typeface="Times New Roman"/>
                <a:cs typeface="Times New Roman"/>
              </a:rPr>
              <a:t>70–80%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accuracy for English</a:t>
            </a:r>
            <a:r>
              <a:rPr sz="2000" dirty="0">
                <a:solidFill>
                  <a:srgbClr val="595959"/>
                </a:solidFill>
                <a:latin typeface="Times New Roman"/>
                <a:cs typeface="Times New Roman"/>
              </a:rPr>
              <a:t> </a:t>
            </a:r>
            <a:r>
              <a:rPr sz="2000" spc="-5" dirty="0">
                <a:solidFill>
                  <a:srgbClr val="595959"/>
                </a:solidFill>
                <a:latin typeface="Times New Roman"/>
                <a:cs typeface="Times New Roman"/>
              </a:rPr>
              <a:t>lexical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sample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task</a:t>
            </a:r>
            <a:endParaRPr sz="2000">
              <a:latin typeface="Times New Roman"/>
              <a:cs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694045" cy="665480"/>
          </a:xfrm>
          <a:prstGeom prst="rect">
            <a:avLst/>
          </a:prstGeom>
        </p:spPr>
        <p:txBody>
          <a:bodyPr vert="horz" wrap="square" lIns="0" tIns="12700" rIns="0" bIns="0" rtlCol="0">
            <a:spAutoFit/>
          </a:bodyPr>
          <a:lstStyle/>
          <a:p>
            <a:pPr marL="12700">
              <a:lnSpc>
                <a:spcPct val="100000"/>
              </a:lnSpc>
              <a:spcBef>
                <a:spcPts val="100"/>
              </a:spcBef>
            </a:pPr>
            <a:r>
              <a:rPr sz="4200" spc="-10" dirty="0"/>
              <a:t>Word</a:t>
            </a:r>
            <a:r>
              <a:rPr sz="4200" spc="185" dirty="0"/>
              <a:t> </a:t>
            </a:r>
            <a:r>
              <a:rPr sz="4200" spc="80" dirty="0"/>
              <a:t>Similarity</a:t>
            </a:r>
            <a:r>
              <a:rPr sz="4200" spc="185" dirty="0"/>
              <a:t> </a:t>
            </a:r>
            <a:r>
              <a:rPr sz="4200" spc="80" dirty="0"/>
              <a:t>Features</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11</a:t>
            </a:r>
          </a:p>
        </p:txBody>
      </p:sp>
      <p:sp>
        <p:nvSpPr>
          <p:cNvPr id="3" name="object 3"/>
          <p:cNvSpPr txBox="1"/>
          <p:nvPr/>
        </p:nvSpPr>
        <p:spPr>
          <a:xfrm>
            <a:off x="807888" y="1755985"/>
            <a:ext cx="7683500" cy="4325620"/>
          </a:xfrm>
          <a:prstGeom prst="rect">
            <a:avLst/>
          </a:prstGeom>
        </p:spPr>
        <p:txBody>
          <a:bodyPr vert="horz" wrap="square" lIns="0" tIns="5080" rIns="0" bIns="0" rtlCol="0">
            <a:spAutoFit/>
          </a:bodyPr>
          <a:lstStyle/>
          <a:p>
            <a:pPr marL="12700" marR="99060">
              <a:lnSpc>
                <a:spcPct val="102299"/>
              </a:lnSpc>
              <a:spcBef>
                <a:spcPts val="40"/>
              </a:spcBef>
            </a:pPr>
            <a:r>
              <a:rPr sz="2200" spc="-5" dirty="0">
                <a:solidFill>
                  <a:srgbClr val="595959"/>
                </a:solidFill>
                <a:latin typeface="Times New Roman"/>
                <a:cs typeface="Times New Roman"/>
              </a:rPr>
              <a:t>Important</a:t>
            </a:r>
            <a:r>
              <a:rPr sz="2200" spc="5" dirty="0">
                <a:solidFill>
                  <a:srgbClr val="595959"/>
                </a:solidFill>
                <a:latin typeface="Times New Roman"/>
                <a:cs typeface="Times New Roman"/>
              </a:rPr>
              <a:t> </a:t>
            </a: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these</a:t>
            </a:r>
            <a:r>
              <a:rPr sz="2200" dirty="0">
                <a:solidFill>
                  <a:srgbClr val="595959"/>
                </a:solidFill>
                <a:latin typeface="Times New Roman"/>
                <a:cs typeface="Times New Roman"/>
              </a:rPr>
              <a:t> </a:t>
            </a:r>
            <a:r>
              <a:rPr sz="2200" spc="-5" dirty="0">
                <a:solidFill>
                  <a:srgbClr val="595959"/>
                </a:solidFill>
                <a:latin typeface="Times New Roman"/>
                <a:cs typeface="Times New Roman"/>
              </a:rPr>
              <a:t>classifications</a:t>
            </a:r>
            <a:r>
              <a:rPr sz="2200" dirty="0">
                <a:solidFill>
                  <a:srgbClr val="595959"/>
                </a:solidFill>
                <a:latin typeface="Times New Roman"/>
                <a:cs typeface="Times New Roman"/>
              </a:rPr>
              <a:t> is</a:t>
            </a:r>
            <a:r>
              <a:rPr sz="2200" spc="-5" dirty="0">
                <a:solidFill>
                  <a:srgbClr val="595959"/>
                </a:solidFill>
                <a:latin typeface="Times New Roman"/>
                <a:cs typeface="Times New Roman"/>
              </a:rPr>
              <a:t> that,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instead</a:t>
            </a:r>
            <a:r>
              <a:rPr sz="2200" spc="5" dirty="0">
                <a:solidFill>
                  <a:srgbClr val="595959"/>
                </a:solidFill>
                <a:latin typeface="Times New Roman"/>
                <a:cs typeface="Times New Roman"/>
              </a:rPr>
              <a:t> </a:t>
            </a:r>
            <a:r>
              <a:rPr sz="2200" dirty="0">
                <a:solidFill>
                  <a:srgbClr val="595959"/>
                </a:solidFill>
                <a:latin typeface="Times New Roman"/>
                <a:cs typeface="Times New Roman"/>
              </a:rPr>
              <a:t>of</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just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using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words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dirty="0">
                <a:solidFill>
                  <a:srgbClr val="595959"/>
                </a:solidFill>
                <a:latin typeface="Times New Roman"/>
                <a:cs typeface="Times New Roman"/>
              </a:rPr>
              <a:t> </a:t>
            </a:r>
            <a:r>
              <a:rPr sz="2200" spc="-5" dirty="0">
                <a:solidFill>
                  <a:srgbClr val="595959"/>
                </a:solidFill>
                <a:latin typeface="Times New Roman"/>
                <a:cs typeface="Times New Roman"/>
              </a:rPr>
              <a:t>overlap</a:t>
            </a:r>
            <a:r>
              <a:rPr sz="2200" dirty="0">
                <a:solidFill>
                  <a:srgbClr val="595959"/>
                </a:solidFill>
                <a:latin typeface="Times New Roman"/>
                <a:cs typeface="Times New Roman"/>
              </a:rPr>
              <a:t> in </a:t>
            </a:r>
            <a:r>
              <a:rPr sz="2200" spc="-5" dirty="0">
                <a:solidFill>
                  <a:srgbClr val="595959"/>
                </a:solidFill>
                <a:latin typeface="Times New Roman"/>
                <a:cs typeface="Times New Roman"/>
              </a:rPr>
              <a:t>context,</a:t>
            </a:r>
            <a:r>
              <a:rPr sz="2200" dirty="0">
                <a:solidFill>
                  <a:srgbClr val="595959"/>
                </a:solidFill>
                <a:latin typeface="Times New Roman"/>
                <a:cs typeface="Times New Roman"/>
              </a:rPr>
              <a:t> look for </a:t>
            </a:r>
            <a:r>
              <a:rPr sz="2200" spc="-5" dirty="0">
                <a:solidFill>
                  <a:srgbClr val="595959"/>
                </a:solidFill>
                <a:latin typeface="Times New Roman"/>
                <a:cs typeface="Times New Roman"/>
              </a:rPr>
              <a:t>“similar” words</a:t>
            </a:r>
            <a:endParaRPr sz="2200">
              <a:latin typeface="Times New Roman"/>
              <a:cs typeface="Times New Roman"/>
            </a:endParaRPr>
          </a:p>
          <a:p>
            <a:pPr marL="12700" marR="5080">
              <a:lnSpc>
                <a:spcPts val="2600"/>
              </a:lnSpc>
              <a:spcBef>
                <a:spcPts val="1280"/>
              </a:spcBef>
            </a:pPr>
            <a:r>
              <a:rPr sz="2200" dirty="0">
                <a:solidFill>
                  <a:srgbClr val="595959"/>
                </a:solidFill>
                <a:latin typeface="Times New Roman"/>
                <a:cs typeface="Times New Roman"/>
              </a:rPr>
              <a:t>For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each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word,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compute</a:t>
            </a:r>
            <a:r>
              <a:rPr sz="2200" dirty="0">
                <a:solidFill>
                  <a:srgbClr val="595959"/>
                </a:solidFill>
                <a:latin typeface="Times New Roman"/>
                <a:cs typeface="Times New Roman"/>
              </a:rPr>
              <a:t> a </a:t>
            </a:r>
            <a:r>
              <a:rPr sz="2200" spc="-5" dirty="0">
                <a:solidFill>
                  <a:srgbClr val="595959"/>
                </a:solidFill>
                <a:latin typeface="Times New Roman"/>
                <a:cs typeface="Times New Roman"/>
              </a:rPr>
              <a:t>similarity</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measure</a:t>
            </a:r>
            <a:r>
              <a:rPr sz="2200" dirty="0">
                <a:solidFill>
                  <a:srgbClr val="595959"/>
                </a:solidFill>
                <a:latin typeface="Times New Roman"/>
                <a:cs typeface="Times New Roman"/>
              </a:rPr>
              <a:t> </a:t>
            </a:r>
            <a:r>
              <a:rPr sz="2200" spc="-5" dirty="0">
                <a:solidFill>
                  <a:srgbClr val="595959"/>
                </a:solidFill>
                <a:latin typeface="Times New Roman"/>
                <a:cs typeface="Times New Roman"/>
              </a:rPr>
              <a:t>between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word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and </a:t>
            </a:r>
            <a:r>
              <a:rPr sz="2200" spc="-53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words</a:t>
            </a:r>
            <a:r>
              <a:rPr sz="2200" spc="-10" dirty="0">
                <a:solidFill>
                  <a:srgbClr val="595959"/>
                </a:solidFill>
                <a:latin typeface="Times New Roman"/>
                <a:cs typeface="Times New Roman"/>
              </a:rPr>
              <a:t> </a:t>
            </a:r>
            <a:r>
              <a:rPr sz="2200" dirty="0">
                <a:solidFill>
                  <a:srgbClr val="595959"/>
                </a:solidFill>
                <a:latin typeface="Times New Roman"/>
                <a:cs typeface="Times New Roman"/>
              </a:rPr>
              <a:t>in the</a:t>
            </a:r>
            <a:r>
              <a:rPr sz="2200" spc="-5" dirty="0">
                <a:solidFill>
                  <a:srgbClr val="595959"/>
                </a:solidFill>
                <a:latin typeface="Times New Roman"/>
                <a:cs typeface="Times New Roman"/>
              </a:rPr>
              <a:t> definitions</a:t>
            </a:r>
            <a:r>
              <a:rPr sz="2200" spc="-10" dirty="0">
                <a:solidFill>
                  <a:srgbClr val="595959"/>
                </a:solidFill>
                <a:latin typeface="Times New Roman"/>
                <a:cs typeface="Times New Roman"/>
              </a:rPr>
              <a:t> </a:t>
            </a:r>
            <a:r>
              <a:rPr sz="2200" dirty="0">
                <a:solidFill>
                  <a:srgbClr val="595959"/>
                </a:solidFill>
                <a:latin typeface="Times New Roman"/>
                <a:cs typeface="Times New Roman"/>
              </a:rPr>
              <a:t>to be</a:t>
            </a:r>
            <a:r>
              <a:rPr sz="2200" spc="-5" dirty="0">
                <a:solidFill>
                  <a:srgbClr val="595959"/>
                </a:solidFill>
                <a:latin typeface="Times New Roman"/>
                <a:cs typeface="Times New Roman"/>
              </a:rPr>
              <a:t> disambiguated</a:t>
            </a:r>
            <a:endParaRPr sz="2200">
              <a:latin typeface="Times New Roman"/>
              <a:cs typeface="Times New Roman"/>
            </a:endParaRPr>
          </a:p>
          <a:p>
            <a:pPr marL="12700">
              <a:lnSpc>
                <a:spcPct val="100000"/>
              </a:lnSpc>
              <a:spcBef>
                <a:spcPts val="1180"/>
              </a:spcBef>
            </a:pPr>
            <a:r>
              <a:rPr sz="2200" spc="-5" dirty="0">
                <a:solidFill>
                  <a:srgbClr val="595959"/>
                </a:solidFill>
                <a:latin typeface="Times New Roman"/>
                <a:cs typeface="Times New Roman"/>
              </a:rPr>
              <a:t>Similarity</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measures</a:t>
            </a:r>
            <a:endParaRPr sz="2200">
              <a:latin typeface="Times New Roman"/>
              <a:cs typeface="Times New Roman"/>
            </a:endParaRPr>
          </a:p>
          <a:p>
            <a:pPr marL="49530">
              <a:lnSpc>
                <a:spcPct val="100000"/>
              </a:lnSpc>
              <a:spcBef>
                <a:spcPts val="11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Can</a:t>
            </a:r>
            <a:r>
              <a:rPr sz="2000" dirty="0">
                <a:solidFill>
                  <a:srgbClr val="595959"/>
                </a:solidFill>
                <a:latin typeface="Times New Roman"/>
                <a:cs typeface="Times New Roman"/>
              </a:rPr>
              <a:t> be </a:t>
            </a:r>
            <a:r>
              <a:rPr sz="2000" spc="-5" dirty="0">
                <a:solidFill>
                  <a:srgbClr val="595959"/>
                </a:solidFill>
                <a:latin typeface="Times New Roman"/>
                <a:cs typeface="Times New Roman"/>
              </a:rPr>
              <a:t>defined</a:t>
            </a:r>
            <a:r>
              <a:rPr sz="2000" dirty="0">
                <a:solidFill>
                  <a:srgbClr val="595959"/>
                </a:solidFill>
                <a:latin typeface="Times New Roman"/>
                <a:cs typeface="Times New Roman"/>
              </a:rPr>
              <a:t> </a:t>
            </a:r>
            <a:r>
              <a:rPr sz="2000" spc="-5" dirty="0">
                <a:solidFill>
                  <a:srgbClr val="595959"/>
                </a:solidFill>
                <a:latin typeface="Times New Roman"/>
                <a:cs typeface="Times New Roman"/>
              </a:rPr>
              <a:t>from </a:t>
            </a:r>
            <a:r>
              <a:rPr sz="2000" dirty="0">
                <a:solidFill>
                  <a:srgbClr val="595959"/>
                </a:solidFill>
                <a:latin typeface="Times New Roman"/>
                <a:cs typeface="Times New Roman"/>
              </a:rPr>
              <a:t>a</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semantic</a:t>
            </a:r>
            <a:r>
              <a:rPr sz="2000" dirty="0">
                <a:solidFill>
                  <a:srgbClr val="595959"/>
                </a:solidFill>
                <a:latin typeface="Times New Roman"/>
                <a:cs typeface="Times New Roman"/>
              </a:rPr>
              <a:t> </a:t>
            </a:r>
            <a:r>
              <a:rPr sz="2000" spc="-10" dirty="0">
                <a:solidFill>
                  <a:srgbClr val="595959"/>
                </a:solidFill>
                <a:latin typeface="Times New Roman"/>
                <a:cs typeface="Times New Roman"/>
              </a:rPr>
              <a:t>relation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lexicon,</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such</a:t>
            </a:r>
            <a:r>
              <a:rPr sz="2000" dirty="0">
                <a:solidFill>
                  <a:srgbClr val="595959"/>
                </a:solidFill>
                <a:latin typeface="Times New Roman"/>
                <a:cs typeface="Times New Roman"/>
              </a:rPr>
              <a:t> </a:t>
            </a:r>
            <a:r>
              <a:rPr sz="2000" spc="-5" dirty="0">
                <a:solidFill>
                  <a:srgbClr val="595959"/>
                </a:solidFill>
                <a:latin typeface="Times New Roman"/>
                <a:cs typeface="Times New Roman"/>
              </a:rPr>
              <a:t>as</a:t>
            </a:r>
            <a:r>
              <a:rPr sz="2000" spc="-35" dirty="0">
                <a:solidFill>
                  <a:srgbClr val="595959"/>
                </a:solidFill>
                <a:latin typeface="Times New Roman"/>
                <a:cs typeface="Times New Roman"/>
              </a:rPr>
              <a:t> </a:t>
            </a:r>
            <a:r>
              <a:rPr sz="2000" spc="-25" dirty="0">
                <a:solidFill>
                  <a:srgbClr val="595959"/>
                </a:solidFill>
                <a:latin typeface="Times New Roman"/>
                <a:cs typeface="Times New Roman"/>
              </a:rPr>
              <a:t>WordNet</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One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example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path</a:t>
            </a:r>
            <a:r>
              <a:rPr sz="2000" spc="-10" dirty="0">
                <a:solidFill>
                  <a:srgbClr val="595959"/>
                </a:solidFill>
                <a:latin typeface="Times New Roman"/>
                <a:cs typeface="Times New Roman"/>
              </a:rPr>
              <a:t> similarity</a:t>
            </a:r>
            <a:endParaRPr sz="2000">
              <a:latin typeface="Times New Roman"/>
              <a:cs typeface="Times New Roman"/>
            </a:endParaRPr>
          </a:p>
          <a:p>
            <a:pPr marL="369570" marR="105410" indent="-137160">
              <a:lnSpc>
                <a:spcPct val="101899"/>
              </a:lnSpc>
              <a:spcBef>
                <a:spcPts val="1155"/>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For</a:t>
            </a:r>
            <a:r>
              <a:rPr sz="1800" spc="5" dirty="0">
                <a:solidFill>
                  <a:srgbClr val="595959"/>
                </a:solidFill>
                <a:latin typeface="Times New Roman"/>
                <a:cs typeface="Times New Roman"/>
              </a:rPr>
              <a:t> </a:t>
            </a:r>
            <a:r>
              <a:rPr sz="1800" dirty="0">
                <a:solidFill>
                  <a:srgbClr val="595959"/>
                </a:solidFill>
                <a:latin typeface="Times New Roman"/>
                <a:cs typeface="Times New Roman"/>
              </a:rPr>
              <a:t>any</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two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words,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gives</a:t>
            </a:r>
            <a:r>
              <a:rPr sz="1800" dirty="0">
                <a:solidFill>
                  <a:srgbClr val="595959"/>
                </a:solidFill>
                <a:latin typeface="Times New Roman"/>
                <a:cs typeface="Times New Roman"/>
              </a:rPr>
              <a:t> 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number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between</a:t>
            </a:r>
            <a:r>
              <a:rPr sz="1800" spc="5" dirty="0">
                <a:solidFill>
                  <a:srgbClr val="595959"/>
                </a:solidFill>
                <a:latin typeface="Times New Roman"/>
                <a:cs typeface="Times New Roman"/>
              </a:rPr>
              <a:t> </a:t>
            </a:r>
            <a:r>
              <a:rPr sz="1800" dirty="0">
                <a:solidFill>
                  <a:srgbClr val="595959"/>
                </a:solidFill>
                <a:latin typeface="Times New Roman"/>
                <a:cs typeface="Times New Roman"/>
              </a:rPr>
              <a:t>0</a:t>
            </a:r>
            <a:r>
              <a:rPr sz="1800" spc="5" dirty="0">
                <a:solidFill>
                  <a:srgbClr val="595959"/>
                </a:solidFill>
                <a:latin typeface="Times New Roman"/>
                <a:cs typeface="Times New Roman"/>
              </a:rPr>
              <a:t> </a:t>
            </a:r>
            <a:r>
              <a:rPr sz="1800" dirty="0">
                <a:solidFill>
                  <a:srgbClr val="595959"/>
                </a:solidFill>
                <a:latin typeface="Times New Roman"/>
                <a:cs typeface="Times New Roman"/>
              </a:rPr>
              <a:t>and</a:t>
            </a:r>
            <a:r>
              <a:rPr sz="1800" spc="5" dirty="0">
                <a:solidFill>
                  <a:srgbClr val="595959"/>
                </a:solidFill>
                <a:latin typeface="Times New Roman"/>
                <a:cs typeface="Times New Roman"/>
              </a:rPr>
              <a:t> </a:t>
            </a:r>
            <a:r>
              <a:rPr sz="1800" dirty="0">
                <a:solidFill>
                  <a:srgbClr val="595959"/>
                </a:solidFill>
                <a:latin typeface="Times New Roman"/>
                <a:cs typeface="Times New Roman"/>
              </a:rPr>
              <a:t>1</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based</a:t>
            </a:r>
            <a:r>
              <a:rPr sz="1800" spc="10" dirty="0">
                <a:solidFill>
                  <a:srgbClr val="595959"/>
                </a:solidFill>
                <a:latin typeface="Times New Roman"/>
                <a:cs typeface="Times New Roman"/>
              </a:rPr>
              <a:t> </a:t>
            </a:r>
            <a:r>
              <a:rPr sz="1800" dirty="0">
                <a:solidFill>
                  <a:srgbClr val="595959"/>
                </a:solidFill>
                <a:latin typeface="Times New Roman"/>
                <a:cs typeface="Times New Roman"/>
              </a:rPr>
              <a:t>on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shortest</a:t>
            </a:r>
            <a:r>
              <a:rPr sz="1800" dirty="0">
                <a:solidFill>
                  <a:srgbClr val="595959"/>
                </a:solidFill>
                <a:latin typeface="Times New Roman"/>
                <a:cs typeface="Times New Roman"/>
              </a:rPr>
              <a:t> </a:t>
            </a:r>
            <a:r>
              <a:rPr sz="1800" spc="-5" dirty="0">
                <a:solidFill>
                  <a:srgbClr val="595959"/>
                </a:solidFill>
                <a:latin typeface="Times New Roman"/>
                <a:cs typeface="Times New Roman"/>
              </a:rPr>
              <a:t>path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between</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two</a:t>
            </a:r>
            <a:r>
              <a:rPr sz="1800" spc="5" dirty="0">
                <a:solidFill>
                  <a:srgbClr val="595959"/>
                </a:solidFill>
                <a:latin typeface="Times New Roman"/>
                <a:cs typeface="Times New Roman"/>
              </a:rPr>
              <a:t> </a:t>
            </a:r>
            <a:r>
              <a:rPr sz="1800" dirty="0">
                <a:solidFill>
                  <a:srgbClr val="595959"/>
                </a:solidFill>
                <a:latin typeface="Times New Roman"/>
                <a:cs typeface="Times New Roman"/>
              </a:rPr>
              <a:t>words </a:t>
            </a:r>
            <a:r>
              <a:rPr sz="1800" spc="-5" dirty="0">
                <a:solidFill>
                  <a:srgbClr val="595959"/>
                </a:solidFill>
                <a:latin typeface="Times New Roman"/>
                <a:cs typeface="Times New Roman"/>
              </a:rPr>
              <a:t>in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30" dirty="0">
                <a:solidFill>
                  <a:srgbClr val="595959"/>
                </a:solidFill>
                <a:latin typeface="Times New Roman"/>
                <a:cs typeface="Times New Roman"/>
              </a:rPr>
              <a:t> </a:t>
            </a:r>
            <a:r>
              <a:rPr sz="1800" spc="-25" dirty="0">
                <a:solidFill>
                  <a:srgbClr val="595959"/>
                </a:solidFill>
                <a:latin typeface="Times New Roman"/>
                <a:cs typeface="Times New Roman"/>
              </a:rPr>
              <a:t>WordNet</a:t>
            </a:r>
            <a:r>
              <a:rPr sz="1800" dirty="0">
                <a:solidFill>
                  <a:srgbClr val="595959"/>
                </a:solidFill>
                <a:latin typeface="Times New Roman"/>
                <a:cs typeface="Times New Roman"/>
              </a:rPr>
              <a:t> </a:t>
            </a:r>
            <a:r>
              <a:rPr sz="1800" spc="-5" dirty="0">
                <a:solidFill>
                  <a:srgbClr val="595959"/>
                </a:solidFill>
                <a:latin typeface="Times New Roman"/>
                <a:cs typeface="Times New Roman"/>
              </a:rPr>
              <a:t>hypernym/hyponym</a:t>
            </a:r>
            <a:r>
              <a:rPr sz="1800" dirty="0">
                <a:solidFill>
                  <a:srgbClr val="595959"/>
                </a:solidFill>
                <a:latin typeface="Times New Roman"/>
                <a:cs typeface="Times New Roman"/>
              </a:rPr>
              <a:t> </a:t>
            </a:r>
            <a:r>
              <a:rPr sz="1800" spc="-5" dirty="0">
                <a:solidFill>
                  <a:srgbClr val="595959"/>
                </a:solidFill>
                <a:latin typeface="Times New Roman"/>
                <a:cs typeface="Times New Roman"/>
              </a:rPr>
              <a:t>hierarchy</a:t>
            </a:r>
            <a:endParaRPr sz="1800">
              <a:latin typeface="Times New Roman"/>
              <a:cs typeface="Times New Roman"/>
            </a:endParaRPr>
          </a:p>
          <a:p>
            <a:pPr marL="515620" marR="67310" indent="-137160">
              <a:lnSpc>
                <a:spcPts val="2100"/>
              </a:lnSpc>
              <a:spcBef>
                <a:spcPts val="136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For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example,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10" dirty="0">
                <a:solidFill>
                  <a:srgbClr val="595959"/>
                </a:solidFill>
                <a:latin typeface="Times New Roman"/>
                <a:cs typeface="Times New Roman"/>
              </a:rPr>
              <a:t> </a:t>
            </a:r>
            <a:r>
              <a:rPr sz="1800" dirty="0">
                <a:solidFill>
                  <a:srgbClr val="595959"/>
                </a:solidFill>
                <a:latin typeface="Times New Roman"/>
                <a:cs typeface="Times New Roman"/>
              </a:rPr>
              <a:t>words </a:t>
            </a:r>
            <a:r>
              <a:rPr sz="1800" spc="-5" dirty="0">
                <a:solidFill>
                  <a:srgbClr val="595959"/>
                </a:solidFill>
                <a:latin typeface="Times New Roman"/>
                <a:cs typeface="Times New Roman"/>
              </a:rPr>
              <a:t>“plant”</a:t>
            </a:r>
            <a:r>
              <a:rPr sz="1800" spc="5" dirty="0">
                <a:solidFill>
                  <a:srgbClr val="595959"/>
                </a:solidFill>
                <a:latin typeface="Times New Roman"/>
                <a:cs typeface="Times New Roman"/>
              </a:rPr>
              <a:t> </a:t>
            </a:r>
            <a:r>
              <a:rPr sz="1800" dirty="0">
                <a:solidFill>
                  <a:srgbClr val="595959"/>
                </a:solidFill>
                <a:latin typeface="Times New Roman"/>
                <a:cs typeface="Times New Roman"/>
              </a:rPr>
              <a:t>and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“tree”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should</a:t>
            </a:r>
            <a:r>
              <a:rPr sz="1800" spc="5" dirty="0">
                <a:solidFill>
                  <a:srgbClr val="595959"/>
                </a:solidFill>
                <a:latin typeface="Times New Roman"/>
                <a:cs typeface="Times New Roman"/>
              </a:rPr>
              <a:t> </a:t>
            </a:r>
            <a:r>
              <a:rPr sz="1800" dirty="0">
                <a:solidFill>
                  <a:srgbClr val="595959"/>
                </a:solidFill>
                <a:latin typeface="Times New Roman"/>
                <a:cs typeface="Times New Roman"/>
              </a:rPr>
              <a:t>have</a:t>
            </a:r>
            <a:r>
              <a:rPr sz="1800" spc="10" dirty="0">
                <a:solidFill>
                  <a:srgbClr val="595959"/>
                </a:solidFill>
                <a:latin typeface="Times New Roman"/>
                <a:cs typeface="Times New Roman"/>
              </a:rPr>
              <a:t> </a:t>
            </a:r>
            <a:r>
              <a:rPr sz="1800" dirty="0">
                <a:solidFill>
                  <a:srgbClr val="595959"/>
                </a:solidFill>
                <a:latin typeface="Times New Roman"/>
                <a:cs typeface="Times New Roman"/>
              </a:rPr>
              <a:t>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shorter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path</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through </a:t>
            </a:r>
            <a:r>
              <a:rPr sz="1800" spc="-434" dirty="0">
                <a:solidFill>
                  <a:srgbClr val="595959"/>
                </a:solidFill>
                <a:latin typeface="Times New Roman"/>
                <a:cs typeface="Times New Roman"/>
              </a:rPr>
              <a:t> </a:t>
            </a:r>
            <a:r>
              <a:rPr sz="1800" dirty="0">
                <a:solidFill>
                  <a:srgbClr val="595959"/>
                </a:solidFill>
                <a:latin typeface="Times New Roman"/>
                <a:cs typeface="Times New Roman"/>
              </a:rPr>
              <a:t>a </a:t>
            </a:r>
            <a:r>
              <a:rPr sz="1800" spc="-5" dirty="0">
                <a:solidFill>
                  <a:srgbClr val="595959"/>
                </a:solidFill>
                <a:latin typeface="Times New Roman"/>
                <a:cs typeface="Times New Roman"/>
              </a:rPr>
              <a:t>common</a:t>
            </a:r>
            <a:r>
              <a:rPr sz="1800" dirty="0">
                <a:solidFill>
                  <a:srgbClr val="595959"/>
                </a:solidFill>
                <a:latin typeface="Times New Roman"/>
                <a:cs typeface="Times New Roman"/>
              </a:rPr>
              <a:t> </a:t>
            </a:r>
            <a:r>
              <a:rPr sz="1800" spc="-5" dirty="0">
                <a:solidFill>
                  <a:srgbClr val="595959"/>
                </a:solidFill>
                <a:latin typeface="Times New Roman"/>
                <a:cs typeface="Times New Roman"/>
              </a:rPr>
              <a:t>ancestor</a:t>
            </a:r>
            <a:r>
              <a:rPr sz="1800" dirty="0">
                <a:solidFill>
                  <a:srgbClr val="595959"/>
                </a:solidFill>
                <a:latin typeface="Times New Roman"/>
                <a:cs typeface="Times New Roman"/>
              </a:rPr>
              <a:t> </a:t>
            </a:r>
            <a:r>
              <a:rPr sz="1800" spc="-5" dirty="0">
                <a:solidFill>
                  <a:srgbClr val="595959"/>
                </a:solidFill>
                <a:latin typeface="Times New Roman"/>
                <a:cs typeface="Times New Roman"/>
              </a:rPr>
              <a:t>than</a:t>
            </a:r>
            <a:r>
              <a:rPr sz="1800" dirty="0">
                <a:solidFill>
                  <a:srgbClr val="595959"/>
                </a:solidFill>
                <a:latin typeface="Times New Roman"/>
                <a:cs typeface="Times New Roman"/>
              </a:rPr>
              <a:t> words</a:t>
            </a:r>
            <a:r>
              <a:rPr sz="1800" spc="-5" dirty="0">
                <a:solidFill>
                  <a:srgbClr val="595959"/>
                </a:solidFill>
                <a:latin typeface="Times New Roman"/>
                <a:cs typeface="Times New Roman"/>
              </a:rPr>
              <a:t> like</a:t>
            </a:r>
            <a:r>
              <a:rPr sz="1800" dirty="0">
                <a:solidFill>
                  <a:srgbClr val="595959"/>
                </a:solidFill>
                <a:latin typeface="Times New Roman"/>
                <a:cs typeface="Times New Roman"/>
              </a:rPr>
              <a:t> </a:t>
            </a:r>
            <a:r>
              <a:rPr sz="1800" spc="-5" dirty="0">
                <a:solidFill>
                  <a:srgbClr val="595959"/>
                </a:solidFill>
                <a:latin typeface="Times New Roman"/>
                <a:cs typeface="Times New Roman"/>
              </a:rPr>
              <a:t>“plant”</a:t>
            </a:r>
            <a:r>
              <a:rPr sz="1800" dirty="0">
                <a:solidFill>
                  <a:srgbClr val="595959"/>
                </a:solidFill>
                <a:latin typeface="Times New Roman"/>
                <a:cs typeface="Times New Roman"/>
              </a:rPr>
              <a:t> and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“piano”</a:t>
            </a:r>
            <a:endParaRPr sz="1800">
              <a:latin typeface="Times New Roman"/>
              <a:cs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67776"/>
            <a:ext cx="5676900" cy="574040"/>
          </a:xfrm>
          <a:prstGeom prst="rect">
            <a:avLst/>
          </a:prstGeom>
        </p:spPr>
        <p:txBody>
          <a:bodyPr vert="horz" wrap="square" lIns="0" tIns="12700" rIns="0" bIns="0" rtlCol="0">
            <a:spAutoFit/>
          </a:bodyPr>
          <a:lstStyle/>
          <a:p>
            <a:pPr marL="12700">
              <a:lnSpc>
                <a:spcPct val="100000"/>
              </a:lnSpc>
              <a:spcBef>
                <a:spcPts val="100"/>
              </a:spcBef>
            </a:pPr>
            <a:r>
              <a:rPr sz="3600" spc="65" dirty="0"/>
              <a:t>WSD</a:t>
            </a:r>
            <a:r>
              <a:rPr sz="3600" spc="165" dirty="0"/>
              <a:t> </a:t>
            </a:r>
            <a:r>
              <a:rPr sz="3600" spc="90" dirty="0"/>
              <a:t>Classification</a:t>
            </a:r>
            <a:r>
              <a:rPr sz="3600" spc="165" dirty="0"/>
              <a:t> </a:t>
            </a:r>
            <a:r>
              <a:rPr sz="3600" spc="95" dirty="0"/>
              <a:t>Features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12</a:t>
            </a:r>
          </a:p>
        </p:txBody>
      </p:sp>
      <p:sp>
        <p:nvSpPr>
          <p:cNvPr id="3" name="object 3"/>
          <p:cNvSpPr txBox="1"/>
          <p:nvPr/>
        </p:nvSpPr>
        <p:spPr>
          <a:xfrm>
            <a:off x="793776" y="1614873"/>
            <a:ext cx="7759700" cy="4591050"/>
          </a:xfrm>
          <a:prstGeom prst="rect">
            <a:avLst/>
          </a:prstGeom>
        </p:spPr>
        <p:txBody>
          <a:bodyPr vert="horz" wrap="square" lIns="0" tIns="125095" rIns="0" bIns="0" rtlCol="0">
            <a:spAutoFit/>
          </a:bodyPr>
          <a:lstStyle/>
          <a:p>
            <a:pPr marL="12700">
              <a:lnSpc>
                <a:spcPct val="100000"/>
              </a:lnSpc>
              <a:spcBef>
                <a:spcPts val="985"/>
              </a:spcBef>
            </a:pPr>
            <a:r>
              <a:rPr sz="2000" spc="-5" dirty="0">
                <a:solidFill>
                  <a:srgbClr val="595959"/>
                </a:solidFill>
                <a:latin typeface="Times New Roman"/>
                <a:cs typeface="Times New Roman"/>
              </a:rPr>
              <a:t>Collocational</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features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from</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5" dirty="0">
                <a:solidFill>
                  <a:srgbClr val="595959"/>
                </a:solidFill>
                <a:latin typeface="Times New Roman"/>
                <a:cs typeface="Times New Roman"/>
              </a:rPr>
              <a:t> </a:t>
            </a:r>
            <a:r>
              <a:rPr sz="2000" spc="-10" dirty="0">
                <a:solidFill>
                  <a:srgbClr val="595959"/>
                </a:solidFill>
                <a:latin typeface="Times New Roman"/>
                <a:cs typeface="Times New Roman"/>
              </a:rPr>
              <a:t>target</a:t>
            </a:r>
            <a:r>
              <a:rPr sz="2000" spc="-15" dirty="0">
                <a:solidFill>
                  <a:srgbClr val="595959"/>
                </a:solidFill>
                <a:latin typeface="Times New Roman"/>
                <a:cs typeface="Times New Roman"/>
              </a:rPr>
              <a:t> </a:t>
            </a:r>
            <a:r>
              <a:rPr sz="2000" dirty="0">
                <a:solidFill>
                  <a:srgbClr val="595959"/>
                </a:solidFill>
                <a:latin typeface="Times New Roman"/>
                <a:cs typeface="Times New Roman"/>
              </a:rPr>
              <a:t>word</a:t>
            </a:r>
            <a:endParaRPr sz="2000">
              <a:latin typeface="Times New Roman"/>
              <a:cs typeface="Times New Roman"/>
            </a:endParaRPr>
          </a:p>
          <a:p>
            <a:pPr marL="48895">
              <a:lnSpc>
                <a:spcPct val="100000"/>
              </a:lnSpc>
              <a:spcBef>
                <a:spcPts val="80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Information</a:t>
            </a:r>
            <a:r>
              <a:rPr sz="1800" spc="5" dirty="0">
                <a:solidFill>
                  <a:srgbClr val="595959"/>
                </a:solidFill>
                <a:latin typeface="Times New Roman"/>
                <a:cs typeface="Times New Roman"/>
              </a:rPr>
              <a:t> </a:t>
            </a:r>
            <a:r>
              <a:rPr sz="1800" dirty="0">
                <a:solidFill>
                  <a:srgbClr val="595959"/>
                </a:solidFill>
                <a:latin typeface="Times New Roman"/>
                <a:cs typeface="Times New Roman"/>
              </a:rPr>
              <a:t>about words </a:t>
            </a:r>
            <a:r>
              <a:rPr sz="1800" spc="-5" dirty="0">
                <a:solidFill>
                  <a:srgbClr val="595959"/>
                </a:solidFill>
                <a:latin typeface="Times New Roman"/>
                <a:cs typeface="Times New Roman"/>
              </a:rPr>
              <a:t>in</a:t>
            </a:r>
            <a:r>
              <a:rPr sz="1800" dirty="0">
                <a:solidFill>
                  <a:srgbClr val="595959"/>
                </a:solidFill>
                <a:latin typeface="Times New Roman"/>
                <a:cs typeface="Times New Roman"/>
              </a:rPr>
              <a:t> </a:t>
            </a:r>
            <a:r>
              <a:rPr sz="1800" spc="-5" dirty="0">
                <a:solidFill>
                  <a:srgbClr val="595959"/>
                </a:solidFill>
                <a:latin typeface="Times New Roman"/>
                <a:cs typeface="Times New Roman"/>
              </a:rPr>
              <a:t>specific</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positions</a:t>
            </a:r>
            <a:r>
              <a:rPr sz="1800" dirty="0">
                <a:solidFill>
                  <a:srgbClr val="595959"/>
                </a:solidFill>
                <a:latin typeface="Times New Roman"/>
                <a:cs typeface="Times New Roman"/>
              </a:rPr>
              <a:t> </a:t>
            </a:r>
            <a:r>
              <a:rPr sz="1800" spc="-5" dirty="0">
                <a:solidFill>
                  <a:srgbClr val="595959"/>
                </a:solidFill>
                <a:latin typeface="Times New Roman"/>
                <a:cs typeface="Times New Roman"/>
              </a:rPr>
              <a:t>(i.e.,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previous</a:t>
            </a:r>
            <a:r>
              <a:rPr sz="1800" dirty="0">
                <a:solidFill>
                  <a:srgbClr val="595959"/>
                </a:solidFill>
                <a:latin typeface="Times New Roman"/>
                <a:cs typeface="Times New Roman"/>
              </a:rPr>
              <a:t> word)</a:t>
            </a:r>
            <a:endParaRPr sz="1800">
              <a:latin typeface="Times New Roman"/>
              <a:cs typeface="Times New Roman"/>
            </a:endParaRPr>
          </a:p>
          <a:p>
            <a:pPr marL="48895">
              <a:lnSpc>
                <a:spcPct val="100000"/>
              </a:lnSpc>
              <a:spcBef>
                <a:spcPts val="104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20" dirty="0">
                <a:solidFill>
                  <a:srgbClr val="595959"/>
                </a:solidFill>
                <a:latin typeface="Times New Roman"/>
                <a:cs typeface="Times New Roman"/>
              </a:rPr>
              <a:t>Typical</a:t>
            </a:r>
            <a:r>
              <a:rPr sz="1800" spc="-5" dirty="0">
                <a:solidFill>
                  <a:srgbClr val="595959"/>
                </a:solidFill>
                <a:latin typeface="Times New Roman"/>
                <a:cs typeface="Times New Roman"/>
              </a:rPr>
              <a:t> features include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word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itself,</a:t>
            </a:r>
            <a:r>
              <a:rPr sz="1800" dirty="0">
                <a:solidFill>
                  <a:srgbClr val="595959"/>
                </a:solidFill>
                <a:latin typeface="Times New Roman"/>
                <a:cs typeface="Times New Roman"/>
              </a:rPr>
              <a:t> </a:t>
            </a:r>
            <a:r>
              <a:rPr sz="1800" spc="-5" dirty="0">
                <a:solidFill>
                  <a:srgbClr val="595959"/>
                </a:solidFill>
                <a:latin typeface="Times New Roman"/>
                <a:cs typeface="Times New Roman"/>
              </a:rPr>
              <a:t>its</a:t>
            </a:r>
            <a:r>
              <a:rPr sz="1800" dirty="0">
                <a:solidFill>
                  <a:srgbClr val="595959"/>
                </a:solidFill>
                <a:latin typeface="Times New Roman"/>
                <a:cs typeface="Times New Roman"/>
              </a:rPr>
              <a:t> </a:t>
            </a:r>
            <a:r>
              <a:rPr sz="1800" spc="-5" dirty="0">
                <a:solidFill>
                  <a:srgbClr val="595959"/>
                </a:solidFill>
                <a:latin typeface="Times New Roman"/>
                <a:cs typeface="Times New Roman"/>
              </a:rPr>
              <a:t>stem,</a:t>
            </a:r>
            <a:r>
              <a:rPr sz="1800" dirty="0">
                <a:solidFill>
                  <a:srgbClr val="595959"/>
                </a:solidFill>
                <a:latin typeface="Times New Roman"/>
                <a:cs typeface="Times New Roman"/>
              </a:rPr>
              <a:t> and </a:t>
            </a:r>
            <a:r>
              <a:rPr sz="1800" spc="-5" dirty="0">
                <a:solidFill>
                  <a:srgbClr val="595959"/>
                </a:solidFill>
                <a:latin typeface="Times New Roman"/>
                <a:cs typeface="Times New Roman"/>
              </a:rPr>
              <a:t>its</a:t>
            </a:r>
            <a:r>
              <a:rPr sz="1800" dirty="0">
                <a:solidFill>
                  <a:srgbClr val="595959"/>
                </a:solidFill>
                <a:latin typeface="Times New Roman"/>
                <a:cs typeface="Times New Roman"/>
              </a:rPr>
              <a:t> </a:t>
            </a:r>
            <a:r>
              <a:rPr sz="1800" spc="-5" dirty="0">
                <a:solidFill>
                  <a:srgbClr val="595959"/>
                </a:solidFill>
                <a:latin typeface="Times New Roman"/>
                <a:cs typeface="Times New Roman"/>
              </a:rPr>
              <a:t>POS tag</a:t>
            </a:r>
            <a:endParaRPr sz="1800">
              <a:latin typeface="Times New Roman"/>
              <a:cs typeface="Times New Roman"/>
            </a:endParaRPr>
          </a:p>
          <a:p>
            <a:pPr marL="12700">
              <a:lnSpc>
                <a:spcPct val="100000"/>
              </a:lnSpc>
              <a:spcBef>
                <a:spcPts val="1040"/>
              </a:spcBef>
            </a:pPr>
            <a:r>
              <a:rPr sz="2000" spc="-10" dirty="0">
                <a:solidFill>
                  <a:srgbClr val="595959"/>
                </a:solidFill>
                <a:latin typeface="Times New Roman"/>
                <a:cs typeface="Times New Roman"/>
              </a:rPr>
              <a:t>Similar</a:t>
            </a:r>
            <a:r>
              <a:rPr sz="2000" spc="-20" dirty="0">
                <a:solidFill>
                  <a:srgbClr val="595959"/>
                </a:solidFill>
                <a:latin typeface="Times New Roman"/>
                <a:cs typeface="Times New Roman"/>
              </a:rPr>
              <a:t> </a:t>
            </a:r>
            <a:r>
              <a:rPr sz="2000" dirty="0">
                <a:solidFill>
                  <a:srgbClr val="595959"/>
                </a:solidFill>
                <a:latin typeface="Times New Roman"/>
                <a:cs typeface="Times New Roman"/>
              </a:rPr>
              <a:t>word</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features</a:t>
            </a:r>
            <a:endParaRPr sz="2000">
              <a:latin typeface="Times New Roman"/>
              <a:cs typeface="Times New Roman"/>
            </a:endParaRPr>
          </a:p>
          <a:p>
            <a:pPr marL="186690" marR="457200" indent="-137160">
              <a:lnSpc>
                <a:spcPts val="2100"/>
              </a:lnSpc>
              <a:spcBef>
                <a:spcPts val="919"/>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Whether</a:t>
            </a:r>
            <a:r>
              <a:rPr sz="1800" spc="5" dirty="0">
                <a:solidFill>
                  <a:srgbClr val="595959"/>
                </a:solidFill>
                <a:latin typeface="Times New Roman"/>
                <a:cs typeface="Times New Roman"/>
              </a:rPr>
              <a:t> </a:t>
            </a:r>
            <a:r>
              <a:rPr sz="1800" dirty="0">
                <a:solidFill>
                  <a:srgbClr val="595959"/>
                </a:solidFill>
                <a:latin typeface="Times New Roman"/>
                <a:cs typeface="Times New Roman"/>
              </a:rPr>
              <a:t>words </a:t>
            </a:r>
            <a:r>
              <a:rPr sz="1800" spc="-5" dirty="0">
                <a:solidFill>
                  <a:srgbClr val="595959"/>
                </a:solidFill>
                <a:latin typeface="Times New Roman"/>
                <a:cs typeface="Times New Roman"/>
              </a:rPr>
              <a:t>surrounding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10" dirty="0">
                <a:solidFill>
                  <a:srgbClr val="595959"/>
                </a:solidFill>
                <a:latin typeface="Times New Roman"/>
                <a:cs typeface="Times New Roman"/>
              </a:rPr>
              <a:t>target</a:t>
            </a:r>
            <a:r>
              <a:rPr sz="1800" dirty="0">
                <a:solidFill>
                  <a:srgbClr val="595959"/>
                </a:solidFill>
                <a:latin typeface="Times New Roman"/>
                <a:cs typeface="Times New Roman"/>
              </a:rPr>
              <a:t> word are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“similar”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those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dirty="0">
                <a:solidFill>
                  <a:srgbClr val="595959"/>
                </a:solidFill>
                <a:latin typeface="Times New Roman"/>
                <a:cs typeface="Times New Roman"/>
              </a:rPr>
              <a:t>word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definition</a:t>
            </a:r>
            <a:endParaRPr sz="1800">
              <a:latin typeface="Times New Roman"/>
              <a:cs typeface="Times New Roman"/>
            </a:endParaRPr>
          </a:p>
          <a:p>
            <a:pPr marL="12700">
              <a:lnSpc>
                <a:spcPct val="100000"/>
              </a:lnSpc>
              <a:spcBef>
                <a:spcPts val="980"/>
              </a:spcBef>
            </a:pPr>
            <a:r>
              <a:rPr sz="2000" spc="-5" dirty="0">
                <a:solidFill>
                  <a:srgbClr val="595959"/>
                </a:solidFill>
                <a:latin typeface="Times New Roman"/>
                <a:cs typeface="Times New Roman"/>
              </a:rPr>
              <a:t>Associated</a:t>
            </a:r>
            <a:r>
              <a:rPr sz="2000" spc="-15" dirty="0">
                <a:solidFill>
                  <a:srgbClr val="595959"/>
                </a:solidFill>
                <a:latin typeface="Times New Roman"/>
                <a:cs typeface="Times New Roman"/>
              </a:rPr>
              <a:t> </a:t>
            </a:r>
            <a:r>
              <a:rPr sz="2000" dirty="0">
                <a:solidFill>
                  <a:srgbClr val="595959"/>
                </a:solidFill>
                <a:latin typeface="Times New Roman"/>
                <a:cs typeface="Times New Roman"/>
              </a:rPr>
              <a:t>word</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features</a:t>
            </a:r>
            <a:endParaRPr sz="2000">
              <a:latin typeface="Times New Roman"/>
              <a:cs typeface="Times New Roman"/>
            </a:endParaRPr>
          </a:p>
          <a:p>
            <a:pPr marL="186690" marR="434340" indent="-137160">
              <a:lnSpc>
                <a:spcPts val="2100"/>
              </a:lnSpc>
              <a:spcBef>
                <a:spcPts val="919"/>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For</a:t>
            </a:r>
            <a:r>
              <a:rPr sz="1800" spc="5" dirty="0">
                <a:solidFill>
                  <a:srgbClr val="595959"/>
                </a:solidFill>
                <a:latin typeface="Times New Roman"/>
                <a:cs typeface="Times New Roman"/>
              </a:rPr>
              <a:t> </a:t>
            </a:r>
            <a:r>
              <a:rPr sz="1800" dirty="0">
                <a:solidFill>
                  <a:srgbClr val="595959"/>
                </a:solidFill>
                <a:latin typeface="Times New Roman"/>
                <a:cs typeface="Times New Roman"/>
              </a:rPr>
              <a:t>each</a:t>
            </a:r>
            <a:r>
              <a:rPr sz="1800" spc="10" dirty="0">
                <a:solidFill>
                  <a:srgbClr val="595959"/>
                </a:solidFill>
                <a:latin typeface="Times New Roman"/>
                <a:cs typeface="Times New Roman"/>
              </a:rPr>
              <a:t> </a:t>
            </a:r>
            <a:r>
              <a:rPr sz="1800" dirty="0">
                <a:solidFill>
                  <a:srgbClr val="595959"/>
                </a:solidFill>
                <a:latin typeface="Times New Roman"/>
                <a:cs typeface="Times New Roman"/>
              </a:rPr>
              <a:t>word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dirty="0">
                <a:solidFill>
                  <a:srgbClr val="595959"/>
                </a:solidFill>
                <a:latin typeface="Times New Roman"/>
                <a:cs typeface="Times New Roman"/>
              </a:rPr>
              <a:t>be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disambiguated,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collect</a:t>
            </a:r>
            <a:r>
              <a:rPr sz="1800" dirty="0">
                <a:solidFill>
                  <a:srgbClr val="595959"/>
                </a:solidFill>
                <a:latin typeface="Times New Roman"/>
                <a:cs typeface="Times New Roman"/>
              </a:rPr>
              <a:t> 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small</a:t>
            </a:r>
            <a:r>
              <a:rPr sz="1800" dirty="0">
                <a:solidFill>
                  <a:srgbClr val="595959"/>
                </a:solidFill>
                <a:latin typeface="Times New Roman"/>
                <a:cs typeface="Times New Roman"/>
              </a:rPr>
              <a:t> </a:t>
            </a:r>
            <a:r>
              <a:rPr sz="1800" spc="-5" dirty="0">
                <a:solidFill>
                  <a:srgbClr val="595959"/>
                </a:solidFill>
                <a:latin typeface="Times New Roman"/>
                <a:cs typeface="Times New Roman"/>
              </a:rPr>
              <a:t>number</a:t>
            </a:r>
            <a:r>
              <a:rPr sz="1800" spc="10" dirty="0">
                <a:solidFill>
                  <a:srgbClr val="595959"/>
                </a:solidFill>
                <a:latin typeface="Times New Roman"/>
                <a:cs typeface="Times New Roman"/>
              </a:rPr>
              <a:t> </a:t>
            </a:r>
            <a:r>
              <a:rPr sz="1800" dirty="0">
                <a:solidFill>
                  <a:srgbClr val="595959"/>
                </a:solidFill>
                <a:latin typeface="Times New Roman"/>
                <a:cs typeface="Times New Roman"/>
              </a:rPr>
              <a:t>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frequently</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used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context</a:t>
            </a:r>
            <a:r>
              <a:rPr sz="1800" spc="-10" dirty="0">
                <a:solidFill>
                  <a:srgbClr val="595959"/>
                </a:solidFill>
                <a:latin typeface="Times New Roman"/>
                <a:cs typeface="Times New Roman"/>
              </a:rPr>
              <a:t> </a:t>
            </a:r>
            <a:r>
              <a:rPr sz="1800" dirty="0">
                <a:solidFill>
                  <a:srgbClr val="595959"/>
                </a:solidFill>
                <a:latin typeface="Times New Roman"/>
                <a:cs typeface="Times New Roman"/>
              </a:rPr>
              <a:t>words</a:t>
            </a:r>
            <a:r>
              <a:rPr sz="1800" spc="-5" dirty="0">
                <a:solidFill>
                  <a:srgbClr val="595959"/>
                </a:solidFill>
                <a:latin typeface="Times New Roman"/>
                <a:cs typeface="Times New Roman"/>
              </a:rPr>
              <a:t> </a:t>
            </a:r>
            <a:r>
              <a:rPr sz="1800" dirty="0">
                <a:solidFill>
                  <a:srgbClr val="595959"/>
                </a:solidFill>
                <a:latin typeface="Times New Roman"/>
                <a:cs typeface="Times New Roman"/>
              </a:rPr>
              <a:t>from</a:t>
            </a:r>
            <a:r>
              <a:rPr sz="1800" spc="-5" dirty="0">
                <a:solidFill>
                  <a:srgbClr val="595959"/>
                </a:solidFill>
                <a:latin typeface="Times New Roman"/>
                <a:cs typeface="Times New Roman"/>
              </a:rPr>
              <a:t> </a:t>
            </a:r>
            <a:r>
              <a:rPr sz="1800" dirty="0">
                <a:solidFill>
                  <a:srgbClr val="595959"/>
                </a:solidFill>
                <a:latin typeface="Times New Roman"/>
                <a:cs typeface="Times New Roman"/>
              </a:rPr>
              <a:t>a </a:t>
            </a:r>
            <a:r>
              <a:rPr sz="1800" spc="-10" dirty="0">
                <a:solidFill>
                  <a:srgbClr val="595959"/>
                </a:solidFill>
                <a:latin typeface="Times New Roman"/>
                <a:cs typeface="Times New Roman"/>
              </a:rPr>
              <a:t>large</a:t>
            </a:r>
            <a:r>
              <a:rPr sz="1800" dirty="0">
                <a:solidFill>
                  <a:srgbClr val="595959"/>
                </a:solidFill>
                <a:latin typeface="Times New Roman"/>
                <a:cs typeface="Times New Roman"/>
              </a:rPr>
              <a:t> corpus</a:t>
            </a:r>
            <a:endParaRPr sz="1800">
              <a:latin typeface="Times New Roman"/>
              <a:cs typeface="Times New Roman"/>
            </a:endParaRPr>
          </a:p>
          <a:p>
            <a:pPr marL="48895">
              <a:lnSpc>
                <a:spcPct val="100000"/>
              </a:lnSpc>
              <a:spcBef>
                <a:spcPts val="98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Example: </a:t>
            </a:r>
            <a:r>
              <a:rPr sz="1800" dirty="0">
                <a:solidFill>
                  <a:srgbClr val="595959"/>
                </a:solidFill>
                <a:latin typeface="Times New Roman"/>
                <a:cs typeface="Times New Roman"/>
              </a:rPr>
              <a:t>for each word, </a:t>
            </a:r>
            <a:r>
              <a:rPr sz="1800" spc="-5" dirty="0">
                <a:solidFill>
                  <a:srgbClr val="595959"/>
                </a:solidFill>
                <a:latin typeface="Times New Roman"/>
                <a:cs typeface="Times New Roman"/>
              </a:rPr>
              <a:t>collect the</a:t>
            </a:r>
            <a:r>
              <a:rPr sz="1800" dirty="0">
                <a:solidFill>
                  <a:srgbClr val="595959"/>
                </a:solidFill>
                <a:latin typeface="Times New Roman"/>
                <a:cs typeface="Times New Roman"/>
              </a:rPr>
              <a:t> 12</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most</a:t>
            </a:r>
            <a:r>
              <a:rPr sz="1800" dirty="0">
                <a:solidFill>
                  <a:srgbClr val="595959"/>
                </a:solidFill>
                <a:latin typeface="Times New Roman"/>
                <a:cs typeface="Times New Roman"/>
              </a:rPr>
              <a:t> frequent</a:t>
            </a:r>
            <a:r>
              <a:rPr sz="1800" spc="-5" dirty="0">
                <a:solidFill>
                  <a:srgbClr val="595959"/>
                </a:solidFill>
                <a:latin typeface="Times New Roman"/>
                <a:cs typeface="Times New Roman"/>
              </a:rPr>
              <a:t> context</a:t>
            </a:r>
            <a:r>
              <a:rPr sz="1800" dirty="0">
                <a:solidFill>
                  <a:srgbClr val="595959"/>
                </a:solidFill>
                <a:latin typeface="Times New Roman"/>
                <a:cs typeface="Times New Roman"/>
              </a:rPr>
              <a:t> words</a:t>
            </a:r>
            <a:endParaRPr sz="1800">
              <a:latin typeface="Times New Roman"/>
              <a:cs typeface="Times New Roman"/>
            </a:endParaRPr>
          </a:p>
          <a:p>
            <a:pPr marL="48895">
              <a:lnSpc>
                <a:spcPct val="100000"/>
              </a:lnSpc>
              <a:spcBef>
                <a:spcPts val="104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For</a:t>
            </a:r>
            <a:r>
              <a:rPr sz="1800" spc="5" dirty="0">
                <a:solidFill>
                  <a:srgbClr val="595959"/>
                </a:solidFill>
                <a:latin typeface="Times New Roman"/>
                <a:cs typeface="Times New Roman"/>
              </a:rPr>
              <a:t> </a:t>
            </a:r>
            <a:r>
              <a:rPr sz="1800" i="1" spc="-5" dirty="0">
                <a:solidFill>
                  <a:srgbClr val="595959"/>
                </a:solidFill>
                <a:latin typeface="Times New Roman"/>
                <a:cs typeface="Times New Roman"/>
              </a:rPr>
              <a:t>bass</a:t>
            </a:r>
            <a:r>
              <a:rPr sz="1800" spc="-5" dirty="0">
                <a:solidFill>
                  <a:srgbClr val="595959"/>
                </a:solidFill>
                <a:latin typeface="Times New Roman"/>
                <a:cs typeface="Times New Roman"/>
              </a:rPr>
              <a:t>,</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dirty="0">
                <a:solidFill>
                  <a:srgbClr val="595959"/>
                </a:solidFill>
                <a:latin typeface="Times New Roman"/>
                <a:cs typeface="Times New Roman"/>
              </a:rPr>
              <a:t>12 </a:t>
            </a:r>
            <a:r>
              <a:rPr sz="1800" spc="-5" dirty="0">
                <a:solidFill>
                  <a:srgbClr val="595959"/>
                </a:solidFill>
                <a:latin typeface="Times New Roman"/>
                <a:cs typeface="Times New Roman"/>
              </a:rPr>
              <a:t>context</a:t>
            </a:r>
            <a:r>
              <a:rPr sz="1800" dirty="0">
                <a:solidFill>
                  <a:srgbClr val="595959"/>
                </a:solidFill>
                <a:latin typeface="Times New Roman"/>
                <a:cs typeface="Times New Roman"/>
              </a:rPr>
              <a:t> words from</a:t>
            </a:r>
            <a:r>
              <a:rPr sz="1800" spc="-5" dirty="0">
                <a:solidFill>
                  <a:srgbClr val="595959"/>
                </a:solidFill>
                <a:latin typeface="Times New Roman"/>
                <a:cs typeface="Times New Roman"/>
              </a:rPr>
              <a:t> the</a:t>
            </a:r>
            <a:r>
              <a:rPr sz="1800" dirty="0">
                <a:solidFill>
                  <a:srgbClr val="595959"/>
                </a:solidFill>
                <a:latin typeface="Times New Roman"/>
                <a:cs typeface="Times New Roman"/>
              </a:rPr>
              <a:t> </a:t>
            </a:r>
            <a:r>
              <a:rPr sz="1800" i="1" spc="-45" dirty="0">
                <a:solidFill>
                  <a:srgbClr val="595959"/>
                </a:solidFill>
                <a:latin typeface="Times New Roman"/>
                <a:cs typeface="Times New Roman"/>
              </a:rPr>
              <a:t>Wall</a:t>
            </a:r>
            <a:r>
              <a:rPr sz="1800" i="1" dirty="0">
                <a:solidFill>
                  <a:srgbClr val="595959"/>
                </a:solidFill>
                <a:latin typeface="Times New Roman"/>
                <a:cs typeface="Times New Roman"/>
              </a:rPr>
              <a:t> </a:t>
            </a:r>
            <a:r>
              <a:rPr sz="1800" i="1" spc="-15" dirty="0">
                <a:solidFill>
                  <a:srgbClr val="595959"/>
                </a:solidFill>
                <a:latin typeface="Times New Roman"/>
                <a:cs typeface="Times New Roman"/>
              </a:rPr>
              <a:t>Street</a:t>
            </a:r>
            <a:r>
              <a:rPr sz="1800" i="1" spc="-5" dirty="0">
                <a:solidFill>
                  <a:srgbClr val="595959"/>
                </a:solidFill>
                <a:latin typeface="Times New Roman"/>
                <a:cs typeface="Times New Roman"/>
              </a:rPr>
              <a:t> Journal</a:t>
            </a:r>
            <a:r>
              <a:rPr sz="1800" i="1" spc="5" dirty="0">
                <a:solidFill>
                  <a:srgbClr val="595959"/>
                </a:solidFill>
                <a:latin typeface="Times New Roman"/>
                <a:cs typeface="Times New Roman"/>
              </a:rPr>
              <a:t> </a:t>
            </a:r>
            <a:r>
              <a:rPr sz="1800" dirty="0">
                <a:solidFill>
                  <a:srgbClr val="595959"/>
                </a:solidFill>
                <a:latin typeface="Times New Roman"/>
                <a:cs typeface="Times New Roman"/>
              </a:rPr>
              <a:t>are:</a:t>
            </a:r>
            <a:endParaRPr sz="1800">
              <a:latin typeface="Times New Roman"/>
              <a:cs typeface="Times New Roman"/>
            </a:endParaRPr>
          </a:p>
          <a:p>
            <a:pPr marL="378460">
              <a:lnSpc>
                <a:spcPct val="100000"/>
              </a:lnSpc>
              <a:spcBef>
                <a:spcPts val="94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[fishing,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big,</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sound,</a:t>
            </a:r>
            <a:r>
              <a:rPr sz="1800" spc="5" dirty="0">
                <a:solidFill>
                  <a:srgbClr val="595959"/>
                </a:solidFill>
                <a:latin typeface="Times New Roman"/>
                <a:cs typeface="Times New Roman"/>
              </a:rPr>
              <a:t> </a:t>
            </a:r>
            <a:r>
              <a:rPr sz="1800" spc="-15" dirty="0">
                <a:solidFill>
                  <a:srgbClr val="595959"/>
                </a:solidFill>
                <a:latin typeface="Times New Roman"/>
                <a:cs typeface="Times New Roman"/>
              </a:rPr>
              <a:t>player,</a:t>
            </a:r>
            <a:r>
              <a:rPr sz="1800" spc="10" dirty="0">
                <a:solidFill>
                  <a:srgbClr val="595959"/>
                </a:solidFill>
                <a:latin typeface="Times New Roman"/>
                <a:cs typeface="Times New Roman"/>
              </a:rPr>
              <a:t> </a:t>
            </a:r>
            <a:r>
              <a:rPr sz="1800" spc="-30" dirty="0">
                <a:solidFill>
                  <a:srgbClr val="595959"/>
                </a:solidFill>
                <a:latin typeface="Times New Roman"/>
                <a:cs typeface="Times New Roman"/>
              </a:rPr>
              <a:t>fly,</a:t>
            </a:r>
            <a:r>
              <a:rPr sz="1800" spc="5" dirty="0">
                <a:solidFill>
                  <a:srgbClr val="595959"/>
                </a:solidFill>
                <a:latin typeface="Times New Roman"/>
                <a:cs typeface="Times New Roman"/>
              </a:rPr>
              <a:t> </a:t>
            </a:r>
            <a:r>
              <a:rPr sz="1800" dirty="0">
                <a:solidFill>
                  <a:srgbClr val="595959"/>
                </a:solidFill>
                <a:latin typeface="Times New Roman"/>
                <a:cs typeface="Times New Roman"/>
              </a:rPr>
              <a:t>rod,</a:t>
            </a:r>
            <a:r>
              <a:rPr sz="1800" spc="10" dirty="0">
                <a:solidFill>
                  <a:srgbClr val="595959"/>
                </a:solidFill>
                <a:latin typeface="Times New Roman"/>
                <a:cs typeface="Times New Roman"/>
              </a:rPr>
              <a:t> </a:t>
            </a:r>
            <a:r>
              <a:rPr sz="1800" dirty="0">
                <a:solidFill>
                  <a:srgbClr val="595959"/>
                </a:solidFill>
                <a:latin typeface="Times New Roman"/>
                <a:cs typeface="Times New Roman"/>
              </a:rPr>
              <a:t>pound,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double,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runs,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playing,</a:t>
            </a:r>
            <a:r>
              <a:rPr sz="1800" spc="10" dirty="0">
                <a:solidFill>
                  <a:srgbClr val="595959"/>
                </a:solidFill>
                <a:latin typeface="Times New Roman"/>
                <a:cs typeface="Times New Roman"/>
              </a:rPr>
              <a:t> </a:t>
            </a:r>
            <a:r>
              <a:rPr sz="1800" spc="-15" dirty="0">
                <a:solidFill>
                  <a:srgbClr val="595959"/>
                </a:solidFill>
                <a:latin typeface="Times New Roman"/>
                <a:cs typeface="Times New Roman"/>
              </a:rPr>
              <a:t>guitar,</a:t>
            </a:r>
            <a:r>
              <a:rPr sz="1800" spc="5" dirty="0">
                <a:solidFill>
                  <a:srgbClr val="595959"/>
                </a:solidFill>
                <a:latin typeface="Times New Roman"/>
                <a:cs typeface="Times New Roman"/>
              </a:rPr>
              <a:t> </a:t>
            </a:r>
            <a:r>
              <a:rPr sz="1800" dirty="0">
                <a:solidFill>
                  <a:srgbClr val="595959"/>
                </a:solidFill>
                <a:latin typeface="Times New Roman"/>
                <a:cs typeface="Times New Roman"/>
              </a:rPr>
              <a:t>band]</a:t>
            </a:r>
            <a:endParaRPr sz="1800">
              <a:latin typeface="Times New Roman"/>
              <a:cs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1466" y="933842"/>
            <a:ext cx="6640195" cy="566822"/>
          </a:xfrm>
          <a:prstGeom prst="rect">
            <a:avLst/>
          </a:prstGeom>
        </p:spPr>
        <p:txBody>
          <a:bodyPr vert="horz" wrap="square" lIns="0" tIns="12700" rIns="0" bIns="0" rtlCol="0">
            <a:spAutoFit/>
          </a:bodyPr>
          <a:lstStyle/>
          <a:p>
            <a:pPr marL="12700">
              <a:lnSpc>
                <a:spcPct val="100000"/>
              </a:lnSpc>
              <a:spcBef>
                <a:spcPts val="100"/>
              </a:spcBef>
            </a:pPr>
            <a:r>
              <a:rPr lang="en-US" sz="3600" spc="80" dirty="0"/>
              <a:t>Exercise 6.3.4</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24393"/>
          </a:xfrm>
          <a:prstGeom prst="rect">
            <a:avLst/>
          </a:prstGeom>
        </p:spPr>
        <p:txBody>
          <a:bodyPr vert="horz" wrap="square" lIns="0" tIns="1270" rIns="0" bIns="0" rtlCol="0">
            <a:spAutoFit/>
          </a:bodyPr>
          <a:lstStyle/>
          <a:p>
            <a:pPr marL="38100">
              <a:lnSpc>
                <a:spcPct val="100000"/>
              </a:lnSpc>
              <a:spcBef>
                <a:spcPts val="10"/>
              </a:spcBef>
            </a:pPr>
            <a:r>
              <a:rPr lang="en-US" sz="800" dirty="0">
                <a:solidFill>
                  <a:srgbClr val="BFBFBF"/>
                </a:solidFill>
                <a:latin typeface="Times New Roman"/>
                <a:cs typeface="Times New Roman"/>
              </a:rPr>
              <a:t>13</a:t>
            </a:r>
            <a:endParaRPr sz="800" dirty="0">
              <a:latin typeface="Times New Roman"/>
              <a:cs typeface="Times New Roman"/>
            </a:endParaRPr>
          </a:p>
        </p:txBody>
      </p:sp>
      <p:sp>
        <p:nvSpPr>
          <p:cNvPr id="3" name="object 3"/>
          <p:cNvSpPr txBox="1"/>
          <p:nvPr/>
        </p:nvSpPr>
        <p:spPr>
          <a:xfrm>
            <a:off x="738175" y="1679376"/>
            <a:ext cx="7339025" cy="1520929"/>
          </a:xfrm>
          <a:prstGeom prst="rect">
            <a:avLst/>
          </a:prstGeom>
        </p:spPr>
        <p:txBody>
          <a:bodyPr vert="horz" wrap="square" lIns="0" tIns="12700" rIns="0" bIns="0" rtlCol="0">
            <a:spAutoFit/>
          </a:bodyPr>
          <a:lstStyle/>
          <a:p>
            <a:pPr algn="l"/>
            <a:r>
              <a:rPr lang="en-US" sz="1400" b="0" i="0" dirty="0">
                <a:solidFill>
                  <a:srgbClr val="282828"/>
                </a:solidFill>
                <a:effectLst/>
                <a:latin typeface="Proxima Nova"/>
              </a:rPr>
              <a:t>Think of a sentence with a word that has at least two different senses. Show the definition for each sense (and some synonyms if possible). Give a short passage with the sentence, but one which doesn’t actually have any of the words in the two definitions. Which sense is the word? What clues did you use to decide?</a:t>
            </a:r>
          </a:p>
          <a:p>
            <a:pPr algn="l"/>
            <a:endParaRPr lang="en-US" sz="1400" b="0" i="0" dirty="0">
              <a:solidFill>
                <a:srgbClr val="282828"/>
              </a:solidFill>
              <a:effectLst/>
              <a:latin typeface="Proxima Nova"/>
            </a:endParaRPr>
          </a:p>
          <a:p>
            <a:pPr algn="l"/>
            <a:endParaRPr lang="en-US" sz="1400" b="1" i="1" dirty="0">
              <a:solidFill>
                <a:srgbClr val="282828"/>
              </a:solidFill>
              <a:latin typeface="Proxima Nova"/>
            </a:endParaRPr>
          </a:p>
          <a:p>
            <a:pPr algn="l"/>
            <a:r>
              <a:rPr lang="en-US" sz="1400" b="1" i="1" dirty="0">
                <a:solidFill>
                  <a:srgbClr val="FF0000"/>
                </a:solidFill>
                <a:effectLst/>
                <a:latin typeface="Proxima Nova"/>
              </a:rPr>
              <a:t>Be prepared to share your results with the class.</a:t>
            </a:r>
          </a:p>
        </p:txBody>
      </p:sp>
    </p:spTree>
    <p:extLst>
      <p:ext uri="{BB962C8B-B14F-4D97-AF65-F5344CB8AC3E}">
        <p14:creationId xmlns:p14="http://schemas.microsoft.com/office/powerpoint/2010/main" val="2527166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6652" y="5346217"/>
            <a:ext cx="4908550" cy="665480"/>
          </a:xfrm>
          <a:prstGeom prst="rect">
            <a:avLst/>
          </a:prstGeom>
        </p:spPr>
        <p:txBody>
          <a:bodyPr vert="horz" wrap="square" lIns="0" tIns="12700" rIns="0" bIns="0" rtlCol="0">
            <a:spAutoFit/>
          </a:bodyPr>
          <a:lstStyle/>
          <a:p>
            <a:pPr marL="12700">
              <a:lnSpc>
                <a:spcPct val="100000"/>
              </a:lnSpc>
              <a:spcBef>
                <a:spcPts val="100"/>
              </a:spcBef>
            </a:pPr>
            <a:r>
              <a:rPr sz="4200" spc="165" dirty="0">
                <a:solidFill>
                  <a:srgbClr val="EE5612"/>
                </a:solidFill>
                <a:latin typeface="Times New Roman"/>
                <a:cs typeface="Times New Roman"/>
              </a:rPr>
              <a:t>Semantic</a:t>
            </a:r>
            <a:r>
              <a:rPr sz="4200" spc="350" dirty="0">
                <a:solidFill>
                  <a:srgbClr val="EE5612"/>
                </a:solidFill>
                <a:latin typeface="Times New Roman"/>
                <a:cs typeface="Times New Roman"/>
              </a:rPr>
              <a:t> </a:t>
            </a:r>
            <a:r>
              <a:rPr sz="4200" spc="175" dirty="0">
                <a:solidFill>
                  <a:srgbClr val="EE5612"/>
                </a:solidFill>
                <a:latin typeface="Times New Roman"/>
                <a:cs typeface="Times New Roman"/>
              </a:rPr>
              <a:t>Processing</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476115" cy="665480"/>
          </a:xfrm>
          <a:prstGeom prst="rect">
            <a:avLst/>
          </a:prstGeom>
        </p:spPr>
        <p:txBody>
          <a:bodyPr vert="horz" wrap="square" lIns="0" tIns="12700" rIns="0" bIns="0" rtlCol="0">
            <a:spAutoFit/>
          </a:bodyPr>
          <a:lstStyle/>
          <a:p>
            <a:pPr marL="12700">
              <a:lnSpc>
                <a:spcPct val="100000"/>
              </a:lnSpc>
              <a:spcBef>
                <a:spcPts val="100"/>
              </a:spcBef>
            </a:pPr>
            <a:r>
              <a:rPr sz="4200" spc="80" dirty="0"/>
              <a:t>Levels</a:t>
            </a:r>
            <a:r>
              <a:rPr sz="4200" spc="155" dirty="0"/>
              <a:t> </a:t>
            </a:r>
            <a:r>
              <a:rPr sz="4200" spc="50" dirty="0"/>
              <a:t>of</a:t>
            </a:r>
            <a:r>
              <a:rPr sz="4200" spc="155" dirty="0"/>
              <a:t> </a:t>
            </a:r>
            <a:r>
              <a:rPr sz="4200" spc="85" dirty="0"/>
              <a:t>Language</a:t>
            </a:r>
            <a:endParaRPr sz="4200"/>
          </a:p>
        </p:txBody>
      </p:sp>
      <p:grpSp>
        <p:nvGrpSpPr>
          <p:cNvPr id="3" name="object 3"/>
          <p:cNvGrpSpPr/>
          <p:nvPr/>
        </p:nvGrpSpPr>
        <p:grpSpPr>
          <a:xfrm>
            <a:off x="1517649" y="2216150"/>
            <a:ext cx="6121400" cy="4095750"/>
            <a:chOff x="1517649" y="2216150"/>
            <a:chExt cx="6121400" cy="4095750"/>
          </a:xfrm>
        </p:grpSpPr>
        <p:sp>
          <p:nvSpPr>
            <p:cNvPr id="4" name="object 4"/>
            <p:cNvSpPr/>
            <p:nvPr/>
          </p:nvSpPr>
          <p:spPr>
            <a:xfrm>
              <a:off x="1568449" y="2228850"/>
              <a:ext cx="6057900" cy="0"/>
            </a:xfrm>
            <a:custGeom>
              <a:avLst/>
              <a:gdLst/>
              <a:ahLst/>
              <a:cxnLst/>
              <a:rect l="l" t="t" r="r" b="b"/>
              <a:pathLst>
                <a:path w="6057900">
                  <a:moveTo>
                    <a:pt x="0" y="0"/>
                  </a:moveTo>
                  <a:lnTo>
                    <a:pt x="6057900" y="1"/>
                  </a:lnTo>
                </a:path>
              </a:pathLst>
            </a:custGeom>
            <a:ln w="12700">
              <a:solidFill>
                <a:srgbClr val="595959"/>
              </a:solidFill>
            </a:ln>
          </p:spPr>
          <p:txBody>
            <a:bodyPr wrap="square" lIns="0" tIns="0" rIns="0" bIns="0" rtlCol="0"/>
            <a:lstStyle/>
            <a:p>
              <a:endParaRPr/>
            </a:p>
          </p:txBody>
        </p:sp>
        <p:sp>
          <p:nvSpPr>
            <p:cNvPr id="5" name="object 5"/>
            <p:cNvSpPr/>
            <p:nvPr/>
          </p:nvSpPr>
          <p:spPr>
            <a:xfrm>
              <a:off x="7626349" y="2216150"/>
              <a:ext cx="0" cy="4089400"/>
            </a:xfrm>
            <a:custGeom>
              <a:avLst/>
              <a:gdLst/>
              <a:ahLst/>
              <a:cxnLst/>
              <a:rect l="l" t="t" r="r" b="b"/>
              <a:pathLst>
                <a:path h="4089400">
                  <a:moveTo>
                    <a:pt x="0" y="0"/>
                  </a:moveTo>
                  <a:lnTo>
                    <a:pt x="0" y="4089400"/>
                  </a:lnTo>
                </a:path>
              </a:pathLst>
            </a:custGeom>
            <a:ln w="12700">
              <a:solidFill>
                <a:srgbClr val="595959"/>
              </a:solidFill>
            </a:ln>
          </p:spPr>
          <p:txBody>
            <a:bodyPr wrap="square" lIns="0" tIns="0" rIns="0" bIns="0" rtlCol="0"/>
            <a:lstStyle/>
            <a:p>
              <a:endParaRPr/>
            </a:p>
          </p:txBody>
        </p:sp>
        <p:sp>
          <p:nvSpPr>
            <p:cNvPr id="6" name="object 6"/>
            <p:cNvSpPr/>
            <p:nvPr/>
          </p:nvSpPr>
          <p:spPr>
            <a:xfrm>
              <a:off x="1530349" y="6305550"/>
              <a:ext cx="6108700" cy="0"/>
            </a:xfrm>
            <a:custGeom>
              <a:avLst/>
              <a:gdLst/>
              <a:ahLst/>
              <a:cxnLst/>
              <a:rect l="l" t="t" r="r" b="b"/>
              <a:pathLst>
                <a:path w="6108700">
                  <a:moveTo>
                    <a:pt x="6108700" y="0"/>
                  </a:moveTo>
                  <a:lnTo>
                    <a:pt x="0" y="1"/>
                  </a:lnTo>
                </a:path>
              </a:pathLst>
            </a:custGeom>
            <a:ln w="12700">
              <a:solidFill>
                <a:srgbClr val="595959"/>
              </a:solidFill>
            </a:ln>
          </p:spPr>
          <p:txBody>
            <a:bodyPr wrap="square" lIns="0" tIns="0" rIns="0" bIns="0" rtlCol="0"/>
            <a:lstStyle/>
            <a:p>
              <a:endParaRPr/>
            </a:p>
          </p:txBody>
        </p:sp>
        <p:sp>
          <p:nvSpPr>
            <p:cNvPr id="7" name="object 7"/>
            <p:cNvSpPr/>
            <p:nvPr/>
          </p:nvSpPr>
          <p:spPr>
            <a:xfrm>
              <a:off x="1555749" y="2609850"/>
              <a:ext cx="5257800" cy="0"/>
            </a:xfrm>
            <a:custGeom>
              <a:avLst/>
              <a:gdLst/>
              <a:ahLst/>
              <a:cxnLst/>
              <a:rect l="l" t="t" r="r" b="b"/>
              <a:pathLst>
                <a:path w="5257800">
                  <a:moveTo>
                    <a:pt x="0" y="0"/>
                  </a:moveTo>
                  <a:lnTo>
                    <a:pt x="5257800" y="1"/>
                  </a:lnTo>
                </a:path>
              </a:pathLst>
            </a:custGeom>
            <a:ln w="12700">
              <a:solidFill>
                <a:srgbClr val="595959"/>
              </a:solidFill>
            </a:ln>
          </p:spPr>
          <p:txBody>
            <a:bodyPr wrap="square" lIns="0" tIns="0" rIns="0" bIns="0" rtlCol="0"/>
            <a:lstStyle/>
            <a:p>
              <a:endParaRPr/>
            </a:p>
          </p:txBody>
        </p:sp>
        <p:sp>
          <p:nvSpPr>
            <p:cNvPr id="8" name="object 8"/>
            <p:cNvSpPr/>
            <p:nvPr/>
          </p:nvSpPr>
          <p:spPr>
            <a:xfrm>
              <a:off x="6826249" y="2597150"/>
              <a:ext cx="0" cy="3340100"/>
            </a:xfrm>
            <a:custGeom>
              <a:avLst/>
              <a:gdLst/>
              <a:ahLst/>
              <a:cxnLst/>
              <a:rect l="l" t="t" r="r" b="b"/>
              <a:pathLst>
                <a:path h="3340100">
                  <a:moveTo>
                    <a:pt x="0" y="0"/>
                  </a:moveTo>
                  <a:lnTo>
                    <a:pt x="0" y="3340100"/>
                  </a:lnTo>
                </a:path>
              </a:pathLst>
            </a:custGeom>
            <a:ln w="12700">
              <a:solidFill>
                <a:srgbClr val="595959"/>
              </a:solidFill>
            </a:ln>
          </p:spPr>
          <p:txBody>
            <a:bodyPr wrap="square" lIns="0" tIns="0" rIns="0" bIns="0" rtlCol="0"/>
            <a:lstStyle/>
            <a:p>
              <a:endParaRPr/>
            </a:p>
          </p:txBody>
        </p:sp>
        <p:sp>
          <p:nvSpPr>
            <p:cNvPr id="9" name="object 9"/>
            <p:cNvSpPr/>
            <p:nvPr/>
          </p:nvSpPr>
          <p:spPr>
            <a:xfrm>
              <a:off x="1543049" y="5937250"/>
              <a:ext cx="5283200" cy="0"/>
            </a:xfrm>
            <a:custGeom>
              <a:avLst/>
              <a:gdLst/>
              <a:ahLst/>
              <a:cxnLst/>
              <a:rect l="l" t="t" r="r" b="b"/>
              <a:pathLst>
                <a:path w="5283200">
                  <a:moveTo>
                    <a:pt x="5283200" y="0"/>
                  </a:moveTo>
                  <a:lnTo>
                    <a:pt x="0" y="0"/>
                  </a:lnTo>
                </a:path>
              </a:pathLst>
            </a:custGeom>
            <a:ln w="12700">
              <a:solidFill>
                <a:srgbClr val="595959"/>
              </a:solidFill>
            </a:ln>
          </p:spPr>
          <p:txBody>
            <a:bodyPr wrap="square" lIns="0" tIns="0" rIns="0" bIns="0" rtlCol="0"/>
            <a:lstStyle/>
            <a:p>
              <a:endParaRPr/>
            </a:p>
          </p:txBody>
        </p:sp>
        <p:sp>
          <p:nvSpPr>
            <p:cNvPr id="10" name="object 10"/>
            <p:cNvSpPr/>
            <p:nvPr/>
          </p:nvSpPr>
          <p:spPr>
            <a:xfrm>
              <a:off x="1568449" y="2965450"/>
              <a:ext cx="4457700" cy="0"/>
            </a:xfrm>
            <a:custGeom>
              <a:avLst/>
              <a:gdLst/>
              <a:ahLst/>
              <a:cxnLst/>
              <a:rect l="l" t="t" r="r" b="b"/>
              <a:pathLst>
                <a:path w="4457700">
                  <a:moveTo>
                    <a:pt x="0" y="0"/>
                  </a:moveTo>
                  <a:lnTo>
                    <a:pt x="4457700" y="1"/>
                  </a:lnTo>
                </a:path>
              </a:pathLst>
            </a:custGeom>
            <a:ln w="12700">
              <a:solidFill>
                <a:srgbClr val="595959"/>
              </a:solidFill>
            </a:ln>
          </p:spPr>
          <p:txBody>
            <a:bodyPr wrap="square" lIns="0" tIns="0" rIns="0" bIns="0" rtlCol="0"/>
            <a:lstStyle/>
            <a:p>
              <a:endParaRPr/>
            </a:p>
          </p:txBody>
        </p:sp>
        <p:sp>
          <p:nvSpPr>
            <p:cNvPr id="11" name="object 11"/>
            <p:cNvSpPr/>
            <p:nvPr/>
          </p:nvSpPr>
          <p:spPr>
            <a:xfrm>
              <a:off x="6013449" y="2965450"/>
              <a:ext cx="0" cy="2590800"/>
            </a:xfrm>
            <a:custGeom>
              <a:avLst/>
              <a:gdLst/>
              <a:ahLst/>
              <a:cxnLst/>
              <a:rect l="l" t="t" r="r" b="b"/>
              <a:pathLst>
                <a:path h="2590800">
                  <a:moveTo>
                    <a:pt x="0" y="0"/>
                  </a:moveTo>
                  <a:lnTo>
                    <a:pt x="1" y="2590800"/>
                  </a:lnTo>
                </a:path>
              </a:pathLst>
            </a:custGeom>
            <a:ln w="12700">
              <a:solidFill>
                <a:srgbClr val="595959"/>
              </a:solidFill>
            </a:ln>
          </p:spPr>
          <p:txBody>
            <a:bodyPr wrap="square" lIns="0" tIns="0" rIns="0" bIns="0" rtlCol="0"/>
            <a:lstStyle/>
            <a:p>
              <a:endParaRPr/>
            </a:p>
          </p:txBody>
        </p:sp>
        <p:sp>
          <p:nvSpPr>
            <p:cNvPr id="12" name="object 12"/>
            <p:cNvSpPr/>
            <p:nvPr/>
          </p:nvSpPr>
          <p:spPr>
            <a:xfrm>
              <a:off x="1543049" y="5543550"/>
              <a:ext cx="4470400" cy="0"/>
            </a:xfrm>
            <a:custGeom>
              <a:avLst/>
              <a:gdLst/>
              <a:ahLst/>
              <a:cxnLst/>
              <a:rect l="l" t="t" r="r" b="b"/>
              <a:pathLst>
                <a:path w="4470400">
                  <a:moveTo>
                    <a:pt x="4470400" y="0"/>
                  </a:moveTo>
                  <a:lnTo>
                    <a:pt x="0" y="0"/>
                  </a:lnTo>
                </a:path>
              </a:pathLst>
            </a:custGeom>
            <a:ln w="12700">
              <a:solidFill>
                <a:srgbClr val="595959"/>
              </a:solidFill>
            </a:ln>
          </p:spPr>
          <p:txBody>
            <a:bodyPr wrap="square" lIns="0" tIns="0" rIns="0" bIns="0" rtlCol="0"/>
            <a:lstStyle/>
            <a:p>
              <a:endParaRPr/>
            </a:p>
          </p:txBody>
        </p:sp>
        <p:sp>
          <p:nvSpPr>
            <p:cNvPr id="13" name="object 13"/>
            <p:cNvSpPr/>
            <p:nvPr/>
          </p:nvSpPr>
          <p:spPr>
            <a:xfrm>
              <a:off x="1555749" y="3346450"/>
              <a:ext cx="3670300" cy="0"/>
            </a:xfrm>
            <a:custGeom>
              <a:avLst/>
              <a:gdLst/>
              <a:ahLst/>
              <a:cxnLst/>
              <a:rect l="l" t="t" r="r" b="b"/>
              <a:pathLst>
                <a:path w="3670300">
                  <a:moveTo>
                    <a:pt x="0" y="0"/>
                  </a:moveTo>
                  <a:lnTo>
                    <a:pt x="3670300" y="1"/>
                  </a:lnTo>
                </a:path>
              </a:pathLst>
            </a:custGeom>
            <a:ln w="12700">
              <a:solidFill>
                <a:srgbClr val="595959"/>
              </a:solidFill>
            </a:ln>
          </p:spPr>
          <p:txBody>
            <a:bodyPr wrap="square" lIns="0" tIns="0" rIns="0" bIns="0" rtlCol="0"/>
            <a:lstStyle/>
            <a:p>
              <a:endParaRPr/>
            </a:p>
          </p:txBody>
        </p:sp>
        <p:sp>
          <p:nvSpPr>
            <p:cNvPr id="14" name="object 14"/>
            <p:cNvSpPr/>
            <p:nvPr/>
          </p:nvSpPr>
          <p:spPr>
            <a:xfrm>
              <a:off x="5213349" y="3333750"/>
              <a:ext cx="0" cy="1841500"/>
            </a:xfrm>
            <a:custGeom>
              <a:avLst/>
              <a:gdLst/>
              <a:ahLst/>
              <a:cxnLst/>
              <a:rect l="l" t="t" r="r" b="b"/>
              <a:pathLst>
                <a:path h="1841500">
                  <a:moveTo>
                    <a:pt x="0" y="0"/>
                  </a:moveTo>
                  <a:lnTo>
                    <a:pt x="1" y="1841500"/>
                  </a:lnTo>
                </a:path>
              </a:pathLst>
            </a:custGeom>
            <a:ln w="12700">
              <a:solidFill>
                <a:srgbClr val="595959"/>
              </a:solidFill>
            </a:ln>
          </p:spPr>
          <p:txBody>
            <a:bodyPr wrap="square" lIns="0" tIns="0" rIns="0" bIns="0" rtlCol="0"/>
            <a:lstStyle/>
            <a:p>
              <a:endParaRPr/>
            </a:p>
          </p:txBody>
        </p:sp>
        <p:sp>
          <p:nvSpPr>
            <p:cNvPr id="15" name="object 15"/>
            <p:cNvSpPr/>
            <p:nvPr/>
          </p:nvSpPr>
          <p:spPr>
            <a:xfrm>
              <a:off x="1517649" y="5175250"/>
              <a:ext cx="3708400" cy="0"/>
            </a:xfrm>
            <a:custGeom>
              <a:avLst/>
              <a:gdLst/>
              <a:ahLst/>
              <a:cxnLst/>
              <a:rect l="l" t="t" r="r" b="b"/>
              <a:pathLst>
                <a:path w="3708400">
                  <a:moveTo>
                    <a:pt x="3708400" y="0"/>
                  </a:moveTo>
                  <a:lnTo>
                    <a:pt x="0" y="0"/>
                  </a:lnTo>
                </a:path>
              </a:pathLst>
            </a:custGeom>
            <a:ln w="12700">
              <a:solidFill>
                <a:srgbClr val="595959"/>
              </a:solidFill>
            </a:ln>
          </p:spPr>
          <p:txBody>
            <a:bodyPr wrap="square" lIns="0" tIns="0" rIns="0" bIns="0" rtlCol="0"/>
            <a:lstStyle/>
            <a:p>
              <a:endParaRPr/>
            </a:p>
          </p:txBody>
        </p:sp>
        <p:sp>
          <p:nvSpPr>
            <p:cNvPr id="16" name="object 16"/>
            <p:cNvSpPr/>
            <p:nvPr/>
          </p:nvSpPr>
          <p:spPr>
            <a:xfrm>
              <a:off x="1568449" y="3714750"/>
              <a:ext cx="2857500" cy="0"/>
            </a:xfrm>
            <a:custGeom>
              <a:avLst/>
              <a:gdLst/>
              <a:ahLst/>
              <a:cxnLst/>
              <a:rect l="l" t="t" r="r" b="b"/>
              <a:pathLst>
                <a:path w="2857500">
                  <a:moveTo>
                    <a:pt x="0" y="0"/>
                  </a:moveTo>
                  <a:lnTo>
                    <a:pt x="2857500" y="0"/>
                  </a:lnTo>
                </a:path>
              </a:pathLst>
            </a:custGeom>
            <a:ln w="12700">
              <a:solidFill>
                <a:srgbClr val="595959"/>
              </a:solidFill>
            </a:ln>
          </p:spPr>
          <p:txBody>
            <a:bodyPr wrap="square" lIns="0" tIns="0" rIns="0" bIns="0" rtlCol="0"/>
            <a:lstStyle/>
            <a:p>
              <a:endParaRPr/>
            </a:p>
          </p:txBody>
        </p:sp>
        <p:sp>
          <p:nvSpPr>
            <p:cNvPr id="17" name="object 17"/>
            <p:cNvSpPr/>
            <p:nvPr/>
          </p:nvSpPr>
          <p:spPr>
            <a:xfrm>
              <a:off x="4413249" y="3714750"/>
              <a:ext cx="0" cy="1092200"/>
            </a:xfrm>
            <a:custGeom>
              <a:avLst/>
              <a:gdLst/>
              <a:ahLst/>
              <a:cxnLst/>
              <a:rect l="l" t="t" r="r" b="b"/>
              <a:pathLst>
                <a:path h="1092200">
                  <a:moveTo>
                    <a:pt x="0" y="0"/>
                  </a:moveTo>
                  <a:lnTo>
                    <a:pt x="1" y="1092200"/>
                  </a:lnTo>
                </a:path>
              </a:pathLst>
            </a:custGeom>
            <a:ln w="12700">
              <a:solidFill>
                <a:srgbClr val="595959"/>
              </a:solidFill>
            </a:ln>
          </p:spPr>
          <p:txBody>
            <a:bodyPr wrap="square" lIns="0" tIns="0" rIns="0" bIns="0" rtlCol="0"/>
            <a:lstStyle/>
            <a:p>
              <a:endParaRPr/>
            </a:p>
          </p:txBody>
        </p:sp>
        <p:sp>
          <p:nvSpPr>
            <p:cNvPr id="18" name="object 18"/>
            <p:cNvSpPr/>
            <p:nvPr/>
          </p:nvSpPr>
          <p:spPr>
            <a:xfrm>
              <a:off x="1517649" y="4794250"/>
              <a:ext cx="2908300" cy="0"/>
            </a:xfrm>
            <a:custGeom>
              <a:avLst/>
              <a:gdLst/>
              <a:ahLst/>
              <a:cxnLst/>
              <a:rect l="l" t="t" r="r" b="b"/>
              <a:pathLst>
                <a:path w="2908300">
                  <a:moveTo>
                    <a:pt x="2908300" y="0"/>
                  </a:moveTo>
                  <a:lnTo>
                    <a:pt x="0" y="0"/>
                  </a:lnTo>
                </a:path>
              </a:pathLst>
            </a:custGeom>
            <a:ln w="12700">
              <a:solidFill>
                <a:srgbClr val="595959"/>
              </a:solidFill>
            </a:ln>
          </p:spPr>
          <p:txBody>
            <a:bodyPr wrap="square" lIns="0" tIns="0" rIns="0" bIns="0" rtlCol="0"/>
            <a:lstStyle/>
            <a:p>
              <a:endParaRPr/>
            </a:p>
          </p:txBody>
        </p:sp>
        <p:sp>
          <p:nvSpPr>
            <p:cNvPr id="19" name="object 19"/>
            <p:cNvSpPr/>
            <p:nvPr/>
          </p:nvSpPr>
          <p:spPr>
            <a:xfrm>
              <a:off x="1555749" y="4095750"/>
              <a:ext cx="2070100" cy="0"/>
            </a:xfrm>
            <a:custGeom>
              <a:avLst/>
              <a:gdLst/>
              <a:ahLst/>
              <a:cxnLst/>
              <a:rect l="l" t="t" r="r" b="b"/>
              <a:pathLst>
                <a:path w="2070100">
                  <a:moveTo>
                    <a:pt x="0" y="0"/>
                  </a:moveTo>
                  <a:lnTo>
                    <a:pt x="2070100" y="0"/>
                  </a:lnTo>
                </a:path>
              </a:pathLst>
            </a:custGeom>
            <a:ln w="12700">
              <a:solidFill>
                <a:srgbClr val="595959"/>
              </a:solidFill>
            </a:ln>
          </p:spPr>
          <p:txBody>
            <a:bodyPr wrap="square" lIns="0" tIns="0" rIns="0" bIns="0" rtlCol="0"/>
            <a:lstStyle/>
            <a:p>
              <a:endParaRPr/>
            </a:p>
          </p:txBody>
        </p:sp>
        <p:sp>
          <p:nvSpPr>
            <p:cNvPr id="20" name="object 20"/>
            <p:cNvSpPr/>
            <p:nvPr/>
          </p:nvSpPr>
          <p:spPr>
            <a:xfrm>
              <a:off x="3613149" y="4083050"/>
              <a:ext cx="0" cy="381000"/>
            </a:xfrm>
            <a:custGeom>
              <a:avLst/>
              <a:gdLst/>
              <a:ahLst/>
              <a:cxnLst/>
              <a:rect l="l" t="t" r="r" b="b"/>
              <a:pathLst>
                <a:path h="381000">
                  <a:moveTo>
                    <a:pt x="0" y="0"/>
                  </a:moveTo>
                  <a:lnTo>
                    <a:pt x="1" y="381000"/>
                  </a:lnTo>
                </a:path>
              </a:pathLst>
            </a:custGeom>
            <a:ln w="12700">
              <a:solidFill>
                <a:srgbClr val="595959"/>
              </a:solidFill>
            </a:ln>
          </p:spPr>
          <p:txBody>
            <a:bodyPr wrap="square" lIns="0" tIns="0" rIns="0" bIns="0" rtlCol="0"/>
            <a:lstStyle/>
            <a:p>
              <a:endParaRPr/>
            </a:p>
          </p:txBody>
        </p:sp>
        <p:sp>
          <p:nvSpPr>
            <p:cNvPr id="21" name="object 21"/>
            <p:cNvSpPr/>
            <p:nvPr/>
          </p:nvSpPr>
          <p:spPr>
            <a:xfrm>
              <a:off x="1530349" y="4464050"/>
              <a:ext cx="2095500" cy="0"/>
            </a:xfrm>
            <a:custGeom>
              <a:avLst/>
              <a:gdLst/>
              <a:ahLst/>
              <a:cxnLst/>
              <a:rect l="l" t="t" r="r" b="b"/>
              <a:pathLst>
                <a:path w="2095500">
                  <a:moveTo>
                    <a:pt x="2095500" y="0"/>
                  </a:moveTo>
                  <a:lnTo>
                    <a:pt x="0" y="0"/>
                  </a:lnTo>
                </a:path>
              </a:pathLst>
            </a:custGeom>
            <a:ln w="12700">
              <a:solidFill>
                <a:srgbClr val="595959"/>
              </a:solidFill>
            </a:ln>
          </p:spPr>
          <p:txBody>
            <a:bodyPr wrap="square" lIns="0" tIns="0" rIns="0" bIns="0" rtlCol="0"/>
            <a:lstStyle/>
            <a:p>
              <a:endParaRPr/>
            </a:p>
          </p:txBody>
        </p:sp>
      </p:grpSp>
      <p:sp>
        <p:nvSpPr>
          <p:cNvPr id="22" name="object 22"/>
          <p:cNvSpPr txBox="1"/>
          <p:nvPr/>
        </p:nvSpPr>
        <p:spPr>
          <a:xfrm>
            <a:off x="2147026" y="2115586"/>
            <a:ext cx="5380990" cy="2296160"/>
          </a:xfrm>
          <a:prstGeom prst="rect">
            <a:avLst/>
          </a:prstGeom>
        </p:spPr>
        <p:txBody>
          <a:bodyPr vert="horz" wrap="square" lIns="0" tIns="12700" rIns="0" bIns="0" rtlCol="0">
            <a:spAutoFit/>
          </a:bodyPr>
          <a:lstStyle/>
          <a:p>
            <a:pPr marL="3665220" marR="5080" indent="774700">
              <a:lnSpc>
                <a:spcPct val="146000"/>
              </a:lnSpc>
              <a:spcBef>
                <a:spcPts val="100"/>
              </a:spcBef>
            </a:pPr>
            <a:r>
              <a:rPr sz="1800" spc="-5" dirty="0">
                <a:latin typeface="Times New Roman"/>
                <a:cs typeface="Times New Roman"/>
              </a:rPr>
              <a:t>P</a:t>
            </a:r>
            <a:r>
              <a:rPr sz="1800" dirty="0">
                <a:latin typeface="Times New Roman"/>
                <a:cs typeface="Times New Roman"/>
              </a:rPr>
              <a:t>rag</a:t>
            </a:r>
            <a:r>
              <a:rPr sz="1800" spc="-5" dirty="0">
                <a:latin typeface="Times New Roman"/>
                <a:cs typeface="Times New Roman"/>
              </a:rPr>
              <a:t>m</a:t>
            </a:r>
            <a:r>
              <a:rPr sz="1800" dirty="0">
                <a:latin typeface="Times New Roman"/>
                <a:cs typeface="Times New Roman"/>
              </a:rPr>
              <a:t>a</a:t>
            </a:r>
            <a:r>
              <a:rPr sz="1800" spc="-5" dirty="0">
                <a:latin typeface="Times New Roman"/>
                <a:cs typeface="Times New Roman"/>
              </a:rPr>
              <a:t>ti</a:t>
            </a:r>
            <a:r>
              <a:rPr sz="1800" dirty="0">
                <a:latin typeface="Times New Roman"/>
                <a:cs typeface="Times New Roman"/>
              </a:rPr>
              <a:t>c  </a:t>
            </a:r>
            <a:r>
              <a:rPr sz="1800" spc="-5" dirty="0">
                <a:latin typeface="Times New Roman"/>
                <a:cs typeface="Times New Roman"/>
              </a:rPr>
              <a:t>Discourse</a:t>
            </a:r>
            <a:endParaRPr sz="1800">
              <a:latin typeface="Times New Roman"/>
              <a:cs typeface="Times New Roman"/>
            </a:endParaRPr>
          </a:p>
          <a:p>
            <a:pPr marL="2922270">
              <a:lnSpc>
                <a:spcPct val="100000"/>
              </a:lnSpc>
              <a:spcBef>
                <a:spcPts val="575"/>
              </a:spcBef>
            </a:pPr>
            <a:r>
              <a:rPr sz="1800" spc="-5" dirty="0">
                <a:solidFill>
                  <a:srgbClr val="CC0000"/>
                </a:solidFill>
                <a:latin typeface="Times New Roman"/>
                <a:cs typeface="Times New Roman"/>
              </a:rPr>
              <a:t>Semantic</a:t>
            </a:r>
            <a:endParaRPr sz="1800">
              <a:latin typeface="Times New Roman"/>
              <a:cs typeface="Times New Roman"/>
            </a:endParaRPr>
          </a:p>
          <a:p>
            <a:pPr marL="1486535" marR="2381885" indent="653415">
              <a:lnSpc>
                <a:spcPct val="136000"/>
              </a:lnSpc>
              <a:spcBef>
                <a:spcPts val="95"/>
              </a:spcBef>
            </a:pPr>
            <a:r>
              <a:rPr sz="1800" spc="-5" dirty="0">
                <a:solidFill>
                  <a:srgbClr val="595959"/>
                </a:solidFill>
                <a:latin typeface="Times New Roman"/>
                <a:cs typeface="Times New Roman"/>
              </a:rPr>
              <a:t>S</a:t>
            </a:r>
            <a:r>
              <a:rPr sz="1800" dirty="0">
                <a:solidFill>
                  <a:srgbClr val="595959"/>
                </a:solidFill>
                <a:latin typeface="Times New Roman"/>
                <a:cs typeface="Times New Roman"/>
              </a:rPr>
              <a:t>yn</a:t>
            </a:r>
            <a:r>
              <a:rPr sz="1800" spc="-5" dirty="0">
                <a:solidFill>
                  <a:srgbClr val="595959"/>
                </a:solidFill>
                <a:latin typeface="Times New Roman"/>
                <a:cs typeface="Times New Roman"/>
              </a:rPr>
              <a:t>t</a:t>
            </a:r>
            <a:r>
              <a:rPr sz="1800" dirty="0">
                <a:solidFill>
                  <a:srgbClr val="595959"/>
                </a:solidFill>
                <a:latin typeface="Times New Roman"/>
                <a:cs typeface="Times New Roman"/>
              </a:rPr>
              <a:t>ac</a:t>
            </a:r>
            <a:r>
              <a:rPr sz="1800" spc="-5" dirty="0">
                <a:solidFill>
                  <a:srgbClr val="595959"/>
                </a:solidFill>
                <a:latin typeface="Times New Roman"/>
                <a:cs typeface="Times New Roman"/>
              </a:rPr>
              <a:t>ti</a:t>
            </a:r>
            <a:r>
              <a:rPr sz="1800" dirty="0">
                <a:solidFill>
                  <a:srgbClr val="595959"/>
                </a:solidFill>
                <a:latin typeface="Times New Roman"/>
                <a:cs typeface="Times New Roman"/>
              </a:rPr>
              <a:t>c  </a:t>
            </a:r>
            <a:r>
              <a:rPr sz="1800" spc="-5" dirty="0">
                <a:solidFill>
                  <a:srgbClr val="595959"/>
                </a:solidFill>
                <a:latin typeface="Times New Roman"/>
                <a:cs typeface="Times New Roman"/>
              </a:rPr>
              <a:t>Lexical</a:t>
            </a:r>
            <a:endParaRPr sz="1800">
              <a:latin typeface="Times New Roman"/>
              <a:cs typeface="Times New Roman"/>
            </a:endParaRPr>
          </a:p>
          <a:p>
            <a:pPr marL="12700">
              <a:lnSpc>
                <a:spcPct val="100000"/>
              </a:lnSpc>
              <a:spcBef>
                <a:spcPts val="705"/>
              </a:spcBef>
            </a:pPr>
            <a:r>
              <a:rPr sz="1800" spc="-5" dirty="0">
                <a:latin typeface="Times New Roman"/>
                <a:cs typeface="Times New Roman"/>
              </a:rPr>
              <a:t>Morphological</a:t>
            </a:r>
            <a:endParaRPr sz="1800">
              <a:latin typeface="Times New Roman"/>
              <a:cs typeface="Times New Roman"/>
            </a:endParaRPr>
          </a:p>
        </p:txBody>
      </p:sp>
      <p:sp>
        <p:nvSpPr>
          <p:cNvPr id="23" name="object 23"/>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24" name="object 24"/>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2</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91344"/>
            <a:ext cx="4680585" cy="665480"/>
          </a:xfrm>
          <a:prstGeom prst="rect">
            <a:avLst/>
          </a:prstGeom>
        </p:spPr>
        <p:txBody>
          <a:bodyPr vert="horz" wrap="square" lIns="0" tIns="12700" rIns="0" bIns="0" rtlCol="0">
            <a:spAutoFit/>
          </a:bodyPr>
          <a:lstStyle/>
          <a:p>
            <a:pPr marL="12700">
              <a:lnSpc>
                <a:spcPct val="100000"/>
              </a:lnSpc>
              <a:spcBef>
                <a:spcPts val="100"/>
              </a:spcBef>
            </a:pPr>
            <a:r>
              <a:rPr sz="4200" spc="80" dirty="0"/>
              <a:t>Semantic</a:t>
            </a:r>
            <a:r>
              <a:rPr sz="4200" spc="135" dirty="0"/>
              <a:t> </a:t>
            </a:r>
            <a:r>
              <a:rPr sz="4200" spc="85" dirty="0"/>
              <a:t>Processing</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3</a:t>
            </a:r>
          </a:p>
        </p:txBody>
      </p:sp>
      <p:sp>
        <p:nvSpPr>
          <p:cNvPr id="3" name="object 3"/>
          <p:cNvSpPr txBox="1"/>
          <p:nvPr/>
        </p:nvSpPr>
        <p:spPr>
          <a:xfrm>
            <a:off x="728203" y="1708672"/>
            <a:ext cx="7730490" cy="4310380"/>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Implement</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human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ability</a:t>
            </a:r>
            <a:r>
              <a:rPr sz="2200" spc="5"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understand</a:t>
            </a:r>
            <a:r>
              <a:rPr sz="2200" spc="10"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meaning</a:t>
            </a:r>
            <a:r>
              <a:rPr sz="2200" spc="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sentences </a:t>
            </a:r>
            <a:r>
              <a:rPr sz="2200" spc="-535" dirty="0">
                <a:solidFill>
                  <a:srgbClr val="595959"/>
                </a:solidFill>
                <a:latin typeface="Times New Roman"/>
                <a:cs typeface="Times New Roman"/>
              </a:rPr>
              <a:t> </a:t>
            </a:r>
            <a:r>
              <a:rPr sz="2200" dirty="0">
                <a:solidFill>
                  <a:srgbClr val="595959"/>
                </a:solidFill>
                <a:latin typeface="Times New Roman"/>
                <a:cs typeface="Times New Roman"/>
              </a:rPr>
              <a:t>in</a:t>
            </a:r>
            <a:r>
              <a:rPr sz="2200" spc="-5" dirty="0">
                <a:solidFill>
                  <a:srgbClr val="595959"/>
                </a:solidFill>
                <a:latin typeface="Times New Roman"/>
                <a:cs typeface="Times New Roman"/>
              </a:rPr>
              <a:t> their</a:t>
            </a:r>
            <a:r>
              <a:rPr sz="2200" dirty="0">
                <a:solidFill>
                  <a:srgbClr val="595959"/>
                </a:solidFill>
                <a:latin typeface="Times New Roman"/>
                <a:cs typeface="Times New Roman"/>
              </a:rPr>
              <a:t> </a:t>
            </a:r>
            <a:r>
              <a:rPr sz="2200" spc="-5" dirty="0">
                <a:solidFill>
                  <a:srgbClr val="595959"/>
                </a:solidFill>
                <a:latin typeface="Times New Roman"/>
                <a:cs typeface="Times New Roman"/>
              </a:rPr>
              <a:t>language.</a:t>
            </a:r>
            <a:endParaRPr sz="2200">
              <a:latin typeface="Times New Roman"/>
              <a:cs typeface="Times New Roman"/>
            </a:endParaRPr>
          </a:p>
          <a:p>
            <a:pPr marL="48895">
              <a:lnSpc>
                <a:spcPct val="100000"/>
              </a:lnSpc>
              <a:spcBef>
                <a:spcPts val="7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Given</a:t>
            </a:r>
            <a:r>
              <a:rPr sz="2000" dirty="0">
                <a:solidFill>
                  <a:srgbClr val="595959"/>
                </a:solidFill>
                <a:latin typeface="Times New Roman"/>
                <a:cs typeface="Times New Roman"/>
              </a:rPr>
              <a:t> </a:t>
            </a:r>
            <a:r>
              <a:rPr sz="2000" spc="-5" dirty="0">
                <a:solidFill>
                  <a:srgbClr val="595959"/>
                </a:solidFill>
                <a:latin typeface="Times New Roman"/>
                <a:cs typeface="Times New Roman"/>
              </a:rPr>
              <a:t>text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(or speech),</a:t>
            </a:r>
            <a:r>
              <a:rPr sz="2000" dirty="0">
                <a:solidFill>
                  <a:srgbClr val="595959"/>
                </a:solidFill>
                <a:latin typeface="Times New Roman"/>
                <a:cs typeface="Times New Roman"/>
              </a:rPr>
              <a:t> </a:t>
            </a:r>
            <a:r>
              <a:rPr sz="2000" spc="-5" dirty="0">
                <a:solidFill>
                  <a:srgbClr val="595959"/>
                </a:solidFill>
                <a:latin typeface="Times New Roman"/>
                <a:cs typeface="Times New Roman"/>
              </a:rPr>
              <a:t>give </a:t>
            </a:r>
            <a:r>
              <a:rPr sz="2000" dirty="0">
                <a:solidFill>
                  <a:srgbClr val="595959"/>
                </a:solidFill>
                <a:latin typeface="Times New Roman"/>
                <a:cs typeface="Times New Roman"/>
              </a:rPr>
              <a:t>a</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semantic</a:t>
            </a:r>
            <a:r>
              <a:rPr sz="2000" spc="-5" dirty="0">
                <a:solidFill>
                  <a:srgbClr val="595959"/>
                </a:solidFill>
                <a:latin typeface="Times New Roman"/>
                <a:cs typeface="Times New Roman"/>
              </a:rPr>
              <a:t> representation</a:t>
            </a:r>
            <a:r>
              <a:rPr sz="2000" spc="5"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 meaning</a:t>
            </a:r>
            <a:endParaRPr sz="2000">
              <a:latin typeface="Times New Roman"/>
              <a:cs typeface="Times New Roman"/>
            </a:endParaRPr>
          </a:p>
          <a:p>
            <a:pPr marL="12700" marR="109855">
              <a:lnSpc>
                <a:spcPct val="100400"/>
              </a:lnSpc>
              <a:spcBef>
                <a:spcPts val="985"/>
              </a:spcBef>
            </a:pPr>
            <a:r>
              <a:rPr sz="2200" spc="-5" dirty="0">
                <a:solidFill>
                  <a:srgbClr val="595959"/>
                </a:solidFill>
                <a:latin typeface="Times New Roman"/>
                <a:cs typeface="Times New Roman"/>
              </a:rPr>
              <a:t>Semantic processing</a:t>
            </a:r>
            <a:r>
              <a:rPr sz="2200" dirty="0">
                <a:solidFill>
                  <a:srgbClr val="595959"/>
                </a:solidFill>
                <a:latin typeface="Times New Roman"/>
                <a:cs typeface="Times New Roman"/>
              </a:rPr>
              <a:t> </a:t>
            </a:r>
            <a:r>
              <a:rPr sz="2200" spc="-5" dirty="0">
                <a:solidFill>
                  <a:srgbClr val="595959"/>
                </a:solidFill>
                <a:latin typeface="Times New Roman"/>
                <a:cs typeface="Times New Roman"/>
              </a:rPr>
              <a:t>attempts</a:t>
            </a:r>
            <a:r>
              <a:rPr sz="2200" spc="-10"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dirty="0">
                <a:solidFill>
                  <a:srgbClr val="595959"/>
                </a:solidFill>
                <a:latin typeface="Times New Roman"/>
                <a:cs typeface="Times New Roman"/>
              </a:rPr>
              <a:t>build </a:t>
            </a:r>
            <a:r>
              <a:rPr sz="2200" spc="-5" dirty="0">
                <a:solidFill>
                  <a:srgbClr val="595959"/>
                </a:solidFill>
                <a:latin typeface="Times New Roman"/>
                <a:cs typeface="Times New Roman"/>
              </a:rPr>
              <a:t>representations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 the </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meaning</a:t>
            </a:r>
            <a:r>
              <a:rPr sz="2200" dirty="0">
                <a:solidFill>
                  <a:srgbClr val="595959"/>
                </a:solidFill>
                <a:latin typeface="Times New Roman"/>
                <a:cs typeface="Times New Roman"/>
              </a:rPr>
              <a:t> of </a:t>
            </a:r>
            <a:r>
              <a:rPr sz="2200" spc="-5" dirty="0">
                <a:solidFill>
                  <a:srgbClr val="595959"/>
                </a:solidFill>
                <a:latin typeface="Times New Roman"/>
                <a:cs typeface="Times New Roman"/>
              </a:rPr>
              <a:t>sentences</a:t>
            </a:r>
            <a:r>
              <a:rPr sz="2200" spc="-10" dirty="0">
                <a:solidFill>
                  <a:srgbClr val="595959"/>
                </a:solidFill>
                <a:latin typeface="Times New Roman"/>
                <a:cs typeface="Times New Roman"/>
              </a:rPr>
              <a:t> </a:t>
            </a: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dirty="0">
                <a:solidFill>
                  <a:srgbClr val="595959"/>
                </a:solidFill>
                <a:latin typeface="Times New Roman"/>
                <a:cs typeface="Times New Roman"/>
              </a:rPr>
              <a:t>a</a:t>
            </a:r>
            <a:r>
              <a:rPr sz="2200" spc="-5" dirty="0">
                <a:solidFill>
                  <a:srgbClr val="595959"/>
                </a:solidFill>
                <a:latin typeface="Times New Roman"/>
                <a:cs typeface="Times New Roman"/>
              </a:rPr>
              <a:t> decompositional</a:t>
            </a:r>
            <a:r>
              <a:rPr sz="2200" dirty="0">
                <a:solidFill>
                  <a:srgbClr val="595959"/>
                </a:solidFill>
                <a:latin typeface="Times New Roman"/>
                <a:cs typeface="Times New Roman"/>
              </a:rPr>
              <a:t> </a:t>
            </a:r>
            <a:r>
              <a:rPr sz="2200" spc="-5" dirty="0">
                <a:solidFill>
                  <a:srgbClr val="595959"/>
                </a:solidFill>
                <a:latin typeface="Times New Roman"/>
                <a:cs typeface="Times New Roman"/>
              </a:rPr>
              <a:t>way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based</a:t>
            </a:r>
            <a:r>
              <a:rPr sz="2200" dirty="0">
                <a:solidFill>
                  <a:srgbClr val="595959"/>
                </a:solidFill>
                <a:latin typeface="Times New Roman"/>
                <a:cs typeface="Times New Roman"/>
              </a:rPr>
              <a:t> on the</a:t>
            </a:r>
            <a:r>
              <a:rPr sz="2200" spc="-5" dirty="0">
                <a:solidFill>
                  <a:srgbClr val="595959"/>
                </a:solidFill>
                <a:latin typeface="Times New Roman"/>
                <a:cs typeface="Times New Roman"/>
              </a:rPr>
              <a:t> syntax </a:t>
            </a:r>
            <a:r>
              <a:rPr sz="2200" spc="-53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language.</a:t>
            </a:r>
            <a:endParaRPr sz="2200">
              <a:latin typeface="Times New Roman"/>
              <a:cs typeface="Times New Roman"/>
            </a:endParaRPr>
          </a:p>
          <a:p>
            <a:pPr marL="48895">
              <a:lnSpc>
                <a:spcPct val="100000"/>
              </a:lnSpc>
              <a:spcBef>
                <a:spcPts val="76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The</a:t>
            </a:r>
            <a:r>
              <a:rPr sz="2000" spc="-10" dirty="0">
                <a:solidFill>
                  <a:srgbClr val="595959"/>
                </a:solidFill>
                <a:latin typeface="Times New Roman"/>
                <a:cs typeface="Times New Roman"/>
              </a:rPr>
              <a:t> interpretation</a:t>
            </a:r>
            <a:r>
              <a:rPr sz="2000" spc="-5"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syntactic</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words</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Semantic relations between</a:t>
            </a:r>
            <a:r>
              <a:rPr sz="2000" dirty="0">
                <a:solidFill>
                  <a:srgbClr val="595959"/>
                </a:solidFill>
                <a:latin typeface="Times New Roman"/>
                <a:cs typeface="Times New Roman"/>
              </a:rPr>
              <a:t> </a:t>
            </a:r>
            <a:r>
              <a:rPr sz="2000" spc="-5" dirty="0">
                <a:solidFill>
                  <a:srgbClr val="595959"/>
                </a:solidFill>
                <a:latin typeface="Times New Roman"/>
                <a:cs typeface="Times New Roman"/>
              </a:rPr>
              <a:t>words,</a:t>
            </a:r>
            <a:r>
              <a:rPr sz="2000" dirty="0">
                <a:solidFill>
                  <a:srgbClr val="595959"/>
                </a:solidFill>
                <a:latin typeface="Times New Roman"/>
                <a:cs typeface="Times New Roman"/>
              </a:rPr>
              <a:t> </a:t>
            </a:r>
            <a:r>
              <a:rPr sz="2000" spc="-5" dirty="0">
                <a:solidFill>
                  <a:srgbClr val="595959"/>
                </a:solidFill>
                <a:latin typeface="Times New Roman"/>
                <a:cs typeface="Times New Roman"/>
              </a:rPr>
              <a:t>with</a:t>
            </a:r>
            <a:r>
              <a:rPr sz="2000" dirty="0">
                <a:solidFill>
                  <a:srgbClr val="595959"/>
                </a:solidFill>
                <a:latin typeface="Times New Roman"/>
                <a:cs typeface="Times New Roman"/>
              </a:rPr>
              <a:t> </a:t>
            </a:r>
            <a:r>
              <a:rPr sz="2000" spc="-5" dirty="0">
                <a:solidFill>
                  <a:srgbClr val="595959"/>
                </a:solidFill>
                <a:latin typeface="Times New Roman"/>
                <a:cs typeface="Times New Roman"/>
              </a:rPr>
              <a:t>selectional</a:t>
            </a:r>
            <a:r>
              <a:rPr sz="2000" spc="-10" dirty="0">
                <a:solidFill>
                  <a:srgbClr val="595959"/>
                </a:solidFill>
                <a:latin typeface="Times New Roman"/>
                <a:cs typeface="Times New Roman"/>
              </a:rPr>
              <a:t> restrictions</a:t>
            </a:r>
            <a:endParaRPr sz="2000">
              <a:latin typeface="Times New Roman"/>
              <a:cs typeface="Times New Roman"/>
            </a:endParaRPr>
          </a:p>
          <a:p>
            <a:pPr marL="23177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agent</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verb</a:t>
            </a:r>
            <a:r>
              <a:rPr sz="2000" dirty="0">
                <a:solidFill>
                  <a:srgbClr val="595959"/>
                </a:solidFill>
                <a:latin typeface="Times New Roman"/>
                <a:cs typeface="Times New Roman"/>
              </a:rPr>
              <a:t> </a:t>
            </a:r>
            <a:r>
              <a:rPr sz="2000" spc="-5" dirty="0">
                <a:solidFill>
                  <a:srgbClr val="595959"/>
                </a:solidFill>
                <a:latin typeface="Times New Roman"/>
                <a:cs typeface="Times New Roman"/>
              </a:rPr>
              <a:t>“kick”</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must</a:t>
            </a:r>
            <a:r>
              <a:rPr sz="2000" spc="-15" dirty="0">
                <a:solidFill>
                  <a:srgbClr val="595959"/>
                </a:solidFill>
                <a:latin typeface="Times New Roman"/>
                <a:cs typeface="Times New Roman"/>
              </a:rPr>
              <a:t> </a:t>
            </a:r>
            <a:r>
              <a:rPr sz="2000" dirty="0">
                <a:solidFill>
                  <a:srgbClr val="595959"/>
                </a:solidFill>
                <a:latin typeface="Times New Roman"/>
                <a:cs typeface="Times New Roman"/>
              </a:rPr>
              <a:t>be</a:t>
            </a:r>
            <a:r>
              <a:rPr sz="2000" spc="-5" dirty="0">
                <a:solidFill>
                  <a:srgbClr val="595959"/>
                </a:solidFill>
                <a:latin typeface="Times New Roman"/>
                <a:cs typeface="Times New Roman"/>
              </a:rPr>
              <a:t> something active</a:t>
            </a:r>
            <a:endParaRPr sz="2000">
              <a:latin typeface="Times New Roman"/>
              <a:cs typeface="Times New Roman"/>
            </a:endParaRPr>
          </a:p>
          <a:p>
            <a:pPr marL="186690" marR="840740" indent="-137160">
              <a:lnSpc>
                <a:spcPct val="102299"/>
              </a:lnSpc>
              <a:spcBef>
                <a:spcPts val="940"/>
              </a:spcBef>
            </a:pPr>
            <a:r>
              <a:rPr sz="2200" spc="-15" dirty="0">
                <a:solidFill>
                  <a:srgbClr val="002060"/>
                </a:solidFill>
                <a:latin typeface="Impact"/>
                <a:cs typeface="Impact"/>
              </a:rPr>
              <a:t>­</a:t>
            </a:r>
            <a:r>
              <a:rPr sz="2200" spc="60" dirty="0">
                <a:solidFill>
                  <a:srgbClr val="002060"/>
                </a:solidFill>
                <a:latin typeface="Impact"/>
                <a:cs typeface="Impact"/>
              </a:rPr>
              <a:t> </a:t>
            </a:r>
            <a:r>
              <a:rPr sz="2200" spc="-5" dirty="0">
                <a:solidFill>
                  <a:srgbClr val="595959"/>
                </a:solidFill>
                <a:latin typeface="Times New Roman"/>
                <a:cs typeface="Times New Roman"/>
              </a:rPr>
              <a:t>Example: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syntactic</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phrase</a:t>
            </a:r>
            <a:r>
              <a:rPr sz="2200" dirty="0">
                <a:solidFill>
                  <a:srgbClr val="595959"/>
                </a:solidFill>
                <a:latin typeface="Times New Roman"/>
                <a:cs typeface="Times New Roman"/>
              </a:rPr>
              <a:t> </a:t>
            </a:r>
            <a:r>
              <a:rPr sz="2200" spc="-5" dirty="0">
                <a:solidFill>
                  <a:srgbClr val="595959"/>
                </a:solidFill>
                <a:latin typeface="Times New Roman"/>
                <a:cs typeface="Times New Roman"/>
              </a:rPr>
              <a:t>structure</a:t>
            </a:r>
            <a:r>
              <a:rPr sz="2200" dirty="0">
                <a:solidFill>
                  <a:srgbClr val="595959"/>
                </a:solidFill>
                <a:latin typeface="Times New Roman"/>
                <a:cs typeface="Times New Roman"/>
              </a:rPr>
              <a:t> </a:t>
            </a:r>
            <a:r>
              <a:rPr sz="2200" spc="-5" dirty="0">
                <a:solidFill>
                  <a:srgbClr val="595959"/>
                </a:solidFill>
                <a:latin typeface="Times New Roman"/>
                <a:cs typeface="Times New Roman"/>
              </a:rPr>
              <a:t>should</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map</a:t>
            </a:r>
            <a:r>
              <a:rPr sz="2200" spc="5" dirty="0">
                <a:solidFill>
                  <a:srgbClr val="595959"/>
                </a:solidFill>
                <a:latin typeface="Times New Roman"/>
                <a:cs typeface="Times New Roman"/>
              </a:rPr>
              <a:t> </a:t>
            </a:r>
            <a:r>
              <a:rPr sz="2200" dirty="0">
                <a:solidFill>
                  <a:srgbClr val="595959"/>
                </a:solidFill>
                <a:latin typeface="Times New Roman"/>
                <a:cs typeface="Times New Roman"/>
              </a:rPr>
              <a:t>to</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semantic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structure</a:t>
            </a:r>
            <a:endParaRPr sz="2200">
              <a:latin typeface="Times New Roman"/>
              <a:cs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268" y="875014"/>
            <a:ext cx="6794500" cy="513080"/>
          </a:xfrm>
          <a:prstGeom prst="rect">
            <a:avLst/>
          </a:prstGeom>
        </p:spPr>
        <p:txBody>
          <a:bodyPr vert="horz" wrap="square" lIns="0" tIns="12700" rIns="0" bIns="0" rtlCol="0">
            <a:spAutoFit/>
          </a:bodyPr>
          <a:lstStyle/>
          <a:p>
            <a:pPr marL="12700">
              <a:lnSpc>
                <a:spcPct val="100000"/>
              </a:lnSpc>
              <a:spcBef>
                <a:spcPts val="100"/>
              </a:spcBef>
            </a:pPr>
            <a:r>
              <a:rPr spc="80" dirty="0"/>
              <a:t>Related</a:t>
            </a:r>
            <a:r>
              <a:rPr spc="135" dirty="0"/>
              <a:t> </a:t>
            </a:r>
            <a:r>
              <a:rPr spc="30" dirty="0"/>
              <a:t>Tasks</a:t>
            </a:r>
            <a:r>
              <a:rPr spc="204" dirty="0"/>
              <a:t> </a:t>
            </a:r>
            <a:r>
              <a:rPr spc="65" dirty="0"/>
              <a:t>for</a:t>
            </a:r>
            <a:r>
              <a:rPr spc="190" dirty="0"/>
              <a:t> </a:t>
            </a:r>
            <a:r>
              <a:rPr spc="85" dirty="0"/>
              <a:t>Semantic</a:t>
            </a:r>
            <a:r>
              <a:rPr spc="204" dirty="0"/>
              <a:t> </a:t>
            </a:r>
            <a:r>
              <a:rPr spc="85" dirty="0"/>
              <a:t>Processing</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4</a:t>
            </a:r>
          </a:p>
        </p:txBody>
      </p:sp>
      <p:sp>
        <p:nvSpPr>
          <p:cNvPr id="3" name="object 3"/>
          <p:cNvSpPr txBox="1"/>
          <p:nvPr/>
        </p:nvSpPr>
        <p:spPr>
          <a:xfrm>
            <a:off x="758084" y="1708670"/>
            <a:ext cx="7698105" cy="4376420"/>
          </a:xfrm>
          <a:prstGeom prst="rect">
            <a:avLst/>
          </a:prstGeom>
        </p:spPr>
        <p:txBody>
          <a:bodyPr vert="horz" wrap="square" lIns="0" tIns="12700" rIns="0" bIns="0" rtlCol="0">
            <a:spAutoFit/>
          </a:bodyPr>
          <a:lstStyle/>
          <a:p>
            <a:pPr marL="12700" marR="669925">
              <a:lnSpc>
                <a:spcPct val="100000"/>
              </a:lnSpc>
              <a:spcBef>
                <a:spcPts val="100"/>
              </a:spcBef>
            </a:pPr>
            <a:r>
              <a:rPr sz="2000" spc="-5" dirty="0">
                <a:solidFill>
                  <a:srgbClr val="595959"/>
                </a:solidFill>
                <a:latin typeface="Times New Roman"/>
                <a:cs typeface="Times New Roman"/>
              </a:rPr>
              <a:t>Detect </a:t>
            </a:r>
            <a:r>
              <a:rPr sz="2000" b="1" spc="-5" dirty="0">
                <a:solidFill>
                  <a:srgbClr val="595959"/>
                </a:solidFill>
                <a:latin typeface="Times New Roman"/>
                <a:cs typeface="Times New Roman"/>
              </a:rPr>
              <a:t>semantics ambiguities</a:t>
            </a:r>
            <a:r>
              <a:rPr sz="2000" spc="-5" dirty="0">
                <a:solidFill>
                  <a:srgbClr val="595959"/>
                </a:solidFill>
                <a:latin typeface="Times New Roman"/>
                <a:cs typeface="Times New Roman"/>
              </a:rPr>
              <a:t>. If </a:t>
            </a:r>
            <a:r>
              <a:rPr sz="2000" dirty="0">
                <a:solidFill>
                  <a:srgbClr val="595959"/>
                </a:solidFill>
                <a:latin typeface="Times New Roman"/>
                <a:cs typeface="Times New Roman"/>
              </a:rPr>
              <a:t>a </a:t>
            </a:r>
            <a:r>
              <a:rPr sz="2000" spc="-5" dirty="0">
                <a:solidFill>
                  <a:srgbClr val="595959"/>
                </a:solidFill>
                <a:latin typeface="Times New Roman"/>
                <a:cs typeface="Times New Roman"/>
              </a:rPr>
              <a:t>sentence is two </a:t>
            </a:r>
            <a:r>
              <a:rPr sz="2000" dirty="0">
                <a:solidFill>
                  <a:srgbClr val="595959"/>
                </a:solidFill>
                <a:latin typeface="Times New Roman"/>
                <a:cs typeface="Times New Roman"/>
              </a:rPr>
              <a:t>ways </a:t>
            </a:r>
            <a:r>
              <a:rPr sz="2000" spc="-5" dirty="0">
                <a:solidFill>
                  <a:srgbClr val="595959"/>
                </a:solidFill>
                <a:latin typeface="Times New Roman"/>
                <a:cs typeface="Times New Roman"/>
              </a:rPr>
              <a:t>ambiguous,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characterize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meaning</a:t>
            </a:r>
            <a:r>
              <a:rPr sz="2000" dirty="0">
                <a:solidFill>
                  <a:srgbClr val="595959"/>
                </a:solidFill>
                <a:latin typeface="Times New Roman"/>
                <a:cs typeface="Times New Roman"/>
              </a:rPr>
              <a:t> 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each</a:t>
            </a:r>
            <a:r>
              <a:rPr sz="2000" dirty="0">
                <a:solidFill>
                  <a:srgbClr val="595959"/>
                </a:solidFill>
                <a:latin typeface="Times New Roman"/>
                <a:cs typeface="Times New Roman"/>
              </a:rPr>
              <a:t> </a:t>
            </a:r>
            <a:r>
              <a:rPr sz="2000" spc="-5" dirty="0">
                <a:solidFill>
                  <a:srgbClr val="595959"/>
                </a:solidFill>
                <a:latin typeface="Times New Roman"/>
                <a:cs typeface="Times New Roman"/>
              </a:rPr>
              <a:t>reading.</a:t>
            </a:r>
            <a:endParaRPr sz="2000">
              <a:latin typeface="Times New Roman"/>
              <a:cs typeface="Times New Roman"/>
            </a:endParaRPr>
          </a:p>
          <a:p>
            <a:pPr marL="835025">
              <a:lnSpc>
                <a:spcPct val="100000"/>
              </a:lnSpc>
              <a:spcBef>
                <a:spcPts val="200"/>
              </a:spcBef>
            </a:pPr>
            <a:r>
              <a:rPr sz="1800" i="1" spc="-5" dirty="0">
                <a:solidFill>
                  <a:srgbClr val="595959"/>
                </a:solidFill>
                <a:latin typeface="Times New Roman"/>
                <a:cs typeface="Times New Roman"/>
              </a:rPr>
              <a:t>The</a:t>
            </a:r>
            <a:r>
              <a:rPr sz="1800" i="1" spc="-10" dirty="0">
                <a:solidFill>
                  <a:srgbClr val="595959"/>
                </a:solidFill>
                <a:latin typeface="Times New Roman"/>
                <a:cs typeface="Times New Roman"/>
              </a:rPr>
              <a:t> </a:t>
            </a:r>
            <a:r>
              <a:rPr sz="1800" i="1" spc="-5" dirty="0">
                <a:solidFill>
                  <a:srgbClr val="595959"/>
                </a:solidFill>
                <a:latin typeface="Times New Roman"/>
                <a:cs typeface="Times New Roman"/>
              </a:rPr>
              <a:t>bill</a:t>
            </a:r>
            <a:r>
              <a:rPr sz="1800" i="1" spc="-15" dirty="0">
                <a:solidFill>
                  <a:srgbClr val="595959"/>
                </a:solidFill>
                <a:latin typeface="Times New Roman"/>
                <a:cs typeface="Times New Roman"/>
              </a:rPr>
              <a:t> </a:t>
            </a:r>
            <a:r>
              <a:rPr sz="1800" i="1" spc="-5" dirty="0">
                <a:solidFill>
                  <a:srgbClr val="595959"/>
                </a:solidFill>
                <a:latin typeface="Times New Roman"/>
                <a:cs typeface="Times New Roman"/>
              </a:rPr>
              <a:t>is</a:t>
            </a:r>
            <a:r>
              <a:rPr sz="1800" i="1" spc="-15" dirty="0">
                <a:solidFill>
                  <a:srgbClr val="595959"/>
                </a:solidFill>
                <a:latin typeface="Times New Roman"/>
                <a:cs typeface="Times New Roman"/>
              </a:rPr>
              <a:t> large</a:t>
            </a:r>
            <a:r>
              <a:rPr sz="1800" spc="-15" dirty="0">
                <a:solidFill>
                  <a:srgbClr val="595959"/>
                </a:solidFill>
                <a:latin typeface="Times New Roman"/>
                <a:cs typeface="Times New Roman"/>
              </a:rPr>
              <a:t>.</a:t>
            </a:r>
            <a:endParaRPr sz="1800">
              <a:latin typeface="Times New Roman"/>
              <a:cs typeface="Times New Roman"/>
            </a:endParaRPr>
          </a:p>
          <a:p>
            <a:pPr marL="186055" marR="514984" indent="-137160">
              <a:lnSpc>
                <a:spcPct val="100000"/>
              </a:lnSpc>
              <a:spcBef>
                <a:spcPts val="84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It may include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sense disambiguation and </a:t>
            </a:r>
            <a:r>
              <a:rPr sz="2000" spc="-10" dirty="0">
                <a:solidFill>
                  <a:srgbClr val="595959"/>
                </a:solidFill>
                <a:latin typeface="Times New Roman"/>
                <a:cs typeface="Times New Roman"/>
              </a:rPr>
              <a:t>semantic similarity </a:t>
            </a:r>
            <a:r>
              <a:rPr sz="2000" dirty="0">
                <a:solidFill>
                  <a:srgbClr val="595959"/>
                </a:solidFill>
                <a:latin typeface="Times New Roman"/>
                <a:cs typeface="Times New Roman"/>
              </a:rPr>
              <a:t>of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words.</a:t>
            </a:r>
            <a:endParaRPr sz="2000">
              <a:latin typeface="Times New Roman"/>
              <a:cs typeface="Times New Roman"/>
            </a:endParaRPr>
          </a:p>
          <a:p>
            <a:pPr marL="232410">
              <a:lnSpc>
                <a:spcPct val="100000"/>
              </a:lnSpc>
              <a:spcBef>
                <a:spcPts val="100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Senses</a:t>
            </a:r>
            <a:r>
              <a:rPr sz="1800" dirty="0">
                <a:solidFill>
                  <a:srgbClr val="595959"/>
                </a:solidFill>
                <a:latin typeface="Times New Roman"/>
                <a:cs typeface="Times New Roman"/>
              </a:rPr>
              <a:t> of </a:t>
            </a:r>
            <a:r>
              <a:rPr sz="1800" spc="-5" dirty="0">
                <a:solidFill>
                  <a:srgbClr val="595959"/>
                </a:solidFill>
                <a:latin typeface="Times New Roman"/>
                <a:cs typeface="Times New Roman"/>
              </a:rPr>
              <a:t>bill:</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bill </a:t>
            </a:r>
            <a:r>
              <a:rPr sz="1800" dirty="0">
                <a:solidFill>
                  <a:srgbClr val="595959"/>
                </a:solidFill>
                <a:latin typeface="Times New Roman"/>
                <a:cs typeface="Times New Roman"/>
              </a:rPr>
              <a:t>of</a:t>
            </a:r>
            <a:r>
              <a:rPr sz="1800" spc="5" dirty="0">
                <a:solidFill>
                  <a:srgbClr val="595959"/>
                </a:solidFill>
                <a:latin typeface="Times New Roman"/>
                <a:cs typeface="Times New Roman"/>
              </a:rPr>
              <a:t> </a:t>
            </a:r>
            <a:r>
              <a:rPr sz="1800" dirty="0">
                <a:solidFill>
                  <a:srgbClr val="595959"/>
                </a:solidFill>
                <a:latin typeface="Times New Roman"/>
                <a:cs typeface="Times New Roman"/>
              </a:rPr>
              <a:t>a </a:t>
            </a:r>
            <a:r>
              <a:rPr sz="1800" spc="-5" dirty="0">
                <a:solidFill>
                  <a:srgbClr val="595959"/>
                </a:solidFill>
                <a:latin typeface="Times New Roman"/>
                <a:cs typeface="Times New Roman"/>
              </a:rPr>
              <a:t>bird,</a:t>
            </a:r>
            <a:r>
              <a:rPr sz="1800" spc="5" dirty="0">
                <a:solidFill>
                  <a:srgbClr val="595959"/>
                </a:solidFill>
                <a:latin typeface="Times New Roman"/>
                <a:cs typeface="Times New Roman"/>
              </a:rPr>
              <a:t> </a:t>
            </a:r>
            <a:r>
              <a:rPr sz="1800" dirty="0">
                <a:solidFill>
                  <a:srgbClr val="595959"/>
                </a:solidFill>
                <a:latin typeface="Times New Roman"/>
                <a:cs typeface="Times New Roman"/>
              </a:rPr>
              <a:t>paper </a:t>
            </a:r>
            <a:r>
              <a:rPr sz="1800" spc="-5" dirty="0">
                <a:solidFill>
                  <a:srgbClr val="595959"/>
                </a:solidFill>
                <a:latin typeface="Times New Roman"/>
                <a:cs typeface="Times New Roman"/>
              </a:rPr>
              <a:t>money—and</a:t>
            </a:r>
            <a:r>
              <a:rPr sz="1800" dirty="0">
                <a:solidFill>
                  <a:srgbClr val="595959"/>
                </a:solidFill>
                <a:latin typeface="Times New Roman"/>
                <a:cs typeface="Times New Roman"/>
              </a:rPr>
              <a:t> </a:t>
            </a:r>
            <a:r>
              <a:rPr sz="1800" spc="-5" dirty="0">
                <a:solidFill>
                  <a:srgbClr val="595959"/>
                </a:solidFill>
                <a:latin typeface="Times New Roman"/>
                <a:cs typeface="Times New Roman"/>
              </a:rPr>
              <a:t>both</a:t>
            </a:r>
            <a:r>
              <a:rPr sz="1800" spc="5" dirty="0">
                <a:solidFill>
                  <a:srgbClr val="595959"/>
                </a:solidFill>
                <a:latin typeface="Times New Roman"/>
                <a:cs typeface="Times New Roman"/>
              </a:rPr>
              <a:t> </a:t>
            </a:r>
            <a:r>
              <a:rPr sz="1800" dirty="0">
                <a:solidFill>
                  <a:srgbClr val="595959"/>
                </a:solidFill>
                <a:latin typeface="Times New Roman"/>
                <a:cs typeface="Times New Roman"/>
              </a:rPr>
              <a:t>can be </a:t>
            </a:r>
            <a:r>
              <a:rPr sz="1800" spc="-10" dirty="0">
                <a:solidFill>
                  <a:srgbClr val="595959"/>
                </a:solidFill>
                <a:latin typeface="Times New Roman"/>
                <a:cs typeface="Times New Roman"/>
              </a:rPr>
              <a:t>large</a:t>
            </a:r>
            <a:endParaRPr sz="1800">
              <a:latin typeface="Times New Roman"/>
              <a:cs typeface="Times New Roman"/>
            </a:endParaRPr>
          </a:p>
          <a:p>
            <a:pPr marL="12700">
              <a:lnSpc>
                <a:spcPct val="100000"/>
              </a:lnSpc>
              <a:spcBef>
                <a:spcPts val="1040"/>
              </a:spcBef>
            </a:pPr>
            <a:r>
              <a:rPr sz="2000" spc="-5" dirty="0">
                <a:solidFill>
                  <a:srgbClr val="595959"/>
                </a:solidFill>
                <a:latin typeface="Times New Roman"/>
                <a:cs typeface="Times New Roman"/>
              </a:rPr>
              <a:t>Decide if </a:t>
            </a:r>
            <a:r>
              <a:rPr sz="2000" dirty="0">
                <a:solidFill>
                  <a:srgbClr val="595959"/>
                </a:solidFill>
                <a:latin typeface="Times New Roman"/>
                <a:cs typeface="Times New Roman"/>
              </a:rPr>
              <a:t>one</a:t>
            </a:r>
            <a:r>
              <a:rPr sz="2000" spc="-5" dirty="0">
                <a:solidFill>
                  <a:srgbClr val="595959"/>
                </a:solidFill>
                <a:latin typeface="Times New Roman"/>
                <a:cs typeface="Times New Roman"/>
              </a:rPr>
              <a:t> sentence is </a:t>
            </a:r>
            <a:r>
              <a:rPr sz="2000" dirty="0">
                <a:solidFill>
                  <a:srgbClr val="595959"/>
                </a:solidFill>
                <a:latin typeface="Times New Roman"/>
                <a:cs typeface="Times New Roman"/>
              </a:rPr>
              <a:t>a </a:t>
            </a:r>
            <a:r>
              <a:rPr sz="2000" b="1" spc="-5" dirty="0">
                <a:solidFill>
                  <a:srgbClr val="595959"/>
                </a:solidFill>
                <a:latin typeface="Times New Roman"/>
                <a:cs typeface="Times New Roman"/>
              </a:rPr>
              <a:t>paraphrase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another (two</a:t>
            </a:r>
            <a:r>
              <a:rPr sz="2000" dirty="0">
                <a:solidFill>
                  <a:srgbClr val="595959"/>
                </a:solidFill>
                <a:latin typeface="Times New Roman"/>
                <a:cs typeface="Times New Roman"/>
              </a:rPr>
              <a:t> </a:t>
            </a:r>
            <a:r>
              <a:rPr sz="2000" spc="-5" dirty="0">
                <a:solidFill>
                  <a:srgbClr val="595959"/>
                </a:solidFill>
                <a:latin typeface="Times New Roman"/>
                <a:cs typeface="Times New Roman"/>
              </a:rPr>
              <a:t>way).</a:t>
            </a:r>
            <a:endParaRPr sz="2000">
              <a:latin typeface="Times New Roman"/>
              <a:cs typeface="Times New Roman"/>
            </a:endParaRPr>
          </a:p>
          <a:p>
            <a:pPr marL="378460">
              <a:lnSpc>
                <a:spcPct val="100000"/>
              </a:lnSpc>
              <a:spcBef>
                <a:spcPts val="80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40" dirty="0">
                <a:solidFill>
                  <a:srgbClr val="595959"/>
                </a:solidFill>
                <a:latin typeface="Times New Roman"/>
                <a:cs typeface="Times New Roman"/>
              </a:rPr>
              <a:t>“Your</a:t>
            </a:r>
            <a:r>
              <a:rPr sz="1800" dirty="0">
                <a:solidFill>
                  <a:srgbClr val="595959"/>
                </a:solidFill>
                <a:latin typeface="Times New Roman"/>
                <a:cs typeface="Times New Roman"/>
              </a:rPr>
              <a:t> </a:t>
            </a:r>
            <a:r>
              <a:rPr sz="1800" spc="-5" dirty="0">
                <a:solidFill>
                  <a:srgbClr val="595959"/>
                </a:solidFill>
                <a:latin typeface="Times New Roman"/>
                <a:cs typeface="Times New Roman"/>
              </a:rPr>
              <a:t>marks </a:t>
            </a:r>
            <a:r>
              <a:rPr sz="1800" dirty="0">
                <a:solidFill>
                  <a:srgbClr val="595959"/>
                </a:solidFill>
                <a:latin typeface="Times New Roman"/>
                <a:cs typeface="Times New Roman"/>
              </a:rPr>
              <a:t>on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tests </a:t>
            </a:r>
            <a:r>
              <a:rPr sz="1800" dirty="0">
                <a:solidFill>
                  <a:srgbClr val="595959"/>
                </a:solidFill>
                <a:latin typeface="Times New Roman"/>
                <a:cs typeface="Times New Roman"/>
              </a:rPr>
              <a:t>were </a:t>
            </a:r>
            <a:r>
              <a:rPr sz="1800" spc="-5" dirty="0">
                <a:solidFill>
                  <a:srgbClr val="595959"/>
                </a:solidFill>
                <a:latin typeface="Times New Roman"/>
                <a:cs typeface="Times New Roman"/>
              </a:rPr>
              <a:t>excellent.”</a:t>
            </a:r>
            <a:endParaRPr sz="1800">
              <a:latin typeface="Times New Roman"/>
              <a:cs typeface="Times New Roman"/>
            </a:endParaRPr>
          </a:p>
          <a:p>
            <a:pPr marL="378460">
              <a:lnSpc>
                <a:spcPct val="100000"/>
              </a:lnSpc>
              <a:spcBef>
                <a:spcPts val="104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45" dirty="0">
                <a:solidFill>
                  <a:srgbClr val="595959"/>
                </a:solidFill>
                <a:latin typeface="Times New Roman"/>
                <a:cs typeface="Times New Roman"/>
              </a:rPr>
              <a:t>“You</a:t>
            </a:r>
            <a:r>
              <a:rPr sz="1800" dirty="0">
                <a:solidFill>
                  <a:srgbClr val="595959"/>
                </a:solidFill>
                <a:latin typeface="Times New Roman"/>
                <a:cs typeface="Times New Roman"/>
              </a:rPr>
              <a:t> </a:t>
            </a:r>
            <a:r>
              <a:rPr sz="1800" spc="-5" dirty="0">
                <a:solidFill>
                  <a:srgbClr val="595959"/>
                </a:solidFill>
                <a:latin typeface="Times New Roman"/>
                <a:cs typeface="Times New Roman"/>
              </a:rPr>
              <a:t>scored</a:t>
            </a:r>
            <a:r>
              <a:rPr sz="1800" dirty="0">
                <a:solidFill>
                  <a:srgbClr val="595959"/>
                </a:solidFill>
                <a:latin typeface="Times New Roman"/>
                <a:cs typeface="Times New Roman"/>
              </a:rPr>
              <a:t> very</a:t>
            </a:r>
            <a:r>
              <a:rPr sz="1800" spc="-5" dirty="0">
                <a:solidFill>
                  <a:srgbClr val="595959"/>
                </a:solidFill>
                <a:latin typeface="Times New Roman"/>
                <a:cs typeface="Times New Roman"/>
              </a:rPr>
              <a:t> high</a:t>
            </a:r>
            <a:r>
              <a:rPr sz="1800" dirty="0">
                <a:solidFill>
                  <a:srgbClr val="595959"/>
                </a:solidFill>
                <a:latin typeface="Times New Roman"/>
                <a:cs typeface="Times New Roman"/>
              </a:rPr>
              <a:t> on</a:t>
            </a:r>
            <a:r>
              <a:rPr sz="1800" spc="-5" dirty="0">
                <a:solidFill>
                  <a:srgbClr val="595959"/>
                </a:solidFill>
                <a:latin typeface="Times New Roman"/>
                <a:cs typeface="Times New Roman"/>
              </a:rPr>
              <a:t> the</a:t>
            </a:r>
            <a:r>
              <a:rPr sz="1800" dirty="0">
                <a:solidFill>
                  <a:srgbClr val="595959"/>
                </a:solidFill>
                <a:latin typeface="Times New Roman"/>
                <a:cs typeface="Times New Roman"/>
              </a:rPr>
              <a:t> </a:t>
            </a:r>
            <a:r>
              <a:rPr sz="1800" spc="-5" dirty="0">
                <a:solidFill>
                  <a:srgbClr val="595959"/>
                </a:solidFill>
                <a:latin typeface="Times New Roman"/>
                <a:cs typeface="Times New Roman"/>
              </a:rPr>
              <a:t>exams.”</a:t>
            </a:r>
            <a:endParaRPr sz="1800">
              <a:latin typeface="Times New Roman"/>
              <a:cs typeface="Times New Roman"/>
            </a:endParaRPr>
          </a:p>
          <a:p>
            <a:pPr marL="12700" marR="5080">
              <a:lnSpc>
                <a:spcPct val="100000"/>
              </a:lnSpc>
              <a:spcBef>
                <a:spcPts val="940"/>
              </a:spcBef>
            </a:pPr>
            <a:r>
              <a:rPr sz="2000" b="1" spc="-5" dirty="0">
                <a:solidFill>
                  <a:srgbClr val="595959"/>
                </a:solidFill>
                <a:latin typeface="Times New Roman"/>
                <a:cs typeface="Times New Roman"/>
              </a:rPr>
              <a:t>Entailment: </a:t>
            </a:r>
            <a:r>
              <a:rPr sz="2000" spc="-5" dirty="0">
                <a:solidFill>
                  <a:srgbClr val="595959"/>
                </a:solidFill>
                <a:latin typeface="Times New Roman"/>
                <a:cs typeface="Times New Roman"/>
              </a:rPr>
              <a:t>Decide if the truth </a:t>
            </a:r>
            <a:r>
              <a:rPr sz="2000" dirty="0">
                <a:solidFill>
                  <a:srgbClr val="595959"/>
                </a:solidFill>
                <a:latin typeface="Times New Roman"/>
                <a:cs typeface="Times New Roman"/>
              </a:rPr>
              <a:t>of one </a:t>
            </a:r>
            <a:r>
              <a:rPr sz="2000" spc="-5" dirty="0">
                <a:solidFill>
                  <a:srgbClr val="595959"/>
                </a:solidFill>
                <a:latin typeface="Times New Roman"/>
                <a:cs typeface="Times New Roman"/>
              </a:rPr>
              <a:t>sentence </a:t>
            </a:r>
            <a:r>
              <a:rPr sz="2000" spc="-10" dirty="0">
                <a:solidFill>
                  <a:srgbClr val="595959"/>
                </a:solidFill>
                <a:latin typeface="Times New Roman"/>
                <a:cs typeface="Times New Roman"/>
              </a:rPr>
              <a:t>implies </a:t>
            </a:r>
            <a:r>
              <a:rPr sz="2000" spc="-5" dirty="0">
                <a:solidFill>
                  <a:srgbClr val="595959"/>
                </a:solidFill>
                <a:latin typeface="Times New Roman"/>
                <a:cs typeface="Times New Roman"/>
              </a:rPr>
              <a:t>the truth </a:t>
            </a:r>
            <a:r>
              <a:rPr sz="2000" dirty="0">
                <a:solidFill>
                  <a:srgbClr val="595959"/>
                </a:solidFill>
                <a:latin typeface="Times New Roman"/>
                <a:cs typeface="Times New Roman"/>
              </a:rPr>
              <a:t>of </a:t>
            </a:r>
            <a:r>
              <a:rPr sz="2000" spc="-5" dirty="0">
                <a:solidFill>
                  <a:srgbClr val="595959"/>
                </a:solidFill>
                <a:latin typeface="Times New Roman"/>
                <a:cs typeface="Times New Roman"/>
              </a:rPr>
              <a:t>another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(one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way).</a:t>
            </a:r>
            <a:endParaRPr sz="2000">
              <a:latin typeface="Times New Roman"/>
              <a:cs typeface="Times New Roman"/>
            </a:endParaRPr>
          </a:p>
          <a:p>
            <a:pPr marL="48895">
              <a:lnSpc>
                <a:spcPct val="100000"/>
              </a:lnSpc>
              <a:spcBef>
                <a:spcPts val="80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“John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lives</a:t>
            </a:r>
            <a:r>
              <a:rPr sz="1800" dirty="0">
                <a:solidFill>
                  <a:srgbClr val="595959"/>
                </a:solidFill>
                <a:latin typeface="Times New Roman"/>
                <a:cs typeface="Times New Roman"/>
              </a:rPr>
              <a:t> </a:t>
            </a:r>
            <a:r>
              <a:rPr sz="1800" spc="-5" dirty="0">
                <a:solidFill>
                  <a:srgbClr val="595959"/>
                </a:solidFill>
                <a:latin typeface="Times New Roman"/>
                <a:cs typeface="Times New Roman"/>
              </a:rPr>
              <a:t>in</a:t>
            </a:r>
            <a:r>
              <a:rPr sz="1800" spc="-30" dirty="0">
                <a:solidFill>
                  <a:srgbClr val="595959"/>
                </a:solidFill>
                <a:latin typeface="Times New Roman"/>
                <a:cs typeface="Times New Roman"/>
              </a:rPr>
              <a:t> </a:t>
            </a:r>
            <a:r>
              <a:rPr sz="1800" spc="-20" dirty="0">
                <a:solidFill>
                  <a:srgbClr val="595959"/>
                </a:solidFill>
                <a:latin typeface="Times New Roman"/>
                <a:cs typeface="Times New Roman"/>
              </a:rPr>
              <a:t>Toronto”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implies</a:t>
            </a:r>
            <a:r>
              <a:rPr sz="1800" dirty="0">
                <a:solidFill>
                  <a:srgbClr val="595959"/>
                </a:solidFill>
                <a:latin typeface="Times New Roman"/>
                <a:cs typeface="Times New Roman"/>
              </a:rPr>
              <a:t> </a:t>
            </a:r>
            <a:r>
              <a:rPr sz="1800" spc="-5" dirty="0">
                <a:solidFill>
                  <a:srgbClr val="595959"/>
                </a:solidFill>
                <a:latin typeface="Times New Roman"/>
                <a:cs typeface="Times New Roman"/>
              </a:rPr>
              <a:t>that</a:t>
            </a:r>
            <a:r>
              <a:rPr sz="1800" dirty="0">
                <a:solidFill>
                  <a:srgbClr val="595959"/>
                </a:solidFill>
                <a:latin typeface="Times New Roman"/>
                <a:cs typeface="Times New Roman"/>
              </a:rPr>
              <a:t> </a:t>
            </a:r>
            <a:r>
              <a:rPr sz="1800" spc="-20" dirty="0">
                <a:solidFill>
                  <a:srgbClr val="595959"/>
                </a:solidFill>
                <a:latin typeface="Times New Roman"/>
                <a:cs typeface="Times New Roman"/>
              </a:rPr>
              <a:t>John’s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residence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is</a:t>
            </a:r>
            <a:r>
              <a:rPr sz="1800" dirty="0">
                <a:solidFill>
                  <a:srgbClr val="595959"/>
                </a:solidFill>
                <a:latin typeface="Times New Roman"/>
                <a:cs typeface="Times New Roman"/>
              </a:rPr>
              <a:t> </a:t>
            </a:r>
            <a:r>
              <a:rPr sz="1800" spc="-5" dirty="0">
                <a:solidFill>
                  <a:srgbClr val="595959"/>
                </a:solidFill>
                <a:latin typeface="Times New Roman"/>
                <a:cs typeface="Times New Roman"/>
              </a:rPr>
              <a:t>in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Canada.</a:t>
            </a:r>
            <a:endParaRPr sz="180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40827" y="5026177"/>
            <a:ext cx="4527550" cy="1300480"/>
          </a:xfrm>
          <a:prstGeom prst="rect">
            <a:avLst/>
          </a:prstGeom>
        </p:spPr>
        <p:txBody>
          <a:bodyPr vert="horz" wrap="square" lIns="0" tIns="12700" rIns="0" bIns="0" rtlCol="0">
            <a:spAutoFit/>
          </a:bodyPr>
          <a:lstStyle/>
          <a:p>
            <a:pPr marR="5080" algn="r">
              <a:lnSpc>
                <a:spcPts val="5020"/>
              </a:lnSpc>
              <a:spcBef>
                <a:spcPts val="100"/>
              </a:spcBef>
            </a:pPr>
            <a:r>
              <a:rPr sz="4200" spc="165" dirty="0">
                <a:solidFill>
                  <a:srgbClr val="EE5612"/>
                </a:solidFill>
                <a:latin typeface="Times New Roman"/>
                <a:cs typeface="Times New Roman"/>
              </a:rPr>
              <a:t>Lexical</a:t>
            </a:r>
            <a:r>
              <a:rPr sz="4200" spc="340" dirty="0">
                <a:solidFill>
                  <a:srgbClr val="EE5612"/>
                </a:solidFill>
                <a:latin typeface="Times New Roman"/>
                <a:cs typeface="Times New Roman"/>
              </a:rPr>
              <a:t> </a:t>
            </a:r>
            <a:r>
              <a:rPr sz="4200" spc="175" dirty="0">
                <a:solidFill>
                  <a:srgbClr val="EE5612"/>
                </a:solidFill>
                <a:latin typeface="Times New Roman"/>
                <a:cs typeface="Times New Roman"/>
              </a:rPr>
              <a:t>Semantics:</a:t>
            </a:r>
            <a:endParaRPr sz="4200">
              <a:latin typeface="Times New Roman"/>
              <a:cs typeface="Times New Roman"/>
            </a:endParaRPr>
          </a:p>
          <a:p>
            <a:pPr marR="6350" algn="r">
              <a:lnSpc>
                <a:spcPts val="5020"/>
              </a:lnSpc>
            </a:pPr>
            <a:r>
              <a:rPr sz="4200" spc="145" dirty="0">
                <a:solidFill>
                  <a:srgbClr val="EE5612"/>
                </a:solidFill>
                <a:latin typeface="Times New Roman"/>
                <a:cs typeface="Times New Roman"/>
              </a:rPr>
              <a:t>Part</a:t>
            </a:r>
            <a:r>
              <a:rPr sz="4200" spc="305" dirty="0">
                <a:solidFill>
                  <a:srgbClr val="EE5612"/>
                </a:solidFill>
                <a:latin typeface="Times New Roman"/>
                <a:cs typeface="Times New Roman"/>
              </a:rPr>
              <a:t> </a:t>
            </a:r>
            <a:r>
              <a:rPr sz="4200" dirty="0">
                <a:solidFill>
                  <a:srgbClr val="EE5612"/>
                </a:solidFill>
                <a:latin typeface="Times New Roman"/>
                <a:cs typeface="Times New Roman"/>
              </a:rPr>
              <a:t>1</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60984"/>
            <a:ext cx="4953635" cy="1120140"/>
          </a:xfrm>
          <a:prstGeom prst="rect">
            <a:avLst/>
          </a:prstGeom>
        </p:spPr>
        <p:txBody>
          <a:bodyPr vert="horz" wrap="square" lIns="0" tIns="27939" rIns="0" bIns="0" rtlCol="0">
            <a:spAutoFit/>
          </a:bodyPr>
          <a:lstStyle/>
          <a:p>
            <a:pPr marL="12700" marR="5080">
              <a:lnSpc>
                <a:spcPts val="4300"/>
              </a:lnSpc>
              <a:spcBef>
                <a:spcPts val="219"/>
              </a:spcBef>
            </a:pPr>
            <a:r>
              <a:rPr sz="3600" spc="80" dirty="0"/>
              <a:t>Relation</a:t>
            </a:r>
            <a:r>
              <a:rPr sz="3600" spc="180" dirty="0"/>
              <a:t> </a:t>
            </a:r>
            <a:r>
              <a:rPr sz="3600" spc="80" dirty="0"/>
              <a:t>Between</a:t>
            </a:r>
            <a:r>
              <a:rPr sz="3600" spc="185" dirty="0"/>
              <a:t> </a:t>
            </a:r>
            <a:r>
              <a:rPr sz="3600" spc="80" dirty="0"/>
              <a:t>Syntax </a:t>
            </a:r>
            <a:r>
              <a:rPr sz="3600" spc="-885" dirty="0"/>
              <a:t> </a:t>
            </a:r>
            <a:r>
              <a:rPr sz="3600" spc="65" dirty="0"/>
              <a:t>and</a:t>
            </a:r>
            <a:r>
              <a:rPr sz="3600" spc="185" dirty="0"/>
              <a:t> </a:t>
            </a:r>
            <a:r>
              <a:rPr sz="3600" spc="85" dirty="0"/>
              <a:t>Semantics</a:t>
            </a:r>
            <a:r>
              <a:rPr sz="3600" spc="185" dirty="0"/>
              <a:t> </a:t>
            </a:r>
            <a:r>
              <a:rPr sz="3600" spc="45" dirty="0"/>
              <a:t>in</a:t>
            </a:r>
            <a:r>
              <a:rPr sz="3600" spc="190" dirty="0"/>
              <a:t> </a:t>
            </a:r>
            <a:r>
              <a:rPr sz="3600" spc="65" dirty="0"/>
              <a:t>NLP</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5</a:t>
            </a:r>
          </a:p>
        </p:txBody>
      </p:sp>
      <p:sp>
        <p:nvSpPr>
          <p:cNvPr id="3" name="object 3"/>
          <p:cNvSpPr txBox="1"/>
          <p:nvPr/>
        </p:nvSpPr>
        <p:spPr>
          <a:xfrm>
            <a:off x="892555" y="2186177"/>
            <a:ext cx="5606415" cy="2622550"/>
          </a:xfrm>
          <a:prstGeom prst="rect">
            <a:avLst/>
          </a:prstGeom>
        </p:spPr>
        <p:txBody>
          <a:bodyPr vert="horz" wrap="square" lIns="0" tIns="132715" rIns="0" bIns="0" rtlCol="0">
            <a:spAutoFit/>
          </a:bodyPr>
          <a:lstStyle/>
          <a:p>
            <a:pPr marL="12700">
              <a:lnSpc>
                <a:spcPct val="100000"/>
              </a:lnSpc>
              <a:spcBef>
                <a:spcPts val="1045"/>
              </a:spcBef>
            </a:pPr>
            <a:r>
              <a:rPr sz="2200" spc="-5" dirty="0">
                <a:solidFill>
                  <a:srgbClr val="595959"/>
                </a:solidFill>
                <a:latin typeface="Times New Roman"/>
                <a:cs typeface="Times New Roman"/>
              </a:rPr>
              <a:t>Syntactic</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analysis:</a:t>
            </a:r>
            <a:endParaRPr sz="2200">
              <a:latin typeface="Times New Roman"/>
              <a:cs typeface="Times New Roman"/>
            </a:endParaRPr>
          </a:p>
          <a:p>
            <a:pPr marL="49530">
              <a:lnSpc>
                <a:spcPct val="100000"/>
              </a:lnSpc>
              <a:spcBef>
                <a:spcPts val="8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Determines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syntactic</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category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words</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Decides phrase structure—how</a:t>
            </a:r>
            <a:r>
              <a:rPr sz="2000" spc="5" dirty="0">
                <a:solidFill>
                  <a:srgbClr val="595959"/>
                </a:solidFill>
                <a:latin typeface="Times New Roman"/>
                <a:cs typeface="Times New Roman"/>
              </a:rPr>
              <a:t> </a:t>
            </a:r>
            <a:r>
              <a:rPr sz="2000" dirty="0">
                <a:solidFill>
                  <a:srgbClr val="595959"/>
                </a:solidFill>
                <a:latin typeface="Times New Roman"/>
                <a:cs typeface="Times New Roman"/>
              </a:rPr>
              <a:t>words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are grouped</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Assigns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structural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analysis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sentence</a:t>
            </a:r>
            <a:endParaRPr sz="2000">
              <a:latin typeface="Times New Roman"/>
              <a:cs typeface="Times New Roman"/>
            </a:endParaRPr>
          </a:p>
          <a:p>
            <a:pPr marL="12700">
              <a:lnSpc>
                <a:spcPct val="100000"/>
              </a:lnSpc>
              <a:spcBef>
                <a:spcPts val="1000"/>
              </a:spcBef>
            </a:pPr>
            <a:r>
              <a:rPr sz="2200" spc="-5" dirty="0">
                <a:solidFill>
                  <a:srgbClr val="595959"/>
                </a:solidFill>
                <a:latin typeface="Times New Roman"/>
                <a:cs typeface="Times New Roman"/>
              </a:rPr>
              <a:t>Semantic</a:t>
            </a:r>
            <a:r>
              <a:rPr sz="2200" spc="-20" dirty="0">
                <a:solidFill>
                  <a:srgbClr val="595959"/>
                </a:solidFill>
                <a:latin typeface="Times New Roman"/>
                <a:cs typeface="Times New Roman"/>
              </a:rPr>
              <a:t> </a:t>
            </a:r>
            <a:r>
              <a:rPr sz="2200" spc="-5" dirty="0">
                <a:solidFill>
                  <a:srgbClr val="595959"/>
                </a:solidFill>
                <a:latin typeface="Times New Roman"/>
                <a:cs typeface="Times New Roman"/>
              </a:rPr>
              <a:t>analysis:</a:t>
            </a:r>
            <a:endParaRPr sz="2200">
              <a:latin typeface="Times New Roman"/>
              <a:cs typeface="Times New Roman"/>
            </a:endParaRPr>
          </a:p>
          <a:p>
            <a:pPr marL="49530">
              <a:lnSpc>
                <a:spcPct val="100000"/>
              </a:lnSpc>
              <a:spcBef>
                <a:spcPts val="7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Creates</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representation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meaning </a:t>
            </a:r>
            <a:r>
              <a:rPr sz="2000" dirty="0">
                <a:solidFill>
                  <a:srgbClr val="595959"/>
                </a:solidFill>
                <a:latin typeface="Times New Roman"/>
                <a:cs typeface="Times New Roman"/>
              </a:rPr>
              <a:t>of</a:t>
            </a:r>
            <a:r>
              <a:rPr sz="2000" spc="-15"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sentence</a:t>
            </a:r>
            <a:endParaRPr sz="2000">
              <a:latin typeface="Times New Roman"/>
              <a:cs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60984"/>
            <a:ext cx="4953635" cy="1120140"/>
          </a:xfrm>
          <a:prstGeom prst="rect">
            <a:avLst/>
          </a:prstGeom>
        </p:spPr>
        <p:txBody>
          <a:bodyPr vert="horz" wrap="square" lIns="0" tIns="27939" rIns="0" bIns="0" rtlCol="0">
            <a:spAutoFit/>
          </a:bodyPr>
          <a:lstStyle/>
          <a:p>
            <a:pPr marL="12700" marR="5080">
              <a:lnSpc>
                <a:spcPts val="4300"/>
              </a:lnSpc>
              <a:spcBef>
                <a:spcPts val="219"/>
              </a:spcBef>
            </a:pPr>
            <a:r>
              <a:rPr sz="3600" spc="80" dirty="0"/>
              <a:t>Relation</a:t>
            </a:r>
            <a:r>
              <a:rPr sz="3600" spc="180" dirty="0"/>
              <a:t> </a:t>
            </a:r>
            <a:r>
              <a:rPr sz="3600" spc="80" dirty="0"/>
              <a:t>Between</a:t>
            </a:r>
            <a:r>
              <a:rPr sz="3600" spc="185" dirty="0"/>
              <a:t> </a:t>
            </a:r>
            <a:r>
              <a:rPr sz="3600" spc="80" dirty="0"/>
              <a:t>Syntax </a:t>
            </a:r>
            <a:r>
              <a:rPr sz="3600" spc="-885" dirty="0"/>
              <a:t> </a:t>
            </a:r>
            <a:r>
              <a:rPr sz="3600" spc="65" dirty="0"/>
              <a:t>and</a:t>
            </a:r>
            <a:r>
              <a:rPr sz="3600" spc="185" dirty="0"/>
              <a:t> </a:t>
            </a:r>
            <a:r>
              <a:rPr sz="3600" spc="85" dirty="0"/>
              <a:t>Semantics</a:t>
            </a:r>
            <a:r>
              <a:rPr sz="3600" spc="185" dirty="0"/>
              <a:t> </a:t>
            </a:r>
            <a:r>
              <a:rPr sz="3600" spc="45" dirty="0"/>
              <a:t>in</a:t>
            </a:r>
            <a:r>
              <a:rPr sz="3600" spc="190" dirty="0"/>
              <a:t> </a:t>
            </a:r>
            <a:r>
              <a:rPr sz="3600" spc="65" dirty="0"/>
              <a:t>NLP</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6</a:t>
            </a:r>
          </a:p>
        </p:txBody>
      </p:sp>
      <p:sp>
        <p:nvSpPr>
          <p:cNvPr id="3" name="object 3"/>
          <p:cNvSpPr txBox="1"/>
          <p:nvPr/>
        </p:nvSpPr>
        <p:spPr>
          <a:xfrm>
            <a:off x="892555" y="2306320"/>
            <a:ext cx="6892925" cy="2870200"/>
          </a:xfrm>
          <a:prstGeom prst="rect">
            <a:avLst/>
          </a:prstGeom>
        </p:spPr>
        <p:txBody>
          <a:bodyPr vert="horz" wrap="square" lIns="0" tIns="5080" rIns="0" bIns="0" rtlCol="0">
            <a:spAutoFit/>
          </a:bodyPr>
          <a:lstStyle/>
          <a:p>
            <a:pPr marL="12700" marR="2098675">
              <a:lnSpc>
                <a:spcPct val="102299"/>
              </a:lnSpc>
              <a:spcBef>
                <a:spcPts val="40"/>
              </a:spcBef>
            </a:pPr>
            <a:r>
              <a:rPr sz="2200" spc="-5" dirty="0">
                <a:solidFill>
                  <a:srgbClr val="595959"/>
                </a:solidFill>
                <a:latin typeface="Times New Roman"/>
                <a:cs typeface="Times New Roman"/>
              </a:rPr>
              <a:t>Clearly</a:t>
            </a:r>
            <a:r>
              <a:rPr sz="2200" dirty="0">
                <a:solidFill>
                  <a:srgbClr val="595959"/>
                </a:solidFill>
                <a:latin typeface="Times New Roman"/>
                <a:cs typeface="Times New Roman"/>
              </a:rPr>
              <a:t> </a:t>
            </a:r>
            <a:r>
              <a:rPr sz="2200" spc="-5" dirty="0">
                <a:solidFill>
                  <a:srgbClr val="595959"/>
                </a:solidFill>
                <a:latin typeface="Times New Roman"/>
                <a:cs typeface="Times New Roman"/>
              </a:rPr>
              <a:t>syntactic</a:t>
            </a:r>
            <a:r>
              <a:rPr sz="2200" dirty="0">
                <a:solidFill>
                  <a:srgbClr val="595959"/>
                </a:solidFill>
                <a:latin typeface="Times New Roman"/>
                <a:cs typeface="Times New Roman"/>
              </a:rPr>
              <a:t> </a:t>
            </a:r>
            <a:r>
              <a:rPr sz="2200" spc="-5" dirty="0">
                <a:solidFill>
                  <a:srgbClr val="595959"/>
                </a:solidFill>
                <a:latin typeface="Times New Roman"/>
                <a:cs typeface="Times New Roman"/>
              </a:rPr>
              <a:t>structure</a:t>
            </a:r>
            <a:r>
              <a:rPr sz="2200" dirty="0">
                <a:solidFill>
                  <a:srgbClr val="595959"/>
                </a:solidFill>
                <a:latin typeface="Times New Roman"/>
                <a:cs typeface="Times New Roman"/>
              </a:rPr>
              <a:t> </a:t>
            </a:r>
            <a:r>
              <a:rPr sz="2200" spc="-10" dirty="0">
                <a:solidFill>
                  <a:srgbClr val="595959"/>
                </a:solidFill>
                <a:latin typeface="Times New Roman"/>
                <a:cs typeface="Times New Roman"/>
              </a:rPr>
              <a:t>affects</a:t>
            </a:r>
            <a:r>
              <a:rPr sz="2200" spc="-5" dirty="0">
                <a:solidFill>
                  <a:srgbClr val="595959"/>
                </a:solidFill>
                <a:latin typeface="Times New Roman"/>
                <a:cs typeface="Times New Roman"/>
              </a:rPr>
              <a:t> meaning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(e.g., word</a:t>
            </a:r>
            <a:r>
              <a:rPr sz="2200" dirty="0">
                <a:solidFill>
                  <a:srgbClr val="595959"/>
                </a:solidFill>
                <a:latin typeface="Times New Roman"/>
                <a:cs typeface="Times New Roman"/>
              </a:rPr>
              <a:t> </a:t>
            </a:r>
            <a:r>
              <a:rPr sz="2200" spc="-15" dirty="0">
                <a:solidFill>
                  <a:srgbClr val="595959"/>
                </a:solidFill>
                <a:latin typeface="Times New Roman"/>
                <a:cs typeface="Times New Roman"/>
              </a:rPr>
              <a:t>order,</a:t>
            </a:r>
            <a:r>
              <a:rPr sz="2200" dirty="0">
                <a:solidFill>
                  <a:srgbClr val="595959"/>
                </a:solidFill>
                <a:latin typeface="Times New Roman"/>
                <a:cs typeface="Times New Roman"/>
              </a:rPr>
              <a:t> </a:t>
            </a:r>
            <a:r>
              <a:rPr sz="2200" spc="-5" dirty="0">
                <a:solidFill>
                  <a:srgbClr val="595959"/>
                </a:solidFill>
                <a:latin typeface="Times New Roman"/>
                <a:cs typeface="Times New Roman"/>
              </a:rPr>
              <a:t>phrase attachment).</a:t>
            </a:r>
            <a:endParaRPr sz="2200">
              <a:latin typeface="Times New Roman"/>
              <a:cs typeface="Times New Roman"/>
            </a:endParaRPr>
          </a:p>
          <a:p>
            <a:pPr marL="49530">
              <a:lnSpc>
                <a:spcPct val="100000"/>
              </a:lnSpc>
              <a:spcBef>
                <a:spcPts val="11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man with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telescope watched </a:t>
            </a:r>
            <a:r>
              <a:rPr sz="2000" spc="-25" dirty="0">
                <a:solidFill>
                  <a:srgbClr val="595959"/>
                </a:solidFill>
                <a:latin typeface="Times New Roman"/>
                <a:cs typeface="Times New Roman"/>
              </a:rPr>
              <a:t>Mary.”</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“Mary watched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man with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telescope.”</a:t>
            </a:r>
            <a:endParaRPr sz="2000">
              <a:latin typeface="Times New Roman"/>
              <a:cs typeface="Times New Roman"/>
            </a:endParaRPr>
          </a:p>
          <a:p>
            <a:pPr marL="12700">
              <a:lnSpc>
                <a:spcPct val="100000"/>
              </a:lnSpc>
              <a:spcBef>
                <a:spcPts val="1200"/>
              </a:spcBef>
            </a:pPr>
            <a:r>
              <a:rPr sz="2200" spc="-5" dirty="0">
                <a:solidFill>
                  <a:srgbClr val="595959"/>
                </a:solidFill>
                <a:latin typeface="Times New Roman"/>
                <a:cs typeface="Times New Roman"/>
              </a:rPr>
              <a:t>But</a:t>
            </a:r>
            <a:r>
              <a:rPr sz="2200" dirty="0">
                <a:solidFill>
                  <a:srgbClr val="595959"/>
                </a:solidFill>
                <a:latin typeface="Times New Roman"/>
                <a:cs typeface="Times New Roman"/>
              </a:rPr>
              <a:t> </a:t>
            </a:r>
            <a:r>
              <a:rPr sz="2200" spc="-5" dirty="0">
                <a:solidFill>
                  <a:srgbClr val="595959"/>
                </a:solidFill>
                <a:latin typeface="Times New Roman"/>
                <a:cs typeface="Times New Roman"/>
              </a:rPr>
              <a:t>meaning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can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determine syntactic</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structure.</a:t>
            </a:r>
            <a:endParaRPr sz="2200">
              <a:latin typeface="Times New Roman"/>
              <a:cs typeface="Times New Roman"/>
            </a:endParaRPr>
          </a:p>
          <a:p>
            <a:pPr marL="186690" marR="5080" indent="-137160">
              <a:lnSpc>
                <a:spcPct val="100000"/>
              </a:lnSpc>
              <a:spcBef>
                <a:spcPts val="126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Recall that </a:t>
            </a:r>
            <a:r>
              <a:rPr sz="2000" spc="-10" dirty="0">
                <a:solidFill>
                  <a:srgbClr val="595959"/>
                </a:solidFill>
                <a:latin typeface="Times New Roman"/>
                <a:cs typeface="Times New Roman"/>
              </a:rPr>
              <a:t>lexicalized statistical </a:t>
            </a:r>
            <a:r>
              <a:rPr sz="2000" spc="-5" dirty="0">
                <a:solidFill>
                  <a:srgbClr val="595959"/>
                </a:solidFill>
                <a:latin typeface="Times New Roman"/>
                <a:cs typeface="Times New Roman"/>
              </a:rPr>
              <a:t>parsing used head </a:t>
            </a:r>
            <a:r>
              <a:rPr sz="2000" dirty="0">
                <a:solidFill>
                  <a:srgbClr val="595959"/>
                </a:solidFill>
                <a:latin typeface="Times New Roman"/>
                <a:cs typeface="Times New Roman"/>
              </a:rPr>
              <a:t>word </a:t>
            </a:r>
            <a:r>
              <a:rPr sz="2000" spc="-10" dirty="0">
                <a:solidFill>
                  <a:srgbClr val="595959"/>
                </a:solidFill>
                <a:latin typeface="Times New Roman"/>
                <a:cs typeface="Times New Roman"/>
              </a:rPr>
              <a:t>affinities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(probabilities)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help determine parsing.</a:t>
            </a:r>
            <a:endParaRPr sz="2000">
              <a:latin typeface="Times New Roman"/>
              <a:cs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4" y="1065784"/>
            <a:ext cx="6657340" cy="513080"/>
          </a:xfrm>
          <a:prstGeom prst="rect">
            <a:avLst/>
          </a:prstGeom>
        </p:spPr>
        <p:txBody>
          <a:bodyPr vert="horz" wrap="square" lIns="0" tIns="12700" rIns="0" bIns="0" rtlCol="0">
            <a:spAutoFit/>
          </a:bodyPr>
          <a:lstStyle/>
          <a:p>
            <a:pPr marL="12700">
              <a:lnSpc>
                <a:spcPct val="100000"/>
              </a:lnSpc>
              <a:spcBef>
                <a:spcPts val="100"/>
              </a:spcBef>
            </a:pPr>
            <a:r>
              <a:rPr spc="85" dirty="0"/>
              <a:t>Semantic</a:t>
            </a:r>
            <a:r>
              <a:rPr spc="180" dirty="0"/>
              <a:t> </a:t>
            </a:r>
            <a:r>
              <a:rPr spc="80" dirty="0"/>
              <a:t>Systems</a:t>
            </a:r>
            <a:r>
              <a:rPr spc="185" dirty="0"/>
              <a:t> </a:t>
            </a:r>
            <a:r>
              <a:rPr spc="65" dirty="0"/>
              <a:t>and</a:t>
            </a:r>
            <a:r>
              <a:rPr spc="175" dirty="0"/>
              <a:t> </a:t>
            </a:r>
            <a:r>
              <a:rPr spc="90" dirty="0"/>
              <a:t>Representation</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7</a:t>
            </a:r>
          </a:p>
        </p:txBody>
      </p:sp>
      <p:sp>
        <p:nvSpPr>
          <p:cNvPr id="3" name="object 3"/>
          <p:cNvSpPr txBox="1"/>
          <p:nvPr/>
        </p:nvSpPr>
        <p:spPr>
          <a:xfrm>
            <a:off x="892555" y="2306320"/>
            <a:ext cx="6944359" cy="2463800"/>
          </a:xfrm>
          <a:prstGeom prst="rect">
            <a:avLst/>
          </a:prstGeom>
        </p:spPr>
        <p:txBody>
          <a:bodyPr vert="horz" wrap="square" lIns="0" tIns="5080" rIns="0" bIns="0" rtlCol="0">
            <a:spAutoFit/>
          </a:bodyPr>
          <a:lstStyle/>
          <a:p>
            <a:pPr marL="12700" marR="582930">
              <a:lnSpc>
                <a:spcPct val="102299"/>
              </a:lnSpc>
              <a:spcBef>
                <a:spcPts val="40"/>
              </a:spcBef>
            </a:pPr>
            <a:r>
              <a:rPr sz="2200" dirty="0">
                <a:solidFill>
                  <a:srgbClr val="595959"/>
                </a:solidFill>
                <a:latin typeface="Times New Roman"/>
                <a:cs typeface="Times New Roman"/>
              </a:rPr>
              <a:t>A</a:t>
            </a:r>
            <a:r>
              <a:rPr sz="2200" spc="-130" dirty="0">
                <a:solidFill>
                  <a:srgbClr val="595959"/>
                </a:solidFill>
                <a:latin typeface="Times New Roman"/>
                <a:cs typeface="Times New Roman"/>
              </a:rPr>
              <a:t> </a:t>
            </a:r>
            <a:r>
              <a:rPr sz="2200" spc="-5" dirty="0">
                <a:solidFill>
                  <a:srgbClr val="595959"/>
                </a:solidFill>
                <a:latin typeface="Times New Roman"/>
                <a:cs typeface="Times New Roman"/>
              </a:rPr>
              <a:t>semantic</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system consists</a:t>
            </a:r>
            <a:r>
              <a:rPr sz="2200" spc="-1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different types</a:t>
            </a:r>
            <a:r>
              <a:rPr sz="2200" spc="-1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dirty="0">
                <a:solidFill>
                  <a:srgbClr val="595959"/>
                </a:solidFill>
                <a:latin typeface="Times New Roman"/>
                <a:cs typeface="Times New Roman"/>
              </a:rPr>
              <a:t>building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blocks:</a:t>
            </a:r>
            <a:r>
              <a:rPr sz="2200" dirty="0">
                <a:solidFill>
                  <a:srgbClr val="595959"/>
                </a:solidFill>
                <a:latin typeface="Times New Roman"/>
                <a:cs typeface="Times New Roman"/>
              </a:rPr>
              <a:t> </a:t>
            </a:r>
            <a:r>
              <a:rPr sz="2200" spc="-5" dirty="0">
                <a:solidFill>
                  <a:srgbClr val="595959"/>
                </a:solidFill>
                <a:latin typeface="Times New Roman"/>
                <a:cs typeface="Times New Roman"/>
              </a:rPr>
              <a:t>entities,</a:t>
            </a:r>
            <a:r>
              <a:rPr sz="2200" dirty="0">
                <a:solidFill>
                  <a:srgbClr val="595959"/>
                </a:solidFill>
                <a:latin typeface="Times New Roman"/>
                <a:cs typeface="Times New Roman"/>
              </a:rPr>
              <a:t> </a:t>
            </a:r>
            <a:r>
              <a:rPr sz="2200" spc="-5" dirty="0">
                <a:solidFill>
                  <a:srgbClr val="595959"/>
                </a:solidFill>
                <a:latin typeface="Times New Roman"/>
                <a:cs typeface="Times New Roman"/>
              </a:rPr>
              <a:t>concepts,</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relations,</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predicates.</a:t>
            </a:r>
            <a:endParaRPr sz="2200">
              <a:latin typeface="Times New Roman"/>
              <a:cs typeface="Times New Roman"/>
            </a:endParaRPr>
          </a:p>
          <a:p>
            <a:pPr marL="12700" marR="5080">
              <a:lnSpc>
                <a:spcPct val="100400"/>
              </a:lnSpc>
              <a:spcBef>
                <a:spcPts val="1745"/>
              </a:spcBef>
            </a:pPr>
            <a:r>
              <a:rPr sz="2200" dirty="0">
                <a:solidFill>
                  <a:srgbClr val="595959"/>
                </a:solidFill>
                <a:latin typeface="Times New Roman"/>
                <a:cs typeface="Times New Roman"/>
              </a:rPr>
              <a:t>A </a:t>
            </a:r>
            <a:r>
              <a:rPr sz="2200" spc="-5" dirty="0">
                <a:solidFill>
                  <a:srgbClr val="595959"/>
                </a:solidFill>
                <a:latin typeface="Times New Roman"/>
                <a:cs typeface="Times New Roman"/>
              </a:rPr>
              <a:t>representation shows </a:t>
            </a:r>
            <a:r>
              <a:rPr sz="2200" dirty="0">
                <a:solidFill>
                  <a:srgbClr val="595959"/>
                </a:solidFill>
                <a:latin typeface="Times New Roman"/>
                <a:cs typeface="Times New Roman"/>
              </a:rPr>
              <a:t>how to put </a:t>
            </a:r>
            <a:r>
              <a:rPr sz="2200" spc="-5" dirty="0">
                <a:solidFill>
                  <a:srgbClr val="595959"/>
                </a:solidFill>
                <a:latin typeface="Times New Roman"/>
                <a:cs typeface="Times New Roman"/>
              </a:rPr>
              <a:t>together entities, concepts, </a:t>
            </a:r>
            <a:r>
              <a:rPr sz="2200" spc="-540" dirty="0">
                <a:solidFill>
                  <a:srgbClr val="595959"/>
                </a:solidFill>
                <a:latin typeface="Times New Roman"/>
                <a:cs typeface="Times New Roman"/>
              </a:rPr>
              <a:t> </a:t>
            </a:r>
            <a:r>
              <a:rPr sz="2200" spc="-5" dirty="0">
                <a:solidFill>
                  <a:srgbClr val="595959"/>
                </a:solidFill>
                <a:latin typeface="Times New Roman"/>
                <a:cs typeface="Times New Roman"/>
              </a:rPr>
              <a:t>relations,</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predicates </a:t>
            </a:r>
            <a:r>
              <a:rPr sz="2200" dirty="0">
                <a:solidFill>
                  <a:srgbClr val="595959"/>
                </a:solidFill>
                <a:latin typeface="Times New Roman"/>
                <a:cs typeface="Times New Roman"/>
              </a:rPr>
              <a:t>to </a:t>
            </a:r>
            <a:r>
              <a:rPr sz="2200" spc="-5" dirty="0">
                <a:solidFill>
                  <a:srgbClr val="595959"/>
                </a:solidFill>
                <a:latin typeface="Times New Roman"/>
                <a:cs typeface="Times New Roman"/>
              </a:rPr>
              <a:t>describe</a:t>
            </a:r>
            <a:r>
              <a:rPr sz="2200" dirty="0">
                <a:solidFill>
                  <a:srgbClr val="595959"/>
                </a:solidFill>
                <a:latin typeface="Times New Roman"/>
                <a:cs typeface="Times New Roman"/>
              </a:rPr>
              <a:t> a </a:t>
            </a:r>
            <a:r>
              <a:rPr sz="2200" spc="-5" dirty="0">
                <a:solidFill>
                  <a:srgbClr val="595959"/>
                </a:solidFill>
                <a:latin typeface="Times New Roman"/>
                <a:cs typeface="Times New Roman"/>
              </a:rPr>
              <a:t>situation</a:t>
            </a:r>
            <a:r>
              <a:rPr sz="2200" dirty="0">
                <a:solidFill>
                  <a:srgbClr val="595959"/>
                </a:solidFill>
                <a:latin typeface="Times New Roman"/>
                <a:cs typeface="Times New Roman"/>
              </a:rPr>
              <a:t> 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“semantic </a:t>
            </a:r>
            <a:r>
              <a:rPr sz="2200" dirty="0">
                <a:solidFill>
                  <a:srgbClr val="595959"/>
                </a:solidFill>
                <a:latin typeface="Times New Roman"/>
                <a:cs typeface="Times New Roman"/>
              </a:rPr>
              <a:t> </a:t>
            </a:r>
            <a:r>
              <a:rPr sz="2200" spc="-5" dirty="0">
                <a:solidFill>
                  <a:srgbClr val="595959"/>
                </a:solidFill>
                <a:latin typeface="Times New Roman"/>
                <a:cs typeface="Times New Roman"/>
              </a:rPr>
              <a:t>world.”</a:t>
            </a:r>
            <a:endParaRPr sz="2200">
              <a:latin typeface="Times New Roman"/>
              <a:cs typeface="Times New Roman"/>
            </a:endParaRPr>
          </a:p>
          <a:p>
            <a:pPr marL="49530">
              <a:lnSpc>
                <a:spcPct val="100000"/>
              </a:lnSpc>
              <a:spcBef>
                <a:spcPts val="17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Enables reasoning</a:t>
            </a:r>
            <a:r>
              <a:rPr sz="2000" dirty="0">
                <a:solidFill>
                  <a:srgbClr val="595959"/>
                </a:solidFill>
                <a:latin typeface="Times New Roman"/>
                <a:cs typeface="Times New Roman"/>
              </a:rPr>
              <a:t> </a:t>
            </a:r>
            <a:r>
              <a:rPr sz="2000" spc="-5" dirty="0">
                <a:solidFill>
                  <a:srgbClr val="595959"/>
                </a:solidFill>
                <a:latin typeface="Times New Roman"/>
                <a:cs typeface="Times New Roman"/>
              </a:rPr>
              <a:t>about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semantic</a:t>
            </a:r>
            <a:r>
              <a:rPr sz="2000" dirty="0">
                <a:solidFill>
                  <a:srgbClr val="595959"/>
                </a:solidFill>
                <a:latin typeface="Times New Roman"/>
                <a:cs typeface="Times New Roman"/>
              </a:rPr>
              <a:t> </a:t>
            </a:r>
            <a:r>
              <a:rPr sz="2000" spc="-5" dirty="0">
                <a:solidFill>
                  <a:srgbClr val="595959"/>
                </a:solidFill>
                <a:latin typeface="Times New Roman"/>
                <a:cs typeface="Times New Roman"/>
              </a:rPr>
              <a:t>world</a:t>
            </a:r>
            <a:endParaRPr sz="2000">
              <a:latin typeface="Times New Roman"/>
              <a:cs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46116"/>
            <a:ext cx="4724400" cy="995680"/>
          </a:xfrm>
          <a:prstGeom prst="rect">
            <a:avLst/>
          </a:prstGeom>
        </p:spPr>
        <p:txBody>
          <a:bodyPr vert="horz" wrap="square" lIns="0" tIns="12700" rIns="0" bIns="0" rtlCol="0">
            <a:spAutoFit/>
          </a:bodyPr>
          <a:lstStyle/>
          <a:p>
            <a:pPr marL="12700">
              <a:lnSpc>
                <a:spcPts val="3820"/>
              </a:lnSpc>
              <a:spcBef>
                <a:spcPts val="100"/>
              </a:spcBef>
            </a:pPr>
            <a:r>
              <a:rPr spc="65" dirty="0"/>
              <a:t>Why</a:t>
            </a:r>
            <a:r>
              <a:rPr spc="185" dirty="0"/>
              <a:t> </a:t>
            </a:r>
            <a:r>
              <a:rPr spc="50" dirty="0"/>
              <a:t>Do</a:t>
            </a:r>
            <a:r>
              <a:rPr spc="125" dirty="0"/>
              <a:t> </a:t>
            </a:r>
            <a:r>
              <a:rPr spc="-80" dirty="0"/>
              <a:t>We</a:t>
            </a:r>
            <a:r>
              <a:rPr spc="190" dirty="0"/>
              <a:t> </a:t>
            </a:r>
            <a:r>
              <a:rPr spc="100" dirty="0"/>
              <a:t>Need</a:t>
            </a:r>
          </a:p>
          <a:p>
            <a:pPr marL="12700">
              <a:lnSpc>
                <a:spcPts val="3820"/>
              </a:lnSpc>
            </a:pPr>
            <a:r>
              <a:rPr spc="85" dirty="0"/>
              <a:t>Semantic</a:t>
            </a:r>
            <a:r>
              <a:rPr spc="145" dirty="0"/>
              <a:t> </a:t>
            </a:r>
            <a:r>
              <a:rPr spc="90" dirty="0"/>
              <a:t>Representations?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8</a:t>
            </a:r>
          </a:p>
        </p:txBody>
      </p:sp>
      <p:sp>
        <p:nvSpPr>
          <p:cNvPr id="3" name="object 3"/>
          <p:cNvSpPr txBox="1"/>
          <p:nvPr/>
        </p:nvSpPr>
        <p:spPr>
          <a:xfrm>
            <a:off x="713261" y="1768435"/>
            <a:ext cx="7691755" cy="4716780"/>
          </a:xfrm>
          <a:prstGeom prst="rect">
            <a:avLst/>
          </a:prstGeom>
        </p:spPr>
        <p:txBody>
          <a:bodyPr vert="horz" wrap="square" lIns="0" tIns="5080" rIns="0" bIns="0" rtlCol="0">
            <a:spAutoFit/>
          </a:bodyPr>
          <a:lstStyle/>
          <a:p>
            <a:pPr marL="12700" marR="1023619">
              <a:lnSpc>
                <a:spcPct val="102299"/>
              </a:lnSpc>
              <a:spcBef>
                <a:spcPts val="40"/>
              </a:spcBef>
            </a:pPr>
            <a:r>
              <a:rPr sz="2200" spc="-75" dirty="0">
                <a:solidFill>
                  <a:srgbClr val="595959"/>
                </a:solidFill>
                <a:latin typeface="Times New Roman"/>
                <a:cs typeface="Times New Roman"/>
              </a:rPr>
              <a:t>To</a:t>
            </a:r>
            <a:r>
              <a:rPr sz="2200" dirty="0">
                <a:solidFill>
                  <a:srgbClr val="595959"/>
                </a:solidFill>
                <a:latin typeface="Times New Roman"/>
                <a:cs typeface="Times New Roman"/>
              </a:rPr>
              <a:t> link</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surface,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linguistic</a:t>
            </a:r>
            <a:r>
              <a:rPr sz="2200" dirty="0">
                <a:solidFill>
                  <a:srgbClr val="595959"/>
                </a:solidFill>
                <a:latin typeface="Times New Roman"/>
                <a:cs typeface="Times New Roman"/>
              </a:rPr>
              <a:t> </a:t>
            </a:r>
            <a:r>
              <a:rPr sz="2200" spc="-5" dirty="0">
                <a:solidFill>
                  <a:srgbClr val="595959"/>
                </a:solidFill>
                <a:latin typeface="Times New Roman"/>
                <a:cs typeface="Times New Roman"/>
              </a:rPr>
              <a:t>elements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non-linguistic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knowledge</a:t>
            </a:r>
            <a:r>
              <a:rPr sz="2200" spc="-10" dirty="0">
                <a:solidFill>
                  <a:srgbClr val="595959"/>
                </a:solidFill>
                <a:latin typeface="Times New Roman"/>
                <a:cs typeface="Times New Roman"/>
              </a:rPr>
              <a:t> </a:t>
            </a:r>
            <a:r>
              <a:rPr sz="2200" dirty="0">
                <a:solidFill>
                  <a:srgbClr val="595959"/>
                </a:solidFill>
                <a:latin typeface="Times New Roman"/>
                <a:cs typeface="Times New Roman"/>
              </a:rPr>
              <a:t>of the</a:t>
            </a:r>
            <a:r>
              <a:rPr sz="2200" spc="-5" dirty="0">
                <a:solidFill>
                  <a:srgbClr val="595959"/>
                </a:solidFill>
                <a:latin typeface="Times New Roman"/>
                <a:cs typeface="Times New Roman"/>
              </a:rPr>
              <a:t> world</a:t>
            </a:r>
            <a:endParaRPr sz="2200">
              <a:latin typeface="Times New Roman"/>
              <a:cs typeface="Times New Roman"/>
            </a:endParaRPr>
          </a:p>
          <a:p>
            <a:pPr marL="48895">
              <a:lnSpc>
                <a:spcPct val="100000"/>
              </a:lnSpc>
              <a:spcBef>
                <a:spcPts val="7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Many words, few</a:t>
            </a:r>
            <a:r>
              <a:rPr sz="2000" dirty="0">
                <a:solidFill>
                  <a:srgbClr val="595959"/>
                </a:solidFill>
                <a:latin typeface="Times New Roman"/>
                <a:cs typeface="Times New Roman"/>
              </a:rPr>
              <a:t> </a:t>
            </a:r>
            <a:r>
              <a:rPr sz="2000" spc="-5" dirty="0">
                <a:solidFill>
                  <a:srgbClr val="595959"/>
                </a:solidFill>
                <a:latin typeface="Times New Roman"/>
                <a:cs typeface="Times New Roman"/>
              </a:rPr>
              <a:t>concepts</a:t>
            </a:r>
            <a:endParaRPr sz="2000">
              <a:latin typeface="Times New Roman"/>
              <a:cs typeface="Times New Roman"/>
            </a:endParaRPr>
          </a:p>
          <a:p>
            <a:pPr marL="12700" marR="311785">
              <a:lnSpc>
                <a:spcPts val="2600"/>
              </a:lnSpc>
              <a:spcBef>
                <a:spcPts val="1120"/>
              </a:spcBef>
            </a:pPr>
            <a:r>
              <a:rPr sz="2200" spc="-75" dirty="0">
                <a:solidFill>
                  <a:srgbClr val="595959"/>
                </a:solidFill>
                <a:latin typeface="Times New Roman"/>
                <a:cs typeface="Times New Roman"/>
              </a:rPr>
              <a:t>To</a:t>
            </a:r>
            <a:r>
              <a:rPr sz="2200" dirty="0">
                <a:solidFill>
                  <a:srgbClr val="595959"/>
                </a:solidFill>
                <a:latin typeface="Times New Roman"/>
                <a:cs typeface="Times New Roman"/>
              </a:rPr>
              <a:t> </a:t>
            </a:r>
            <a:r>
              <a:rPr sz="2200" spc="-5" dirty="0">
                <a:solidFill>
                  <a:srgbClr val="595959"/>
                </a:solidFill>
                <a:latin typeface="Times New Roman"/>
                <a:cs typeface="Times New Roman"/>
              </a:rPr>
              <a:t>represent</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variety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at</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lexical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level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at</a:t>
            </a:r>
            <a:r>
              <a:rPr sz="2200" spc="5" dirty="0">
                <a:solidFill>
                  <a:srgbClr val="595959"/>
                </a:solidFill>
                <a:latin typeface="Times New Roman"/>
                <a:cs typeface="Times New Roman"/>
              </a:rPr>
              <a:t> </a:t>
            </a:r>
            <a:r>
              <a:rPr sz="2200" dirty="0">
                <a:solidFill>
                  <a:srgbClr val="595959"/>
                </a:solidFill>
                <a:latin typeface="Times New Roman"/>
                <a:cs typeface="Times New Roman"/>
              </a:rPr>
              <a:t>a</a:t>
            </a:r>
            <a:r>
              <a:rPr sz="2200" spc="-5" dirty="0">
                <a:solidFill>
                  <a:srgbClr val="595959"/>
                </a:solidFill>
                <a:latin typeface="Times New Roman"/>
                <a:cs typeface="Times New Roman"/>
              </a:rPr>
              <a:t> unified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conceptual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level</a:t>
            </a:r>
            <a:endParaRPr sz="2200">
              <a:latin typeface="Times New Roman"/>
              <a:cs typeface="Times New Roman"/>
            </a:endParaRPr>
          </a:p>
          <a:p>
            <a:pPr marL="48895">
              <a:lnSpc>
                <a:spcPct val="100000"/>
              </a:lnSpc>
              <a:spcBef>
                <a:spcPts val="78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Unambiguous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representations;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canonical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forms</a:t>
            </a:r>
            <a:endParaRPr sz="2000">
              <a:latin typeface="Times New Roman"/>
              <a:cs typeface="Times New Roman"/>
            </a:endParaRPr>
          </a:p>
          <a:p>
            <a:pPr marL="12700">
              <a:lnSpc>
                <a:spcPct val="100000"/>
              </a:lnSpc>
              <a:spcBef>
                <a:spcPts val="1000"/>
              </a:spcBef>
            </a:pPr>
            <a:r>
              <a:rPr sz="2200" spc="-5" dirty="0">
                <a:solidFill>
                  <a:srgbClr val="595959"/>
                </a:solidFill>
                <a:latin typeface="Times New Roman"/>
                <a:cs typeface="Times New Roman"/>
              </a:rPr>
              <a:t>Structures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composed</a:t>
            </a:r>
            <a:r>
              <a:rPr sz="2200" dirty="0">
                <a:solidFill>
                  <a:srgbClr val="595959"/>
                </a:solidFill>
                <a:latin typeface="Times New Roman"/>
                <a:cs typeface="Times New Roman"/>
              </a:rPr>
              <a:t> from a</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set</a:t>
            </a:r>
            <a:r>
              <a:rPr sz="2200" dirty="0">
                <a:solidFill>
                  <a:srgbClr val="595959"/>
                </a:solidFill>
                <a:latin typeface="Times New Roman"/>
                <a:cs typeface="Times New Roman"/>
              </a:rPr>
              <a:t> of </a:t>
            </a:r>
            <a:r>
              <a:rPr sz="2200" spc="-5" dirty="0">
                <a:solidFill>
                  <a:srgbClr val="595959"/>
                </a:solidFill>
                <a:latin typeface="Times New Roman"/>
                <a:cs typeface="Times New Roman"/>
              </a:rPr>
              <a:t>symbols</a:t>
            </a:r>
            <a:endParaRPr sz="2200">
              <a:latin typeface="Times New Roman"/>
              <a:cs typeface="Times New Roman"/>
            </a:endParaRPr>
          </a:p>
          <a:p>
            <a:pPr marL="48895">
              <a:lnSpc>
                <a:spcPct val="100000"/>
              </a:lnSpc>
              <a:spcBef>
                <a:spcPts val="7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All languages</a:t>
            </a:r>
            <a:r>
              <a:rPr sz="2000" dirty="0">
                <a:solidFill>
                  <a:srgbClr val="595959"/>
                </a:solidFill>
                <a:latin typeface="Times New Roman"/>
                <a:cs typeface="Times New Roman"/>
              </a:rPr>
              <a:t> </a:t>
            </a:r>
            <a:r>
              <a:rPr sz="2000" spc="-5" dirty="0">
                <a:solidFill>
                  <a:srgbClr val="595959"/>
                </a:solidFill>
                <a:latin typeface="Times New Roman"/>
                <a:cs typeface="Times New Roman"/>
              </a:rPr>
              <a:t>have </a:t>
            </a:r>
            <a:r>
              <a:rPr sz="2000" dirty="0">
                <a:solidFill>
                  <a:srgbClr val="595959"/>
                </a:solidFill>
                <a:latin typeface="Times New Roman"/>
                <a:cs typeface="Times New Roman"/>
              </a:rPr>
              <a:t>a </a:t>
            </a:r>
            <a:r>
              <a:rPr sz="2000" spc="-10" dirty="0">
                <a:solidFill>
                  <a:srgbClr val="595959"/>
                </a:solidFill>
                <a:latin typeface="Times New Roman"/>
                <a:cs typeface="Times New Roman"/>
              </a:rPr>
              <a:t>predicate–argument</a:t>
            </a:r>
            <a:r>
              <a:rPr sz="2000" spc="-5" dirty="0">
                <a:solidFill>
                  <a:srgbClr val="595959"/>
                </a:solidFill>
                <a:latin typeface="Times New Roman"/>
                <a:cs typeface="Times New Roman"/>
              </a:rPr>
              <a:t> structure</a:t>
            </a:r>
            <a:endParaRPr sz="2000">
              <a:latin typeface="Times New Roman"/>
              <a:cs typeface="Times New Roman"/>
            </a:endParaRPr>
          </a:p>
          <a:p>
            <a:pPr marL="186055" marR="763905" indent="-137160">
              <a:lnSpc>
                <a:spcPct val="100000"/>
              </a:lnSpc>
              <a:spcBef>
                <a:spcPts val="100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Corresponds to relationships that hold among concepts underlying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constituent</a:t>
            </a:r>
            <a:r>
              <a:rPr sz="2000" spc="-15" dirty="0">
                <a:solidFill>
                  <a:srgbClr val="595959"/>
                </a:solidFill>
                <a:latin typeface="Times New Roman"/>
                <a:cs typeface="Times New Roman"/>
              </a:rPr>
              <a:t> </a:t>
            </a:r>
            <a:r>
              <a:rPr sz="2000" dirty="0">
                <a:solidFill>
                  <a:srgbClr val="595959"/>
                </a:solidFill>
                <a:latin typeface="Times New Roman"/>
                <a:cs typeface="Times New Roman"/>
              </a:rPr>
              <a:t>words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dirty="0">
                <a:solidFill>
                  <a:srgbClr val="595959"/>
                </a:solidFill>
                <a:latin typeface="Times New Roman"/>
                <a:cs typeface="Times New Roman"/>
              </a:rPr>
              <a:t> </a:t>
            </a:r>
            <a:r>
              <a:rPr sz="2000" spc="-5" dirty="0">
                <a:solidFill>
                  <a:srgbClr val="595959"/>
                </a:solidFill>
                <a:latin typeface="Times New Roman"/>
                <a:cs typeface="Times New Roman"/>
              </a:rPr>
              <a:t>phrases</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sentence, then across sentences</a:t>
            </a:r>
            <a:endParaRPr sz="2000">
              <a:latin typeface="Times New Roman"/>
              <a:cs typeface="Times New Roman"/>
            </a:endParaRPr>
          </a:p>
          <a:p>
            <a:pPr marL="12700" marR="5080">
              <a:lnSpc>
                <a:spcPct val="102299"/>
              </a:lnSpc>
              <a:spcBef>
                <a:spcPts val="935"/>
              </a:spcBef>
            </a:pPr>
            <a:r>
              <a:rPr sz="2200" spc="-5" dirty="0">
                <a:solidFill>
                  <a:srgbClr val="595959"/>
                </a:solidFill>
                <a:latin typeface="Times New Roman"/>
                <a:cs typeface="Times New Roman"/>
              </a:rPr>
              <a:t>Can </a:t>
            </a:r>
            <a:r>
              <a:rPr sz="2200" dirty="0">
                <a:solidFill>
                  <a:srgbClr val="595959"/>
                </a:solidFill>
                <a:latin typeface="Times New Roman"/>
                <a:cs typeface="Times New Roman"/>
              </a:rPr>
              <a:t>be</a:t>
            </a:r>
            <a:r>
              <a:rPr sz="2200" spc="-5" dirty="0">
                <a:solidFill>
                  <a:srgbClr val="595959"/>
                </a:solidFill>
                <a:latin typeface="Times New Roman"/>
                <a:cs typeface="Times New Roman"/>
              </a:rPr>
              <a:t> used</a:t>
            </a:r>
            <a:r>
              <a:rPr sz="2200" dirty="0">
                <a:solidFill>
                  <a:srgbClr val="595959"/>
                </a:solidFill>
                <a:latin typeface="Times New Roman"/>
                <a:cs typeface="Times New Roman"/>
              </a:rPr>
              <a:t> to </a:t>
            </a:r>
            <a:r>
              <a:rPr sz="2200" spc="-5" dirty="0">
                <a:solidFill>
                  <a:srgbClr val="595959"/>
                </a:solidFill>
                <a:latin typeface="Times New Roman"/>
                <a:cs typeface="Times New Roman"/>
              </a:rPr>
              <a:t>reason,</a:t>
            </a:r>
            <a:r>
              <a:rPr sz="2200" dirty="0">
                <a:solidFill>
                  <a:srgbClr val="595959"/>
                </a:solidFill>
                <a:latin typeface="Times New Roman"/>
                <a:cs typeface="Times New Roman"/>
              </a:rPr>
              <a:t> both to </a:t>
            </a:r>
            <a:r>
              <a:rPr sz="2200" spc="-5" dirty="0">
                <a:solidFill>
                  <a:srgbClr val="595959"/>
                </a:solidFill>
                <a:latin typeface="Times New Roman"/>
                <a:cs typeface="Times New Roman"/>
              </a:rPr>
              <a:t>verify what</a:t>
            </a:r>
            <a:r>
              <a:rPr sz="2200" dirty="0">
                <a:solidFill>
                  <a:srgbClr val="595959"/>
                </a:solidFill>
                <a:latin typeface="Times New Roman"/>
                <a:cs typeface="Times New Roman"/>
              </a:rPr>
              <a:t> is</a:t>
            </a:r>
            <a:r>
              <a:rPr sz="2200" spc="-10" dirty="0">
                <a:solidFill>
                  <a:srgbClr val="595959"/>
                </a:solidFill>
                <a:latin typeface="Times New Roman"/>
                <a:cs typeface="Times New Roman"/>
              </a:rPr>
              <a:t> </a:t>
            </a:r>
            <a:r>
              <a:rPr sz="2200" dirty="0">
                <a:solidFill>
                  <a:srgbClr val="595959"/>
                </a:solidFill>
                <a:latin typeface="Times New Roman"/>
                <a:cs typeface="Times New Roman"/>
              </a:rPr>
              <a:t>true</a:t>
            </a:r>
            <a:r>
              <a:rPr sz="2200" spc="-5" dirty="0">
                <a:solidFill>
                  <a:srgbClr val="595959"/>
                </a:solidFill>
                <a:latin typeface="Times New Roman"/>
                <a:cs typeface="Times New Roman"/>
              </a:rPr>
              <a:t> </a:t>
            </a:r>
            <a:r>
              <a:rPr sz="2200" dirty="0">
                <a:solidFill>
                  <a:srgbClr val="595959"/>
                </a:solidFill>
                <a:latin typeface="Times New Roman"/>
                <a:cs typeface="Times New Roman"/>
              </a:rPr>
              <a:t>in the</a:t>
            </a:r>
            <a:r>
              <a:rPr sz="2200" spc="-5" dirty="0">
                <a:solidFill>
                  <a:srgbClr val="595959"/>
                </a:solidFill>
                <a:latin typeface="Times New Roman"/>
                <a:cs typeface="Times New Roman"/>
              </a:rPr>
              <a:t> world</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to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infer</a:t>
            </a:r>
            <a:r>
              <a:rPr sz="2200" dirty="0">
                <a:solidFill>
                  <a:srgbClr val="595959"/>
                </a:solidFill>
                <a:latin typeface="Times New Roman"/>
                <a:cs typeface="Times New Roman"/>
              </a:rPr>
              <a:t> </a:t>
            </a:r>
            <a:r>
              <a:rPr sz="2200" spc="-5" dirty="0">
                <a:solidFill>
                  <a:srgbClr val="595959"/>
                </a:solidFill>
                <a:latin typeface="Times New Roman"/>
                <a:cs typeface="Times New Roman"/>
              </a:rPr>
              <a:t>knowledge </a:t>
            </a:r>
            <a:r>
              <a:rPr sz="2200" dirty="0">
                <a:solidFill>
                  <a:srgbClr val="595959"/>
                </a:solidFill>
                <a:latin typeface="Times New Roman"/>
                <a:cs typeface="Times New Roman"/>
              </a:rPr>
              <a:t>from the</a:t>
            </a:r>
            <a:r>
              <a:rPr sz="2200" spc="-5" dirty="0">
                <a:solidFill>
                  <a:srgbClr val="595959"/>
                </a:solidFill>
                <a:latin typeface="Times New Roman"/>
                <a:cs typeface="Times New Roman"/>
              </a:rPr>
              <a:t> semantic representation</a:t>
            </a:r>
            <a:endParaRPr sz="2200">
              <a:latin typeface="Times New Roman"/>
              <a:cs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152" y="1008888"/>
            <a:ext cx="7404100" cy="574040"/>
          </a:xfrm>
          <a:prstGeom prst="rect">
            <a:avLst/>
          </a:prstGeom>
        </p:spPr>
        <p:txBody>
          <a:bodyPr vert="horz" wrap="square" lIns="0" tIns="12700" rIns="0" bIns="0" rtlCol="0">
            <a:spAutoFit/>
          </a:bodyPr>
          <a:lstStyle/>
          <a:p>
            <a:pPr marL="12700">
              <a:lnSpc>
                <a:spcPct val="100000"/>
              </a:lnSpc>
              <a:spcBef>
                <a:spcPts val="100"/>
              </a:spcBef>
            </a:pPr>
            <a:r>
              <a:rPr sz="3600" spc="80" dirty="0"/>
              <a:t>Building</a:t>
            </a:r>
            <a:r>
              <a:rPr sz="3600" spc="195" dirty="0"/>
              <a:t> </a:t>
            </a:r>
            <a:r>
              <a:rPr sz="3600" spc="80" dirty="0"/>
              <a:t>Blocks</a:t>
            </a:r>
            <a:r>
              <a:rPr sz="3600" spc="190" dirty="0"/>
              <a:t> </a:t>
            </a:r>
            <a:r>
              <a:rPr sz="3600" spc="45" dirty="0"/>
              <a:t>of</a:t>
            </a:r>
            <a:r>
              <a:rPr sz="3600" spc="195" dirty="0"/>
              <a:t> </a:t>
            </a:r>
            <a:r>
              <a:rPr sz="3600" spc="80" dirty="0"/>
              <a:t>Semantic</a:t>
            </a:r>
            <a:r>
              <a:rPr sz="3600" spc="204" dirty="0"/>
              <a:t> </a:t>
            </a:r>
            <a:r>
              <a:rPr sz="3600" spc="95" dirty="0"/>
              <a:t>Systems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9</a:t>
            </a:r>
          </a:p>
        </p:txBody>
      </p:sp>
      <p:sp>
        <p:nvSpPr>
          <p:cNvPr id="3" name="object 3"/>
          <p:cNvSpPr txBox="1"/>
          <p:nvPr/>
        </p:nvSpPr>
        <p:spPr>
          <a:xfrm>
            <a:off x="892555" y="2141966"/>
            <a:ext cx="6964680" cy="2862580"/>
          </a:xfrm>
          <a:prstGeom prst="rect">
            <a:avLst/>
          </a:prstGeom>
        </p:spPr>
        <p:txBody>
          <a:bodyPr vert="horz" wrap="square" lIns="0" tIns="5080" rIns="0" bIns="0" rtlCol="0">
            <a:spAutoFit/>
          </a:bodyPr>
          <a:lstStyle/>
          <a:p>
            <a:pPr marL="12700" marR="248920">
              <a:lnSpc>
                <a:spcPct val="102299"/>
              </a:lnSpc>
              <a:spcBef>
                <a:spcPts val="40"/>
              </a:spcBef>
            </a:pPr>
            <a:r>
              <a:rPr sz="2200" spc="-5" dirty="0">
                <a:solidFill>
                  <a:srgbClr val="595959"/>
                </a:solidFill>
                <a:latin typeface="Times New Roman"/>
                <a:cs typeface="Times New Roman"/>
              </a:rPr>
              <a:t>Semantics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words</a:t>
            </a:r>
            <a:r>
              <a:rPr sz="2200" spc="-10" dirty="0">
                <a:solidFill>
                  <a:srgbClr val="595959"/>
                </a:solidFill>
                <a:latin typeface="Times New Roman"/>
                <a:cs typeface="Times New Roman"/>
              </a:rPr>
              <a:t> </a:t>
            </a:r>
            <a:r>
              <a:rPr sz="2200" dirty="0">
                <a:solidFill>
                  <a:srgbClr val="595959"/>
                </a:solidFill>
                <a:latin typeface="Times New Roman"/>
                <a:cs typeface="Times New Roman"/>
              </a:rPr>
              <a:t>(or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base </a:t>
            </a:r>
            <a:r>
              <a:rPr sz="2200" dirty="0">
                <a:solidFill>
                  <a:srgbClr val="595959"/>
                </a:solidFill>
                <a:latin typeface="Times New Roman"/>
                <a:cs typeface="Times New Roman"/>
              </a:rPr>
              <a:t>noun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phrases)</a:t>
            </a:r>
            <a:r>
              <a:rPr sz="2200" dirty="0">
                <a:solidFill>
                  <a:srgbClr val="595959"/>
                </a:solidFill>
                <a:latin typeface="Times New Roman"/>
                <a:cs typeface="Times New Roman"/>
              </a:rPr>
              <a:t> </a:t>
            </a:r>
            <a:r>
              <a:rPr sz="2200" spc="-5" dirty="0">
                <a:solidFill>
                  <a:srgbClr val="595959"/>
                </a:solidFill>
                <a:latin typeface="Times New Roman"/>
                <a:cs typeface="Times New Roman"/>
              </a:rPr>
              <a:t>represent—the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objects</a:t>
            </a:r>
            <a:endParaRPr sz="2200">
              <a:latin typeface="Times New Roman"/>
              <a:cs typeface="Times New Roman"/>
            </a:endParaRPr>
          </a:p>
          <a:p>
            <a:pPr marL="186690" marR="5080" indent="-137160">
              <a:lnSpc>
                <a:spcPts val="2600"/>
              </a:lnSpc>
              <a:spcBef>
                <a:spcPts val="880"/>
              </a:spcBef>
            </a:pPr>
            <a:r>
              <a:rPr sz="2200" spc="-15" dirty="0">
                <a:solidFill>
                  <a:srgbClr val="002060"/>
                </a:solidFill>
                <a:latin typeface="Impact"/>
                <a:cs typeface="Impact"/>
              </a:rPr>
              <a:t>­</a:t>
            </a:r>
            <a:r>
              <a:rPr sz="2200" spc="60" dirty="0">
                <a:solidFill>
                  <a:srgbClr val="002060"/>
                </a:solidFill>
                <a:latin typeface="Impact"/>
                <a:cs typeface="Impact"/>
              </a:rPr>
              <a:t> </a:t>
            </a:r>
            <a:r>
              <a:rPr sz="2200" b="1" spc="-5" dirty="0">
                <a:solidFill>
                  <a:srgbClr val="595959"/>
                </a:solidFill>
                <a:latin typeface="Times New Roman"/>
                <a:cs typeface="Times New Roman"/>
              </a:rPr>
              <a:t>Entities:</a:t>
            </a:r>
            <a:r>
              <a:rPr sz="2200" b="1" spc="10" dirty="0">
                <a:solidFill>
                  <a:srgbClr val="595959"/>
                </a:solidFill>
                <a:latin typeface="Times New Roman"/>
                <a:cs typeface="Times New Roman"/>
              </a:rPr>
              <a:t> </a:t>
            </a:r>
            <a:r>
              <a:rPr sz="2200" spc="-5" dirty="0">
                <a:solidFill>
                  <a:srgbClr val="595959"/>
                </a:solidFill>
                <a:latin typeface="Times New Roman"/>
                <a:cs typeface="Times New Roman"/>
              </a:rPr>
              <a:t>individuals such</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as</a:t>
            </a:r>
            <a:r>
              <a:rPr sz="2200" dirty="0">
                <a:solidFill>
                  <a:srgbClr val="595959"/>
                </a:solidFill>
                <a:latin typeface="Times New Roman"/>
                <a:cs typeface="Times New Roman"/>
              </a:rPr>
              <a:t> a</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particular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person,</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location,</a:t>
            </a:r>
            <a:r>
              <a:rPr sz="2200" spc="10" dirty="0">
                <a:solidFill>
                  <a:srgbClr val="595959"/>
                </a:solidFill>
                <a:latin typeface="Times New Roman"/>
                <a:cs typeface="Times New Roman"/>
              </a:rPr>
              <a:t> </a:t>
            </a:r>
            <a:r>
              <a:rPr sz="2200" dirty="0">
                <a:solidFill>
                  <a:srgbClr val="595959"/>
                </a:solidFill>
                <a:latin typeface="Times New Roman"/>
                <a:cs typeface="Times New Roman"/>
              </a:rPr>
              <a:t>or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product</a:t>
            </a:r>
            <a:endParaRPr sz="2200">
              <a:latin typeface="Times New Roman"/>
              <a:cs typeface="Times New Roman"/>
            </a:endParaRPr>
          </a:p>
          <a:p>
            <a:pPr marL="231775">
              <a:lnSpc>
                <a:spcPct val="100000"/>
              </a:lnSpc>
              <a:spcBef>
                <a:spcPts val="980"/>
              </a:spcBef>
            </a:pPr>
            <a:r>
              <a:rPr sz="2200" spc="-15" dirty="0">
                <a:solidFill>
                  <a:srgbClr val="002060"/>
                </a:solidFill>
                <a:latin typeface="Impact"/>
                <a:cs typeface="Impact"/>
              </a:rPr>
              <a:t>­</a:t>
            </a:r>
            <a:r>
              <a:rPr sz="2200" spc="50" dirty="0">
                <a:solidFill>
                  <a:srgbClr val="002060"/>
                </a:solidFill>
                <a:latin typeface="Impact"/>
                <a:cs typeface="Impact"/>
              </a:rPr>
              <a:t> </a:t>
            </a:r>
            <a:r>
              <a:rPr sz="2200" spc="-5" dirty="0">
                <a:solidFill>
                  <a:srgbClr val="595959"/>
                </a:solidFill>
                <a:latin typeface="Times New Roman"/>
                <a:cs typeface="Times New Roman"/>
              </a:rPr>
              <a:t>John</a:t>
            </a:r>
            <a:r>
              <a:rPr sz="2200" dirty="0">
                <a:solidFill>
                  <a:srgbClr val="595959"/>
                </a:solidFill>
                <a:latin typeface="Times New Roman"/>
                <a:cs typeface="Times New Roman"/>
              </a:rPr>
              <a:t> </a:t>
            </a:r>
            <a:r>
              <a:rPr sz="2200" spc="-90" dirty="0">
                <a:solidFill>
                  <a:srgbClr val="595959"/>
                </a:solidFill>
                <a:latin typeface="Times New Roman"/>
                <a:cs typeface="Times New Roman"/>
              </a:rPr>
              <a:t>F.</a:t>
            </a:r>
            <a:r>
              <a:rPr sz="2200" dirty="0">
                <a:solidFill>
                  <a:srgbClr val="595959"/>
                </a:solidFill>
                <a:latin typeface="Times New Roman"/>
                <a:cs typeface="Times New Roman"/>
              </a:rPr>
              <a:t> </a:t>
            </a:r>
            <a:r>
              <a:rPr sz="2200" spc="-20" dirty="0">
                <a:solidFill>
                  <a:srgbClr val="595959"/>
                </a:solidFill>
                <a:latin typeface="Times New Roman"/>
                <a:cs typeface="Times New Roman"/>
              </a:rPr>
              <a:t>Kennedy,</a:t>
            </a:r>
            <a:r>
              <a:rPr sz="2200" spc="-40" dirty="0">
                <a:solidFill>
                  <a:srgbClr val="595959"/>
                </a:solidFill>
                <a:latin typeface="Times New Roman"/>
                <a:cs typeface="Times New Roman"/>
              </a:rPr>
              <a:t> </a:t>
            </a:r>
            <a:r>
              <a:rPr sz="2200" spc="-20" dirty="0">
                <a:solidFill>
                  <a:srgbClr val="595959"/>
                </a:solidFill>
                <a:latin typeface="Times New Roman"/>
                <a:cs typeface="Times New Roman"/>
              </a:rPr>
              <a:t>Washington,</a:t>
            </a:r>
            <a:r>
              <a:rPr sz="2200" spc="-5" dirty="0">
                <a:solidFill>
                  <a:srgbClr val="595959"/>
                </a:solidFill>
                <a:latin typeface="Times New Roman"/>
                <a:cs typeface="Times New Roman"/>
              </a:rPr>
              <a:t> D.C.,</a:t>
            </a:r>
            <a:r>
              <a:rPr sz="2200" dirty="0">
                <a:solidFill>
                  <a:srgbClr val="595959"/>
                </a:solidFill>
                <a:latin typeface="Times New Roman"/>
                <a:cs typeface="Times New Roman"/>
              </a:rPr>
              <a:t> </a:t>
            </a:r>
            <a:r>
              <a:rPr sz="2200" spc="-5" dirty="0">
                <a:solidFill>
                  <a:srgbClr val="595959"/>
                </a:solidFill>
                <a:latin typeface="Times New Roman"/>
                <a:cs typeface="Times New Roman"/>
              </a:rPr>
              <a:t>Cocoa </a:t>
            </a:r>
            <a:r>
              <a:rPr sz="2200" spc="-10" dirty="0">
                <a:solidFill>
                  <a:srgbClr val="595959"/>
                </a:solidFill>
                <a:latin typeface="Times New Roman"/>
                <a:cs typeface="Times New Roman"/>
              </a:rPr>
              <a:t>Puffs</a:t>
            </a:r>
            <a:endParaRPr sz="2200">
              <a:latin typeface="Times New Roman"/>
              <a:cs typeface="Times New Roman"/>
            </a:endParaRPr>
          </a:p>
          <a:p>
            <a:pPr marL="49530">
              <a:lnSpc>
                <a:spcPct val="100000"/>
              </a:lnSpc>
              <a:spcBef>
                <a:spcPts val="960"/>
              </a:spcBef>
            </a:pPr>
            <a:r>
              <a:rPr sz="2200" spc="-15" dirty="0">
                <a:solidFill>
                  <a:srgbClr val="002060"/>
                </a:solidFill>
                <a:latin typeface="Impact"/>
                <a:cs typeface="Impact"/>
              </a:rPr>
              <a:t>­</a:t>
            </a:r>
            <a:r>
              <a:rPr sz="2200" spc="55" dirty="0">
                <a:solidFill>
                  <a:srgbClr val="002060"/>
                </a:solidFill>
                <a:latin typeface="Impact"/>
                <a:cs typeface="Impact"/>
              </a:rPr>
              <a:t> </a:t>
            </a:r>
            <a:r>
              <a:rPr sz="2200" b="1" spc="-5" dirty="0">
                <a:solidFill>
                  <a:srgbClr val="595959"/>
                </a:solidFill>
                <a:latin typeface="Times New Roman"/>
                <a:cs typeface="Times New Roman"/>
              </a:rPr>
              <a:t>Concepts:</a:t>
            </a:r>
            <a:r>
              <a:rPr sz="2200" b="1"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general</a:t>
            </a:r>
            <a:r>
              <a:rPr sz="2200" dirty="0">
                <a:solidFill>
                  <a:srgbClr val="595959"/>
                </a:solidFill>
                <a:latin typeface="Times New Roman"/>
                <a:cs typeface="Times New Roman"/>
              </a:rPr>
              <a:t> </a:t>
            </a:r>
            <a:r>
              <a:rPr sz="2200" spc="-5" dirty="0">
                <a:solidFill>
                  <a:srgbClr val="595959"/>
                </a:solidFill>
                <a:latin typeface="Times New Roman"/>
                <a:cs typeface="Times New Roman"/>
              </a:rPr>
              <a:t>category</a:t>
            </a:r>
            <a:r>
              <a:rPr sz="2200" dirty="0">
                <a:solidFill>
                  <a:srgbClr val="595959"/>
                </a:solidFill>
                <a:latin typeface="Times New Roman"/>
                <a:cs typeface="Times New Roman"/>
              </a:rPr>
              <a:t> 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individuals</a:t>
            </a:r>
            <a:endParaRPr sz="2200">
              <a:latin typeface="Times New Roman"/>
              <a:cs typeface="Times New Roman"/>
            </a:endParaRPr>
          </a:p>
          <a:p>
            <a:pPr marL="231775">
              <a:lnSpc>
                <a:spcPct val="100000"/>
              </a:lnSpc>
              <a:spcBef>
                <a:spcPts val="1060"/>
              </a:spcBef>
            </a:pPr>
            <a:r>
              <a:rPr sz="2200" spc="-15" dirty="0">
                <a:solidFill>
                  <a:srgbClr val="002060"/>
                </a:solidFill>
                <a:latin typeface="Impact"/>
                <a:cs typeface="Impact"/>
              </a:rPr>
              <a:t>­</a:t>
            </a:r>
            <a:r>
              <a:rPr sz="2200" spc="50" dirty="0">
                <a:solidFill>
                  <a:srgbClr val="002060"/>
                </a:solidFill>
                <a:latin typeface="Impact"/>
                <a:cs typeface="Impact"/>
              </a:rPr>
              <a:t> </a:t>
            </a:r>
            <a:r>
              <a:rPr sz="2200" spc="-5" dirty="0">
                <a:solidFill>
                  <a:srgbClr val="595959"/>
                </a:solidFill>
                <a:latin typeface="Times New Roman"/>
                <a:cs typeface="Times New Roman"/>
              </a:rPr>
              <a:t>Person,</a:t>
            </a:r>
            <a:r>
              <a:rPr sz="2200" spc="-10" dirty="0">
                <a:solidFill>
                  <a:srgbClr val="595959"/>
                </a:solidFill>
                <a:latin typeface="Times New Roman"/>
                <a:cs typeface="Times New Roman"/>
              </a:rPr>
              <a:t> </a:t>
            </a:r>
            <a:r>
              <a:rPr sz="2200" spc="-30" dirty="0">
                <a:solidFill>
                  <a:srgbClr val="595959"/>
                </a:solidFill>
                <a:latin typeface="Times New Roman"/>
                <a:cs typeface="Times New Roman"/>
              </a:rPr>
              <a:t>city,</a:t>
            </a:r>
            <a:r>
              <a:rPr sz="2200" spc="-5" dirty="0">
                <a:solidFill>
                  <a:srgbClr val="595959"/>
                </a:solidFill>
                <a:latin typeface="Times New Roman"/>
                <a:cs typeface="Times New Roman"/>
              </a:rPr>
              <a:t> breakfast cereal</a:t>
            </a:r>
            <a:endParaRPr sz="220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6152" y="904299"/>
            <a:ext cx="7404100" cy="574040"/>
          </a:xfrm>
          <a:prstGeom prst="rect">
            <a:avLst/>
          </a:prstGeom>
        </p:spPr>
        <p:txBody>
          <a:bodyPr vert="horz" wrap="square" lIns="0" tIns="12700" rIns="0" bIns="0" rtlCol="0">
            <a:spAutoFit/>
          </a:bodyPr>
          <a:lstStyle/>
          <a:p>
            <a:pPr marL="12700">
              <a:lnSpc>
                <a:spcPct val="100000"/>
              </a:lnSpc>
              <a:spcBef>
                <a:spcPts val="100"/>
              </a:spcBef>
            </a:pPr>
            <a:r>
              <a:rPr sz="3600" spc="80" dirty="0"/>
              <a:t>Building</a:t>
            </a:r>
            <a:r>
              <a:rPr sz="3600" spc="195" dirty="0"/>
              <a:t> </a:t>
            </a:r>
            <a:r>
              <a:rPr sz="3600" spc="80" dirty="0"/>
              <a:t>Blocks</a:t>
            </a:r>
            <a:r>
              <a:rPr sz="3600" spc="190" dirty="0"/>
              <a:t> </a:t>
            </a:r>
            <a:r>
              <a:rPr sz="3600" spc="45" dirty="0"/>
              <a:t>of</a:t>
            </a:r>
            <a:r>
              <a:rPr sz="3600" spc="195" dirty="0"/>
              <a:t> </a:t>
            </a:r>
            <a:r>
              <a:rPr sz="3600" spc="80" dirty="0"/>
              <a:t>Semantic</a:t>
            </a:r>
            <a:r>
              <a:rPr sz="3600" spc="204" dirty="0"/>
              <a:t> </a:t>
            </a:r>
            <a:r>
              <a:rPr sz="3600" spc="95" dirty="0"/>
              <a:t>Systems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10</a:t>
            </a:r>
          </a:p>
        </p:txBody>
      </p:sp>
      <p:sp>
        <p:nvSpPr>
          <p:cNvPr id="3" name="object 3"/>
          <p:cNvSpPr txBox="1"/>
          <p:nvPr/>
        </p:nvSpPr>
        <p:spPr>
          <a:xfrm>
            <a:off x="832791" y="1932790"/>
            <a:ext cx="6789420" cy="4127500"/>
          </a:xfrm>
          <a:prstGeom prst="rect">
            <a:avLst/>
          </a:prstGeom>
        </p:spPr>
        <p:txBody>
          <a:bodyPr vert="horz" wrap="square" lIns="0" tIns="5080" rIns="0" bIns="0" rtlCol="0">
            <a:spAutoFit/>
          </a:bodyPr>
          <a:lstStyle/>
          <a:p>
            <a:pPr marL="12700" marR="455295">
              <a:lnSpc>
                <a:spcPct val="102299"/>
              </a:lnSpc>
              <a:spcBef>
                <a:spcPts val="40"/>
              </a:spcBef>
            </a:pPr>
            <a:r>
              <a:rPr sz="2200" spc="-5" dirty="0">
                <a:solidFill>
                  <a:srgbClr val="595959"/>
                </a:solidFill>
                <a:latin typeface="Times New Roman"/>
                <a:cs typeface="Times New Roman"/>
              </a:rPr>
              <a:t>Semantics indicated</a:t>
            </a:r>
            <a:r>
              <a:rPr sz="2200" spc="5" dirty="0">
                <a:solidFill>
                  <a:srgbClr val="595959"/>
                </a:solidFill>
                <a:latin typeface="Times New Roman"/>
                <a:cs typeface="Times New Roman"/>
              </a:rPr>
              <a:t> </a:t>
            </a:r>
            <a:r>
              <a:rPr sz="2200" dirty="0">
                <a:solidFill>
                  <a:srgbClr val="595959"/>
                </a:solidFill>
                <a:latin typeface="Times New Roman"/>
                <a:cs typeface="Times New Roman"/>
              </a:rPr>
              <a:t>by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verbs,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prepositional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phrases,</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and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other structures</a:t>
            </a:r>
            <a:endParaRPr sz="2200">
              <a:latin typeface="Times New Roman"/>
              <a:cs typeface="Times New Roman"/>
            </a:endParaRPr>
          </a:p>
          <a:p>
            <a:pPr marL="49530">
              <a:lnSpc>
                <a:spcPct val="100000"/>
              </a:lnSpc>
              <a:spcBef>
                <a:spcPts val="760"/>
              </a:spcBef>
            </a:pPr>
            <a:r>
              <a:rPr sz="2000" spc="-15" dirty="0">
                <a:solidFill>
                  <a:srgbClr val="002060"/>
                </a:solidFill>
                <a:latin typeface="Impact"/>
                <a:cs typeface="Impact"/>
              </a:rPr>
              <a:t>­</a:t>
            </a:r>
            <a:r>
              <a:rPr sz="2000" spc="140" dirty="0">
                <a:solidFill>
                  <a:srgbClr val="002060"/>
                </a:solidFill>
                <a:latin typeface="Impact"/>
                <a:cs typeface="Impact"/>
              </a:rPr>
              <a:t> </a:t>
            </a:r>
            <a:r>
              <a:rPr sz="2000" b="1" spc="-5" dirty="0">
                <a:solidFill>
                  <a:srgbClr val="595959"/>
                </a:solidFill>
                <a:latin typeface="Times New Roman"/>
                <a:cs typeface="Times New Roman"/>
              </a:rPr>
              <a:t>Relations </a:t>
            </a:r>
            <a:r>
              <a:rPr sz="2000" spc="-5" dirty="0">
                <a:solidFill>
                  <a:srgbClr val="595959"/>
                </a:solidFill>
                <a:latin typeface="Times New Roman"/>
                <a:cs typeface="Times New Roman"/>
              </a:rPr>
              <a:t>between</a:t>
            </a:r>
            <a:r>
              <a:rPr sz="2000" dirty="0">
                <a:solidFill>
                  <a:srgbClr val="595959"/>
                </a:solidFill>
                <a:latin typeface="Times New Roman"/>
                <a:cs typeface="Times New Roman"/>
              </a:rPr>
              <a:t> </a:t>
            </a:r>
            <a:r>
              <a:rPr sz="2000" spc="-10" dirty="0">
                <a:solidFill>
                  <a:srgbClr val="595959"/>
                </a:solidFill>
                <a:latin typeface="Times New Roman"/>
                <a:cs typeface="Times New Roman"/>
              </a:rPr>
              <a:t>entities</a:t>
            </a:r>
            <a:r>
              <a:rPr sz="2000" spc="-5" dirty="0">
                <a:solidFill>
                  <a:srgbClr val="595959"/>
                </a:solidFill>
                <a:latin typeface="Times New Roman"/>
                <a:cs typeface="Times New Roman"/>
              </a:rPr>
              <a:t> and</a:t>
            </a:r>
            <a:r>
              <a:rPr sz="2000" dirty="0">
                <a:solidFill>
                  <a:srgbClr val="595959"/>
                </a:solidFill>
                <a:latin typeface="Times New Roman"/>
                <a:cs typeface="Times New Roman"/>
              </a:rPr>
              <a:t> </a:t>
            </a:r>
            <a:r>
              <a:rPr sz="2000" spc="-5" dirty="0">
                <a:solidFill>
                  <a:srgbClr val="595959"/>
                </a:solidFill>
                <a:latin typeface="Times New Roman"/>
                <a:cs typeface="Times New Roman"/>
              </a:rPr>
              <a:t>concepts</a:t>
            </a:r>
            <a:endParaRPr sz="2000">
              <a:latin typeface="Times New Roman"/>
              <a:cs typeface="Times New Roman"/>
            </a:endParaRPr>
          </a:p>
          <a:p>
            <a:pPr marL="23241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John </a:t>
            </a:r>
            <a:r>
              <a:rPr sz="2000" spc="-80" dirty="0">
                <a:solidFill>
                  <a:srgbClr val="595959"/>
                </a:solidFill>
                <a:latin typeface="Times New Roman"/>
                <a:cs typeface="Times New Roman"/>
              </a:rPr>
              <a:t>F.</a:t>
            </a:r>
            <a:r>
              <a:rPr sz="2000" spc="-5" dirty="0">
                <a:solidFill>
                  <a:srgbClr val="595959"/>
                </a:solidFill>
                <a:latin typeface="Times New Roman"/>
                <a:cs typeface="Times New Roman"/>
              </a:rPr>
              <a:t> Kennedy</a:t>
            </a:r>
            <a:r>
              <a:rPr sz="2000" dirty="0">
                <a:solidFill>
                  <a:srgbClr val="595959"/>
                </a:solidFill>
                <a:latin typeface="Times New Roman"/>
                <a:cs typeface="Times New Roman"/>
              </a:rPr>
              <a:t> </a:t>
            </a:r>
            <a:r>
              <a:rPr sz="2000" spc="-5" dirty="0">
                <a:solidFill>
                  <a:srgbClr val="595959"/>
                </a:solidFill>
                <a:latin typeface="Times New Roman"/>
                <a:cs typeface="Times New Roman"/>
              </a:rPr>
              <a:t>“is-a”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person</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b="1" spc="-5" dirty="0">
                <a:solidFill>
                  <a:srgbClr val="595959"/>
                </a:solidFill>
                <a:latin typeface="Times New Roman"/>
                <a:cs typeface="Times New Roman"/>
              </a:rPr>
              <a:t>Relations </a:t>
            </a:r>
            <a:r>
              <a:rPr sz="2000" spc="-5" dirty="0">
                <a:solidFill>
                  <a:srgbClr val="595959"/>
                </a:solidFill>
                <a:latin typeface="Times New Roman"/>
                <a:cs typeface="Times New Roman"/>
              </a:rPr>
              <a:t>between</a:t>
            </a:r>
            <a:r>
              <a:rPr sz="2000" dirty="0">
                <a:solidFill>
                  <a:srgbClr val="595959"/>
                </a:solidFill>
                <a:latin typeface="Times New Roman"/>
                <a:cs typeface="Times New Roman"/>
              </a:rPr>
              <a:t> </a:t>
            </a:r>
            <a:r>
              <a:rPr sz="2000" spc="-10" dirty="0">
                <a:solidFill>
                  <a:srgbClr val="595959"/>
                </a:solidFill>
                <a:latin typeface="Times New Roman"/>
                <a:cs typeface="Times New Roman"/>
              </a:rPr>
              <a:t>entities</a:t>
            </a:r>
            <a:r>
              <a:rPr sz="2000" spc="-5" dirty="0">
                <a:solidFill>
                  <a:srgbClr val="595959"/>
                </a:solidFill>
                <a:latin typeface="Times New Roman"/>
                <a:cs typeface="Times New Roman"/>
              </a:rPr>
              <a:t> </a:t>
            </a:r>
            <a:r>
              <a:rPr sz="2000" dirty="0">
                <a:solidFill>
                  <a:srgbClr val="595959"/>
                </a:solidFill>
                <a:latin typeface="Times New Roman"/>
                <a:cs typeface="Times New Roman"/>
              </a:rPr>
              <a:t>or</a:t>
            </a:r>
            <a:r>
              <a:rPr sz="2000" spc="-5" dirty="0">
                <a:solidFill>
                  <a:srgbClr val="595959"/>
                </a:solidFill>
                <a:latin typeface="Times New Roman"/>
                <a:cs typeface="Times New Roman"/>
              </a:rPr>
              <a:t> between</a:t>
            </a:r>
            <a:r>
              <a:rPr sz="2000" dirty="0">
                <a:solidFill>
                  <a:srgbClr val="595959"/>
                </a:solidFill>
                <a:latin typeface="Times New Roman"/>
                <a:cs typeface="Times New Roman"/>
              </a:rPr>
              <a:t> </a:t>
            </a:r>
            <a:r>
              <a:rPr sz="2000" spc="-5" dirty="0">
                <a:solidFill>
                  <a:srgbClr val="595959"/>
                </a:solidFill>
                <a:latin typeface="Times New Roman"/>
                <a:cs typeface="Times New Roman"/>
              </a:rPr>
              <a:t>concepts</a:t>
            </a:r>
            <a:endParaRPr sz="2000">
              <a:latin typeface="Times New Roman"/>
              <a:cs typeface="Times New Roman"/>
            </a:endParaRPr>
          </a:p>
          <a:p>
            <a:pPr marL="23241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Hierarchy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specific</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 more general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concepts</a:t>
            </a:r>
            <a:endParaRPr sz="2000">
              <a:latin typeface="Times New Roman"/>
              <a:cs typeface="Times New Roman"/>
            </a:endParaRPr>
          </a:p>
          <a:p>
            <a:pPr marL="232410">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25" dirty="0">
                <a:solidFill>
                  <a:srgbClr val="595959"/>
                </a:solidFill>
                <a:latin typeface="Times New Roman"/>
                <a:cs typeface="Times New Roman"/>
              </a:rPr>
              <a:t>Wide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variety</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other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relations</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45" dirty="0">
                <a:solidFill>
                  <a:srgbClr val="002060"/>
                </a:solidFill>
                <a:latin typeface="Impact"/>
                <a:cs typeface="Impact"/>
              </a:rPr>
              <a:t> </a:t>
            </a:r>
            <a:r>
              <a:rPr sz="2000" b="1" spc="-10" dirty="0">
                <a:solidFill>
                  <a:srgbClr val="595959"/>
                </a:solidFill>
                <a:latin typeface="Times New Roman"/>
                <a:cs typeface="Times New Roman"/>
              </a:rPr>
              <a:t>Predicates</a:t>
            </a:r>
            <a:r>
              <a:rPr sz="2000" b="1" dirty="0">
                <a:solidFill>
                  <a:srgbClr val="595959"/>
                </a:solidFill>
                <a:latin typeface="Times New Roman"/>
                <a:cs typeface="Times New Roman"/>
              </a:rPr>
              <a:t> </a:t>
            </a:r>
            <a:r>
              <a:rPr sz="2000" spc="-5" dirty="0">
                <a:solidFill>
                  <a:srgbClr val="595959"/>
                </a:solidFill>
                <a:latin typeface="Times New Roman"/>
                <a:cs typeface="Times New Roman"/>
              </a:rPr>
              <a:t>representing</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verb</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structures,</a:t>
            </a:r>
            <a:r>
              <a:rPr sz="2000" dirty="0">
                <a:solidFill>
                  <a:srgbClr val="595959"/>
                </a:solidFill>
                <a:latin typeface="Times New Roman"/>
                <a:cs typeface="Times New Roman"/>
              </a:rPr>
              <a:t> </a:t>
            </a:r>
            <a:r>
              <a:rPr sz="2000" spc="-10" dirty="0">
                <a:solidFill>
                  <a:srgbClr val="595959"/>
                </a:solidFill>
                <a:latin typeface="Times New Roman"/>
                <a:cs typeface="Times New Roman"/>
              </a:rPr>
              <a:t>sometimes</a:t>
            </a:r>
            <a:r>
              <a:rPr sz="2000" dirty="0">
                <a:solidFill>
                  <a:srgbClr val="595959"/>
                </a:solidFill>
                <a:latin typeface="Times New Roman"/>
                <a:cs typeface="Times New Roman"/>
              </a:rPr>
              <a:t> </a:t>
            </a:r>
            <a:r>
              <a:rPr sz="2000" spc="-10" dirty="0">
                <a:solidFill>
                  <a:srgbClr val="595959"/>
                </a:solidFill>
                <a:latin typeface="Times New Roman"/>
                <a:cs typeface="Times New Roman"/>
              </a:rPr>
              <a:t>called</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events</a:t>
            </a:r>
            <a:endParaRPr sz="2000">
              <a:latin typeface="Times New Roman"/>
              <a:cs typeface="Times New Roman"/>
            </a:endParaRPr>
          </a:p>
          <a:p>
            <a:pPr marL="232410">
              <a:lnSpc>
                <a:spcPct val="100000"/>
              </a:lnSpc>
              <a:spcBef>
                <a:spcPts val="100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Semantic</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roles,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case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grammar</a:t>
            </a:r>
            <a:endParaRPr sz="2000">
              <a:latin typeface="Times New Roman"/>
              <a:cs typeface="Times New Roman"/>
            </a:endParaRPr>
          </a:p>
          <a:p>
            <a:pPr marL="23241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Can also </a:t>
            </a:r>
            <a:r>
              <a:rPr sz="2000" dirty="0">
                <a:solidFill>
                  <a:srgbClr val="595959"/>
                </a:solidFill>
                <a:latin typeface="Times New Roman"/>
                <a:cs typeface="Times New Roman"/>
              </a:rPr>
              <a:t>be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used</a:t>
            </a:r>
            <a:r>
              <a:rPr sz="2000"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relations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between objects</a:t>
            </a:r>
            <a:endParaRPr sz="2000">
              <a:latin typeface="Times New Roman"/>
              <a:cs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0602" y="5026177"/>
            <a:ext cx="3811270" cy="1300480"/>
          </a:xfrm>
          <a:prstGeom prst="rect">
            <a:avLst/>
          </a:prstGeom>
        </p:spPr>
        <p:txBody>
          <a:bodyPr vert="horz" wrap="square" lIns="0" tIns="30480" rIns="0" bIns="0" rtlCol="0">
            <a:spAutoFit/>
          </a:bodyPr>
          <a:lstStyle/>
          <a:p>
            <a:pPr marL="12700" marR="5080" indent="1600200">
              <a:lnSpc>
                <a:spcPts val="5000"/>
              </a:lnSpc>
              <a:spcBef>
                <a:spcPts val="240"/>
              </a:spcBef>
            </a:pPr>
            <a:r>
              <a:rPr sz="4200" spc="165" dirty="0">
                <a:solidFill>
                  <a:srgbClr val="EE5612"/>
                </a:solidFill>
                <a:latin typeface="Times New Roman"/>
                <a:cs typeface="Times New Roman"/>
              </a:rPr>
              <a:t>Semantic </a:t>
            </a:r>
            <a:r>
              <a:rPr sz="4200" spc="-1035" dirty="0">
                <a:solidFill>
                  <a:srgbClr val="EE5612"/>
                </a:solidFill>
                <a:latin typeface="Times New Roman"/>
                <a:cs typeface="Times New Roman"/>
              </a:rPr>
              <a:t> </a:t>
            </a:r>
            <a:r>
              <a:rPr sz="4200" spc="195" dirty="0">
                <a:solidFill>
                  <a:srgbClr val="EE5612"/>
                </a:solidFill>
                <a:latin typeface="Times New Roman"/>
                <a:cs typeface="Times New Roman"/>
              </a:rPr>
              <a:t>Rep</a:t>
            </a:r>
            <a:r>
              <a:rPr sz="4200" spc="200" dirty="0">
                <a:solidFill>
                  <a:srgbClr val="EE5612"/>
                </a:solidFill>
                <a:latin typeface="Times New Roman"/>
                <a:cs typeface="Times New Roman"/>
              </a:rPr>
              <a:t>r</a:t>
            </a:r>
            <a:r>
              <a:rPr sz="4200" spc="195" dirty="0">
                <a:solidFill>
                  <a:srgbClr val="EE5612"/>
                </a:solidFill>
                <a:latin typeface="Times New Roman"/>
                <a:cs typeface="Times New Roman"/>
              </a:rPr>
              <a:t>e</a:t>
            </a:r>
            <a:r>
              <a:rPr sz="4200" spc="200" dirty="0">
                <a:solidFill>
                  <a:srgbClr val="EE5612"/>
                </a:solidFill>
                <a:latin typeface="Times New Roman"/>
                <a:cs typeface="Times New Roman"/>
              </a:rPr>
              <a:t>s</a:t>
            </a:r>
            <a:r>
              <a:rPr sz="4200" spc="195" dirty="0">
                <a:solidFill>
                  <a:srgbClr val="EE5612"/>
                </a:solidFill>
                <a:latin typeface="Times New Roman"/>
                <a:cs typeface="Times New Roman"/>
              </a:rPr>
              <a:t>entations</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69544"/>
            <a:ext cx="6191250" cy="1300480"/>
          </a:xfrm>
          <a:prstGeom prst="rect">
            <a:avLst/>
          </a:prstGeom>
        </p:spPr>
        <p:txBody>
          <a:bodyPr vert="horz" wrap="square" lIns="0" tIns="12700" rIns="0" bIns="0" rtlCol="0">
            <a:spAutoFit/>
          </a:bodyPr>
          <a:lstStyle/>
          <a:p>
            <a:pPr marL="12700">
              <a:lnSpc>
                <a:spcPts val="5020"/>
              </a:lnSpc>
              <a:spcBef>
                <a:spcPts val="100"/>
              </a:spcBef>
            </a:pPr>
            <a:r>
              <a:rPr sz="4200" spc="80" dirty="0"/>
              <a:t>Semantic</a:t>
            </a:r>
            <a:endParaRPr sz="4200"/>
          </a:p>
          <a:p>
            <a:pPr marL="12700">
              <a:lnSpc>
                <a:spcPts val="5020"/>
              </a:lnSpc>
            </a:pPr>
            <a:r>
              <a:rPr sz="4200" spc="85" dirty="0"/>
              <a:t>Representation</a:t>
            </a:r>
            <a:r>
              <a:rPr sz="4200" spc="-65" dirty="0"/>
              <a:t> </a:t>
            </a:r>
            <a:r>
              <a:rPr sz="4200" spc="95" dirty="0"/>
              <a:t>Approaches</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2</a:t>
            </a:r>
          </a:p>
        </p:txBody>
      </p:sp>
      <p:sp>
        <p:nvSpPr>
          <p:cNvPr id="3" name="object 3"/>
          <p:cNvSpPr txBox="1"/>
          <p:nvPr/>
        </p:nvSpPr>
        <p:spPr>
          <a:xfrm>
            <a:off x="878124" y="2041874"/>
            <a:ext cx="6889750" cy="3486150"/>
          </a:xfrm>
          <a:prstGeom prst="rect">
            <a:avLst/>
          </a:prstGeom>
        </p:spPr>
        <p:txBody>
          <a:bodyPr vert="horz" wrap="square" lIns="0" tIns="132715" rIns="0" bIns="0" rtlCol="0">
            <a:spAutoFit/>
          </a:bodyPr>
          <a:lstStyle/>
          <a:p>
            <a:pPr marL="12700">
              <a:lnSpc>
                <a:spcPct val="100000"/>
              </a:lnSpc>
              <a:spcBef>
                <a:spcPts val="1045"/>
              </a:spcBef>
            </a:pPr>
            <a:r>
              <a:rPr sz="2200" dirty="0">
                <a:solidFill>
                  <a:srgbClr val="595959"/>
                </a:solidFill>
                <a:latin typeface="Times New Roman"/>
                <a:cs typeface="Times New Roman"/>
              </a:rPr>
              <a:t>Some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possible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knowledge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representation</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approaches</a:t>
            </a:r>
            <a:r>
              <a:rPr sz="2200" dirty="0">
                <a:solidFill>
                  <a:srgbClr val="595959"/>
                </a:solidFill>
                <a:latin typeface="Times New Roman"/>
                <a:cs typeface="Times New Roman"/>
              </a:rPr>
              <a:t> </a:t>
            </a:r>
            <a:r>
              <a:rPr sz="2200" spc="-5" dirty="0">
                <a:solidFill>
                  <a:srgbClr val="595959"/>
                </a:solidFill>
                <a:latin typeface="Times New Roman"/>
                <a:cs typeface="Times New Roman"/>
              </a:rPr>
              <a:t>include:</a:t>
            </a:r>
            <a:endParaRPr sz="2200">
              <a:latin typeface="Times New Roman"/>
              <a:cs typeface="Times New Roman"/>
            </a:endParaRPr>
          </a:p>
          <a:p>
            <a:pPr marL="49530">
              <a:lnSpc>
                <a:spcPct val="100000"/>
              </a:lnSpc>
              <a:spcBef>
                <a:spcPts val="86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First-order</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logic</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25" dirty="0">
                <a:solidFill>
                  <a:srgbClr val="002060"/>
                </a:solidFill>
                <a:latin typeface="Impact"/>
                <a:cs typeface="Impact"/>
              </a:rPr>
              <a:t> </a:t>
            </a:r>
            <a:r>
              <a:rPr sz="2000" spc="-5" dirty="0">
                <a:solidFill>
                  <a:srgbClr val="595959"/>
                </a:solidFill>
                <a:latin typeface="Times New Roman"/>
                <a:cs typeface="Times New Roman"/>
              </a:rPr>
              <a:t>Semantic</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nets</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Conceptual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dependency</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25" dirty="0">
                <a:solidFill>
                  <a:srgbClr val="002060"/>
                </a:solidFill>
                <a:latin typeface="Impact"/>
                <a:cs typeface="Impact"/>
              </a:rPr>
              <a:t> </a:t>
            </a:r>
            <a:r>
              <a:rPr sz="2000" spc="-5" dirty="0">
                <a:solidFill>
                  <a:srgbClr val="595959"/>
                </a:solidFill>
                <a:latin typeface="Times New Roman"/>
                <a:cs typeface="Times New Roman"/>
              </a:rPr>
              <a:t>Frames</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25" dirty="0">
                <a:solidFill>
                  <a:srgbClr val="002060"/>
                </a:solidFill>
                <a:latin typeface="Impact"/>
                <a:cs typeface="Impact"/>
              </a:rPr>
              <a:t> </a:t>
            </a:r>
            <a:r>
              <a:rPr sz="2000" spc="-5" dirty="0">
                <a:solidFill>
                  <a:srgbClr val="595959"/>
                </a:solidFill>
                <a:latin typeface="Times New Roman"/>
                <a:cs typeface="Times New Roman"/>
              </a:rPr>
              <a:t>Rule-based</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Conceptual</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graphs</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Case</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grammar</a:t>
            </a:r>
            <a:endParaRPr sz="2000">
              <a:latin typeface="Times New Roman"/>
              <a:cs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70967"/>
            <a:ext cx="5575300" cy="1120140"/>
          </a:xfrm>
          <a:prstGeom prst="rect">
            <a:avLst/>
          </a:prstGeom>
        </p:spPr>
        <p:txBody>
          <a:bodyPr vert="horz" wrap="square" lIns="0" tIns="12700" rIns="0" bIns="0" rtlCol="0">
            <a:spAutoFit/>
          </a:bodyPr>
          <a:lstStyle/>
          <a:p>
            <a:pPr marL="12700">
              <a:lnSpc>
                <a:spcPts val="4310"/>
              </a:lnSpc>
              <a:spcBef>
                <a:spcPts val="100"/>
              </a:spcBef>
            </a:pPr>
            <a:r>
              <a:rPr sz="3600" spc="85" dirty="0"/>
              <a:t>First-Order</a:t>
            </a:r>
            <a:r>
              <a:rPr sz="3600" spc="180" dirty="0"/>
              <a:t> </a:t>
            </a:r>
            <a:r>
              <a:rPr sz="3600" spc="100" dirty="0"/>
              <a:t>Logic</a:t>
            </a:r>
            <a:endParaRPr sz="3600"/>
          </a:p>
          <a:p>
            <a:pPr marL="12700">
              <a:lnSpc>
                <a:spcPts val="4310"/>
              </a:lnSpc>
            </a:pPr>
            <a:r>
              <a:rPr sz="3600" spc="65" dirty="0"/>
              <a:t>for</a:t>
            </a:r>
            <a:r>
              <a:rPr sz="3600" spc="175" dirty="0"/>
              <a:t> </a:t>
            </a:r>
            <a:r>
              <a:rPr sz="3600" spc="85" dirty="0"/>
              <a:t>Semantic</a:t>
            </a:r>
            <a:r>
              <a:rPr sz="3600" spc="180" dirty="0"/>
              <a:t> </a:t>
            </a:r>
            <a:r>
              <a:rPr sz="3600" spc="95" dirty="0"/>
              <a:t>Representation</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3</a:t>
            </a:r>
          </a:p>
        </p:txBody>
      </p:sp>
      <p:sp>
        <p:nvSpPr>
          <p:cNvPr id="3" name="object 3"/>
          <p:cNvSpPr txBox="1"/>
          <p:nvPr/>
        </p:nvSpPr>
        <p:spPr>
          <a:xfrm>
            <a:off x="805969" y="1771112"/>
            <a:ext cx="7851140" cy="4706620"/>
          </a:xfrm>
          <a:prstGeom prst="rect">
            <a:avLst/>
          </a:prstGeom>
        </p:spPr>
        <p:txBody>
          <a:bodyPr vert="horz" wrap="square" lIns="0" tIns="172720" rIns="0" bIns="0" rtlCol="0">
            <a:spAutoFit/>
          </a:bodyPr>
          <a:lstStyle/>
          <a:p>
            <a:pPr marL="12700">
              <a:lnSpc>
                <a:spcPct val="100000"/>
              </a:lnSpc>
              <a:spcBef>
                <a:spcPts val="1360"/>
              </a:spcBef>
            </a:pPr>
            <a:r>
              <a:rPr sz="2200" spc="-5" dirty="0">
                <a:solidFill>
                  <a:srgbClr val="595959"/>
                </a:solidFill>
                <a:latin typeface="Times New Roman"/>
                <a:cs typeface="Times New Roman"/>
              </a:rPr>
              <a:t>Also known</a:t>
            </a:r>
            <a:r>
              <a:rPr sz="2200" dirty="0">
                <a:solidFill>
                  <a:srgbClr val="595959"/>
                </a:solidFill>
                <a:latin typeface="Times New Roman"/>
                <a:cs typeface="Times New Roman"/>
              </a:rPr>
              <a:t> </a:t>
            </a:r>
            <a:r>
              <a:rPr sz="2200" spc="-5" dirty="0">
                <a:solidFill>
                  <a:srgbClr val="595959"/>
                </a:solidFill>
                <a:latin typeface="Times New Roman"/>
                <a:cs typeface="Times New Roman"/>
              </a:rPr>
              <a:t>as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predicate calculus</a:t>
            </a:r>
            <a:endParaRPr sz="2200">
              <a:latin typeface="Times New Roman"/>
              <a:cs typeface="Times New Roman"/>
            </a:endParaRPr>
          </a:p>
          <a:p>
            <a:pPr marL="12700" marR="153670">
              <a:lnSpc>
                <a:spcPts val="2600"/>
              </a:lnSpc>
              <a:spcBef>
                <a:spcPts val="1380"/>
              </a:spcBef>
            </a:pPr>
            <a:r>
              <a:rPr sz="2200" dirty="0">
                <a:solidFill>
                  <a:srgbClr val="595959"/>
                </a:solidFill>
                <a:latin typeface="Times New Roman"/>
                <a:cs typeface="Times New Roman"/>
              </a:rPr>
              <a:t>A </a:t>
            </a:r>
            <a:r>
              <a:rPr sz="2200" spc="-5" dirty="0">
                <a:solidFill>
                  <a:srgbClr val="595959"/>
                </a:solidFill>
                <a:latin typeface="Times New Roman"/>
                <a:cs typeface="Times New Roman"/>
              </a:rPr>
              <a:t>symbolic language whose symbols have precisely stated meanings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and uses</a:t>
            </a:r>
            <a:endParaRPr sz="2200">
              <a:latin typeface="Times New Roman"/>
              <a:cs typeface="Times New Roman"/>
            </a:endParaRPr>
          </a:p>
          <a:p>
            <a:pPr marL="48895">
              <a:lnSpc>
                <a:spcPct val="100000"/>
              </a:lnSpc>
              <a:spcBef>
                <a:spcPts val="118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The</a:t>
            </a:r>
            <a:r>
              <a:rPr sz="2000" spc="-5" dirty="0">
                <a:solidFill>
                  <a:srgbClr val="595959"/>
                </a:solidFill>
                <a:latin typeface="Times New Roman"/>
                <a:cs typeface="Times New Roman"/>
              </a:rPr>
              <a:t> symbols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can</a:t>
            </a:r>
            <a:r>
              <a:rPr sz="2000" dirty="0">
                <a:solidFill>
                  <a:srgbClr val="595959"/>
                </a:solidFill>
                <a:latin typeface="Times New Roman"/>
                <a:cs typeface="Times New Roman"/>
              </a:rPr>
              <a:t> be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used</a:t>
            </a:r>
            <a:r>
              <a:rPr sz="2000" dirty="0">
                <a:solidFill>
                  <a:srgbClr val="595959"/>
                </a:solidFill>
                <a:latin typeface="Times New Roman"/>
                <a:cs typeface="Times New Roman"/>
              </a:rPr>
              <a:t> </a:t>
            </a:r>
            <a:r>
              <a:rPr sz="2000" spc="-5" dirty="0">
                <a:solidFill>
                  <a:srgbClr val="595959"/>
                </a:solidFill>
                <a:latin typeface="Times New Roman"/>
                <a:cs typeface="Times New Roman"/>
              </a:rPr>
              <a:t>as meanings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real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world</a:t>
            </a:r>
            <a:endParaRPr sz="2000">
              <a:latin typeface="Times New Roman"/>
              <a:cs typeface="Times New Roman"/>
            </a:endParaRPr>
          </a:p>
          <a:p>
            <a:pPr marL="48895">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20" dirty="0">
                <a:solidFill>
                  <a:srgbClr val="595959"/>
                </a:solidFill>
                <a:latin typeface="Times New Roman"/>
                <a:cs typeface="Times New Roman"/>
              </a:rPr>
              <a:t>Typically</a:t>
            </a:r>
            <a:r>
              <a:rPr sz="2000" dirty="0">
                <a:solidFill>
                  <a:srgbClr val="595959"/>
                </a:solidFill>
                <a:latin typeface="Times New Roman"/>
                <a:cs typeface="Times New Roman"/>
              </a:rPr>
              <a:t> </a:t>
            </a:r>
            <a:r>
              <a:rPr sz="2000" spc="-5" dirty="0">
                <a:solidFill>
                  <a:srgbClr val="595959"/>
                </a:solidFill>
                <a:latin typeface="Times New Roman"/>
                <a:cs typeface="Times New Roman"/>
              </a:rPr>
              <a:t>express properties</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entities</a:t>
            </a:r>
            <a:r>
              <a:rPr sz="2000" spc="-5" dirty="0">
                <a:solidFill>
                  <a:srgbClr val="595959"/>
                </a:solidFill>
                <a:latin typeface="Times New Roman"/>
                <a:cs typeface="Times New Roman"/>
              </a:rPr>
              <a:t> 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world</a:t>
            </a:r>
            <a:endParaRPr sz="2000">
              <a:latin typeface="Times New Roman"/>
              <a:cs typeface="Times New Roman"/>
            </a:endParaRPr>
          </a:p>
          <a:p>
            <a:pPr marL="1406525" marR="2172335" indent="-822960">
              <a:lnSpc>
                <a:spcPts val="2100"/>
              </a:lnSpc>
              <a:spcBef>
                <a:spcPts val="1320"/>
              </a:spcBef>
            </a:pPr>
            <a:r>
              <a:rPr sz="1800" spc="-5" dirty="0">
                <a:solidFill>
                  <a:srgbClr val="595959"/>
                </a:solidFill>
                <a:latin typeface="Times New Roman"/>
                <a:cs typeface="Times New Roman"/>
              </a:rPr>
              <a:t>Example:</a:t>
            </a:r>
            <a:r>
              <a:rPr sz="1800" dirty="0">
                <a:solidFill>
                  <a:srgbClr val="595959"/>
                </a:solidFill>
                <a:latin typeface="Times New Roman"/>
                <a:cs typeface="Times New Roman"/>
              </a:rPr>
              <a:t> </a:t>
            </a:r>
            <a:r>
              <a:rPr sz="1800" spc="-5" dirty="0">
                <a:solidFill>
                  <a:srgbClr val="595959"/>
                </a:solidFill>
                <a:latin typeface="Times New Roman"/>
                <a:cs typeface="Times New Roman"/>
              </a:rPr>
              <a:t>if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Socrates</a:t>
            </a:r>
            <a:r>
              <a:rPr sz="1800" dirty="0">
                <a:solidFill>
                  <a:srgbClr val="595959"/>
                </a:solidFill>
                <a:latin typeface="Times New Roman"/>
                <a:cs typeface="Times New Roman"/>
              </a:rPr>
              <a:t> </a:t>
            </a:r>
            <a:r>
              <a:rPr sz="1800" spc="-5" dirty="0">
                <a:solidFill>
                  <a:srgbClr val="595959"/>
                </a:solidFill>
                <a:latin typeface="Times New Roman"/>
                <a:cs typeface="Times New Roman"/>
              </a:rPr>
              <a:t>is</a:t>
            </a:r>
            <a:r>
              <a:rPr sz="1800" dirty="0">
                <a:solidFill>
                  <a:srgbClr val="595959"/>
                </a:solidFill>
                <a:latin typeface="Times New Roman"/>
                <a:cs typeface="Times New Roman"/>
              </a:rPr>
              <a:t> 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man,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Socrates</a:t>
            </a:r>
            <a:r>
              <a:rPr sz="1800" dirty="0">
                <a:solidFill>
                  <a:srgbClr val="595959"/>
                </a:solidFill>
                <a:latin typeface="Times New Roman"/>
                <a:cs typeface="Times New Roman"/>
              </a:rPr>
              <a:t> </a:t>
            </a:r>
            <a:r>
              <a:rPr sz="1800" spc="-5" dirty="0">
                <a:solidFill>
                  <a:srgbClr val="595959"/>
                </a:solidFill>
                <a:latin typeface="Times New Roman"/>
                <a:cs typeface="Times New Roman"/>
              </a:rPr>
              <a:t>is</a:t>
            </a:r>
            <a:r>
              <a:rPr sz="1800" dirty="0">
                <a:solidFill>
                  <a:srgbClr val="595959"/>
                </a:solidFill>
                <a:latin typeface="Times New Roman"/>
                <a:cs typeface="Times New Roman"/>
              </a:rPr>
              <a:t> 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mortal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man</a:t>
            </a:r>
            <a:r>
              <a:rPr sz="1800" dirty="0">
                <a:solidFill>
                  <a:srgbClr val="595959"/>
                </a:solidFill>
                <a:latin typeface="Times New Roman"/>
                <a:cs typeface="Times New Roman"/>
              </a:rPr>
              <a:t> </a:t>
            </a:r>
            <a:r>
              <a:rPr sz="1800" spc="-5" dirty="0">
                <a:solidFill>
                  <a:srgbClr val="595959"/>
                </a:solidFill>
                <a:latin typeface="Times New Roman"/>
                <a:cs typeface="Times New Roman"/>
              </a:rPr>
              <a:t>(Socrates)</a:t>
            </a:r>
            <a:r>
              <a:rPr sz="1800" dirty="0">
                <a:solidFill>
                  <a:srgbClr val="595959"/>
                </a:solidFill>
                <a:latin typeface="Times New Roman"/>
                <a:cs typeface="Times New Roman"/>
              </a:rPr>
              <a:t> -&gt;</a:t>
            </a:r>
            <a:r>
              <a:rPr sz="1800" spc="-5" dirty="0">
                <a:solidFill>
                  <a:srgbClr val="595959"/>
                </a:solidFill>
                <a:latin typeface="Times New Roman"/>
                <a:cs typeface="Times New Roman"/>
              </a:rPr>
              <a:t> mortal (Socrates)</a:t>
            </a:r>
            <a:endParaRPr sz="1800">
              <a:latin typeface="Times New Roman"/>
              <a:cs typeface="Times New Roman"/>
            </a:endParaRPr>
          </a:p>
          <a:p>
            <a:pPr marL="12700" marR="812800">
              <a:lnSpc>
                <a:spcPts val="2600"/>
              </a:lnSpc>
              <a:spcBef>
                <a:spcPts val="1300"/>
              </a:spcBef>
            </a:pPr>
            <a:r>
              <a:rPr sz="2200" spc="-5" dirty="0">
                <a:solidFill>
                  <a:srgbClr val="595959"/>
                </a:solidFill>
                <a:latin typeface="Times New Roman"/>
                <a:cs typeface="Times New Roman"/>
              </a:rPr>
              <a:t>First-order </a:t>
            </a:r>
            <a:r>
              <a:rPr sz="2200" dirty="0">
                <a:solidFill>
                  <a:srgbClr val="595959"/>
                </a:solidFill>
                <a:latin typeface="Times New Roman"/>
                <a:cs typeface="Times New Roman"/>
              </a:rPr>
              <a:t>logic</a:t>
            </a:r>
            <a:r>
              <a:rPr sz="2200" spc="-5" dirty="0">
                <a:solidFill>
                  <a:srgbClr val="595959"/>
                </a:solidFill>
                <a:latin typeface="Times New Roman"/>
                <a:cs typeface="Times New Roman"/>
              </a:rPr>
              <a:t> </a:t>
            </a:r>
            <a:r>
              <a:rPr sz="2200" dirty="0">
                <a:solidFill>
                  <a:srgbClr val="595959"/>
                </a:solidFill>
                <a:latin typeface="Times New Roman"/>
                <a:cs typeface="Times New Roman"/>
              </a:rPr>
              <a:t>(FOL) </a:t>
            </a:r>
            <a:r>
              <a:rPr sz="2200" spc="-5" dirty="0">
                <a:solidFill>
                  <a:srgbClr val="595959"/>
                </a:solidFill>
                <a:latin typeface="Times New Roman"/>
                <a:cs typeface="Times New Roman"/>
              </a:rPr>
              <a:t>often used</a:t>
            </a:r>
            <a:r>
              <a:rPr sz="2200" dirty="0">
                <a:solidFill>
                  <a:srgbClr val="595959"/>
                </a:solidFill>
                <a:latin typeface="Times New Roman"/>
                <a:cs typeface="Times New Roman"/>
              </a:rPr>
              <a:t> in</a:t>
            </a:r>
            <a:r>
              <a:rPr sz="2200" spc="-125" dirty="0">
                <a:solidFill>
                  <a:srgbClr val="595959"/>
                </a:solidFill>
                <a:latin typeface="Times New Roman"/>
                <a:cs typeface="Times New Roman"/>
              </a:rPr>
              <a:t> </a:t>
            </a:r>
            <a:r>
              <a:rPr sz="2200" spc="-5" dirty="0">
                <a:solidFill>
                  <a:srgbClr val="595959"/>
                </a:solidFill>
                <a:latin typeface="Times New Roman"/>
                <a:cs typeface="Times New Roman"/>
              </a:rPr>
              <a:t>AI systems</a:t>
            </a:r>
            <a:r>
              <a:rPr sz="2200" spc="-10" dirty="0">
                <a:solidFill>
                  <a:srgbClr val="595959"/>
                </a:solidFill>
                <a:latin typeface="Times New Roman"/>
                <a:cs typeface="Times New Roman"/>
              </a:rPr>
              <a:t> </a:t>
            </a:r>
            <a:r>
              <a:rPr sz="2200" dirty="0">
                <a:solidFill>
                  <a:srgbClr val="595959"/>
                </a:solidFill>
                <a:latin typeface="Times New Roman"/>
                <a:cs typeface="Times New Roman"/>
              </a:rPr>
              <a:t>found in </a:t>
            </a:r>
            <a:r>
              <a:rPr sz="2200" spc="-5" dirty="0">
                <a:solidFill>
                  <a:srgbClr val="595959"/>
                </a:solidFill>
                <a:latin typeface="Times New Roman"/>
                <a:cs typeface="Times New Roman"/>
              </a:rPr>
              <a:t>such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applications as robotics</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computational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control</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systems</a:t>
            </a:r>
            <a:endParaRPr sz="2200">
              <a:latin typeface="Times New Roman"/>
              <a:cs typeface="Times New Roman"/>
            </a:endParaRPr>
          </a:p>
          <a:p>
            <a:pPr marL="48895">
              <a:lnSpc>
                <a:spcPct val="100000"/>
              </a:lnSpc>
              <a:spcBef>
                <a:spcPts val="118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Allows</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natural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language interface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 such</a:t>
            </a:r>
            <a:r>
              <a:rPr sz="2000" dirty="0">
                <a:solidFill>
                  <a:srgbClr val="595959"/>
                </a:solidFill>
                <a:latin typeface="Times New Roman"/>
                <a:cs typeface="Times New Roman"/>
              </a:rPr>
              <a:t> </a:t>
            </a:r>
            <a:r>
              <a:rPr sz="2000" spc="-5" dirty="0">
                <a:solidFill>
                  <a:srgbClr val="595959"/>
                </a:solidFill>
                <a:latin typeface="Times New Roman"/>
                <a:cs typeface="Times New Roman"/>
              </a:rPr>
              <a:t>systems</a:t>
            </a:r>
            <a:endParaRPr sz="2000">
              <a:latin typeface="Times New Roman"/>
              <a:cs typeface="Times New Roman"/>
            </a:endParaRPr>
          </a:p>
          <a:p>
            <a:pPr marL="48895">
              <a:lnSpc>
                <a:spcPct val="100000"/>
              </a:lnSpc>
              <a:spcBef>
                <a:spcPts val="12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Systems have </a:t>
            </a:r>
            <a:r>
              <a:rPr sz="2000" spc="-10" dirty="0">
                <a:solidFill>
                  <a:srgbClr val="595959"/>
                </a:solidFill>
                <a:latin typeface="Times New Roman"/>
                <a:cs typeface="Times New Roman"/>
              </a:rPr>
              <a:t>automatic</a:t>
            </a:r>
            <a:r>
              <a:rPr sz="2000" spc="-5" dirty="0">
                <a:solidFill>
                  <a:srgbClr val="595959"/>
                </a:solidFill>
                <a:latin typeface="Times New Roman"/>
                <a:cs typeface="Times New Roman"/>
              </a:rPr>
              <a:t> reasoning</a:t>
            </a:r>
            <a:r>
              <a:rPr sz="200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make decisions </a:t>
            </a:r>
            <a:r>
              <a:rPr sz="2000" dirty="0">
                <a:solidFill>
                  <a:srgbClr val="595959"/>
                </a:solidFill>
                <a:latin typeface="Times New Roman"/>
                <a:cs typeface="Times New Roman"/>
              </a:rPr>
              <a:t>or</a:t>
            </a:r>
            <a:r>
              <a:rPr sz="2000" spc="-5" dirty="0">
                <a:solidFill>
                  <a:srgbClr val="595959"/>
                </a:solidFill>
                <a:latin typeface="Times New Roman"/>
                <a:cs typeface="Times New Roman"/>
              </a:rPr>
              <a:t> supply</a:t>
            </a:r>
            <a:r>
              <a:rPr sz="2000" dirty="0">
                <a:solidFill>
                  <a:srgbClr val="595959"/>
                </a:solidFill>
                <a:latin typeface="Times New Roman"/>
                <a:cs typeface="Times New Roman"/>
              </a:rPr>
              <a:t> </a:t>
            </a:r>
            <a:r>
              <a:rPr sz="2000" spc="-5" dirty="0">
                <a:solidFill>
                  <a:srgbClr val="595959"/>
                </a:solidFill>
                <a:latin typeface="Times New Roman"/>
                <a:cs typeface="Times New Roman"/>
              </a:rPr>
              <a:t>information</a:t>
            </a:r>
            <a:endParaRPr sz="2000">
              <a:latin typeface="Times New Roman"/>
              <a:cs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387725" cy="665480"/>
          </a:xfrm>
          <a:prstGeom prst="rect">
            <a:avLst/>
          </a:prstGeom>
        </p:spPr>
        <p:txBody>
          <a:bodyPr vert="horz" wrap="square" lIns="0" tIns="12700" rIns="0" bIns="0" rtlCol="0">
            <a:spAutoFit/>
          </a:bodyPr>
          <a:lstStyle/>
          <a:p>
            <a:pPr marL="12700">
              <a:lnSpc>
                <a:spcPct val="100000"/>
              </a:lnSpc>
              <a:spcBef>
                <a:spcPts val="100"/>
              </a:spcBef>
            </a:pPr>
            <a:r>
              <a:rPr sz="4200" spc="65" dirty="0"/>
              <a:t>FOL</a:t>
            </a:r>
            <a:r>
              <a:rPr sz="4200" spc="-30" dirty="0"/>
              <a:t> </a:t>
            </a:r>
            <a:r>
              <a:rPr sz="4200" spc="80" dirty="0"/>
              <a:t>Language</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4</a:t>
            </a:r>
          </a:p>
        </p:txBody>
      </p:sp>
      <p:sp>
        <p:nvSpPr>
          <p:cNvPr id="3" name="object 3"/>
          <p:cNvSpPr txBox="1"/>
          <p:nvPr/>
        </p:nvSpPr>
        <p:spPr>
          <a:xfrm>
            <a:off x="820398" y="1839850"/>
            <a:ext cx="6005195" cy="3486150"/>
          </a:xfrm>
          <a:prstGeom prst="rect">
            <a:avLst/>
          </a:prstGeom>
        </p:spPr>
        <p:txBody>
          <a:bodyPr vert="horz" wrap="square" lIns="0" tIns="132715" rIns="0" bIns="0" rtlCol="0">
            <a:spAutoFit/>
          </a:bodyPr>
          <a:lstStyle/>
          <a:p>
            <a:pPr marL="12700">
              <a:lnSpc>
                <a:spcPct val="100000"/>
              </a:lnSpc>
              <a:spcBef>
                <a:spcPts val="1045"/>
              </a:spcBef>
            </a:pPr>
            <a:r>
              <a:rPr sz="2200" spc="-5" dirty="0">
                <a:solidFill>
                  <a:srgbClr val="595959"/>
                </a:solidFill>
                <a:latin typeface="Times New Roman"/>
                <a:cs typeface="Times New Roman"/>
              </a:rPr>
              <a:t>FOL</a:t>
            </a:r>
            <a:r>
              <a:rPr sz="2200" spc="-80" dirty="0">
                <a:solidFill>
                  <a:srgbClr val="595959"/>
                </a:solidFill>
                <a:latin typeface="Times New Roman"/>
                <a:cs typeface="Times New Roman"/>
              </a:rPr>
              <a:t> </a:t>
            </a:r>
            <a:r>
              <a:rPr sz="2200" spc="-5" dirty="0">
                <a:solidFill>
                  <a:srgbClr val="595959"/>
                </a:solidFill>
                <a:latin typeface="Times New Roman"/>
                <a:cs typeface="Times New Roman"/>
              </a:rPr>
              <a:t>uses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terms</a:t>
            </a:r>
            <a:r>
              <a:rPr sz="2200" spc="-10"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represent</a:t>
            </a:r>
            <a:r>
              <a:rPr sz="2200" dirty="0">
                <a:solidFill>
                  <a:srgbClr val="595959"/>
                </a:solidFill>
                <a:latin typeface="Times New Roman"/>
                <a:cs typeface="Times New Roman"/>
              </a:rPr>
              <a:t> </a:t>
            </a:r>
            <a:r>
              <a:rPr sz="2200" spc="-5" dirty="0">
                <a:solidFill>
                  <a:srgbClr val="595959"/>
                </a:solidFill>
                <a:latin typeface="Times New Roman"/>
                <a:cs typeface="Times New Roman"/>
              </a:rPr>
              <a:t>objects</a:t>
            </a:r>
            <a:r>
              <a:rPr sz="2200" spc="-10" dirty="0">
                <a:solidFill>
                  <a:srgbClr val="595959"/>
                </a:solidFill>
                <a:latin typeface="Times New Roman"/>
                <a:cs typeface="Times New Roman"/>
              </a:rPr>
              <a:t> </a:t>
            </a: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real</a:t>
            </a:r>
            <a:r>
              <a:rPr sz="2200" dirty="0">
                <a:solidFill>
                  <a:srgbClr val="595959"/>
                </a:solidFill>
                <a:latin typeface="Times New Roman"/>
                <a:cs typeface="Times New Roman"/>
              </a:rPr>
              <a:t> </a:t>
            </a:r>
            <a:r>
              <a:rPr sz="2200" spc="-5" dirty="0">
                <a:solidFill>
                  <a:srgbClr val="595959"/>
                </a:solidFill>
                <a:latin typeface="Times New Roman"/>
                <a:cs typeface="Times New Roman"/>
              </a:rPr>
              <a:t>world.</a:t>
            </a:r>
            <a:endParaRPr sz="2200">
              <a:latin typeface="Times New Roman"/>
              <a:cs typeface="Times New Roman"/>
            </a:endParaRPr>
          </a:p>
          <a:p>
            <a:pPr marL="49530">
              <a:lnSpc>
                <a:spcPct val="100000"/>
              </a:lnSpc>
              <a:spcBef>
                <a:spcPts val="8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Constants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specific</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objects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world—entities</a:t>
            </a:r>
            <a:endParaRPr sz="2000">
              <a:latin typeface="Times New Roman"/>
              <a:cs typeface="Times New Roman"/>
            </a:endParaRPr>
          </a:p>
          <a:p>
            <a:pPr marL="232410">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Socrates, </a:t>
            </a:r>
            <a:r>
              <a:rPr sz="2000" spc="-10" dirty="0">
                <a:solidFill>
                  <a:srgbClr val="595959"/>
                </a:solidFill>
                <a:latin typeface="Times New Roman"/>
                <a:cs typeface="Times New Roman"/>
              </a:rPr>
              <a:t>Pastabilities</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Functions represent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concepts about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objects</a:t>
            </a:r>
            <a:endParaRPr sz="2000">
              <a:latin typeface="Times New Roman"/>
              <a:cs typeface="Times New Roman"/>
            </a:endParaRPr>
          </a:p>
          <a:p>
            <a:pPr marL="232410">
              <a:lnSpc>
                <a:spcPct val="100000"/>
              </a:lnSpc>
              <a:spcBef>
                <a:spcPts val="1000"/>
              </a:spcBef>
            </a:pPr>
            <a:r>
              <a:rPr sz="2000" spc="-15" dirty="0">
                <a:solidFill>
                  <a:srgbClr val="002060"/>
                </a:solidFill>
                <a:latin typeface="Impact"/>
                <a:cs typeface="Impact"/>
              </a:rPr>
              <a:t>­</a:t>
            </a:r>
            <a:r>
              <a:rPr sz="2000" spc="125" dirty="0">
                <a:solidFill>
                  <a:srgbClr val="002060"/>
                </a:solidFill>
                <a:latin typeface="Impact"/>
                <a:cs typeface="Impact"/>
              </a:rPr>
              <a:t> </a:t>
            </a:r>
            <a:r>
              <a:rPr sz="2000" spc="-5" dirty="0">
                <a:solidFill>
                  <a:srgbClr val="595959"/>
                </a:solidFill>
                <a:latin typeface="Times New Roman"/>
                <a:cs typeface="Times New Roman"/>
              </a:rPr>
              <a:t>LocationOf(Pastabilities)</a:t>
            </a:r>
            <a:endParaRPr sz="2000">
              <a:latin typeface="Times New Roman"/>
              <a:cs typeface="Times New Roman"/>
            </a:endParaRPr>
          </a:p>
          <a:p>
            <a:pPr marL="37846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Note the value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function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concept</a:t>
            </a:r>
            <a:r>
              <a:rPr sz="2000" spc="-10" dirty="0">
                <a:solidFill>
                  <a:srgbClr val="595959"/>
                </a:solidFill>
                <a:latin typeface="Times New Roman"/>
                <a:cs typeface="Times New Roman"/>
              </a:rPr>
              <a:t> </a:t>
            </a:r>
            <a:r>
              <a:rPr sz="2000" dirty="0">
                <a:solidFill>
                  <a:srgbClr val="595959"/>
                </a:solidFill>
                <a:latin typeface="Times New Roman"/>
                <a:cs typeface="Times New Roman"/>
              </a:rPr>
              <a:t>or</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entity</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30" dirty="0">
                <a:solidFill>
                  <a:srgbClr val="595959"/>
                </a:solidFill>
                <a:latin typeface="Times New Roman"/>
                <a:cs typeface="Times New Roman"/>
              </a:rPr>
              <a:t>Variables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are used to</a:t>
            </a:r>
            <a:r>
              <a:rPr sz="2000" dirty="0">
                <a:solidFill>
                  <a:srgbClr val="595959"/>
                </a:solidFill>
                <a:latin typeface="Times New Roman"/>
                <a:cs typeface="Times New Roman"/>
              </a:rPr>
              <a:t> </a:t>
            </a:r>
            <a:r>
              <a:rPr sz="2000" spc="-5" dirty="0">
                <a:solidFill>
                  <a:srgbClr val="595959"/>
                </a:solidFill>
                <a:latin typeface="Times New Roman"/>
                <a:cs typeface="Times New Roman"/>
              </a:rPr>
              <a:t>stand for any object</a:t>
            </a:r>
            <a:endParaRPr sz="2000">
              <a:latin typeface="Times New Roman"/>
              <a:cs typeface="Times New Roman"/>
            </a:endParaRPr>
          </a:p>
          <a:p>
            <a:pPr marL="232410">
              <a:lnSpc>
                <a:spcPct val="100000"/>
              </a:lnSpc>
              <a:spcBef>
                <a:spcPts val="1000"/>
              </a:spcBef>
            </a:pPr>
            <a:r>
              <a:rPr sz="2000" spc="-15" dirty="0">
                <a:solidFill>
                  <a:srgbClr val="002060"/>
                </a:solidFill>
                <a:latin typeface="Impact"/>
                <a:cs typeface="Impact"/>
              </a:rPr>
              <a:t>­</a:t>
            </a:r>
            <a:r>
              <a:rPr sz="2000" spc="125" dirty="0">
                <a:solidFill>
                  <a:srgbClr val="002060"/>
                </a:solidFill>
                <a:latin typeface="Impact"/>
                <a:cs typeface="Impact"/>
              </a:rPr>
              <a:t> </a:t>
            </a:r>
            <a:r>
              <a:rPr sz="2000" dirty="0">
                <a:solidFill>
                  <a:srgbClr val="595959"/>
                </a:solidFill>
                <a:latin typeface="Times New Roman"/>
                <a:cs typeface="Times New Roman"/>
              </a:rPr>
              <a:t>X</a:t>
            </a:r>
            <a:endParaRPr sz="200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476115" cy="665480"/>
          </a:xfrm>
          <a:prstGeom prst="rect">
            <a:avLst/>
          </a:prstGeom>
        </p:spPr>
        <p:txBody>
          <a:bodyPr vert="horz" wrap="square" lIns="0" tIns="12700" rIns="0" bIns="0" rtlCol="0">
            <a:spAutoFit/>
          </a:bodyPr>
          <a:lstStyle/>
          <a:p>
            <a:pPr marL="12700">
              <a:lnSpc>
                <a:spcPct val="100000"/>
              </a:lnSpc>
              <a:spcBef>
                <a:spcPts val="100"/>
              </a:spcBef>
            </a:pPr>
            <a:r>
              <a:rPr sz="4200" spc="80" dirty="0"/>
              <a:t>Levels</a:t>
            </a:r>
            <a:r>
              <a:rPr sz="4200" spc="155" dirty="0"/>
              <a:t> </a:t>
            </a:r>
            <a:r>
              <a:rPr sz="4200" spc="50" dirty="0"/>
              <a:t>of</a:t>
            </a:r>
            <a:r>
              <a:rPr sz="4200" spc="155" dirty="0"/>
              <a:t> </a:t>
            </a:r>
            <a:r>
              <a:rPr sz="4200" spc="85" dirty="0"/>
              <a:t>Language</a:t>
            </a:r>
            <a:endParaRPr sz="4200"/>
          </a:p>
        </p:txBody>
      </p:sp>
      <p:grpSp>
        <p:nvGrpSpPr>
          <p:cNvPr id="3" name="object 3"/>
          <p:cNvGrpSpPr/>
          <p:nvPr/>
        </p:nvGrpSpPr>
        <p:grpSpPr>
          <a:xfrm>
            <a:off x="1517649" y="2216150"/>
            <a:ext cx="6121400" cy="4095750"/>
            <a:chOff x="1517649" y="2216150"/>
            <a:chExt cx="6121400" cy="4095750"/>
          </a:xfrm>
        </p:grpSpPr>
        <p:sp>
          <p:nvSpPr>
            <p:cNvPr id="4" name="object 4"/>
            <p:cNvSpPr/>
            <p:nvPr/>
          </p:nvSpPr>
          <p:spPr>
            <a:xfrm>
              <a:off x="1568449" y="2228850"/>
              <a:ext cx="6057900" cy="0"/>
            </a:xfrm>
            <a:custGeom>
              <a:avLst/>
              <a:gdLst/>
              <a:ahLst/>
              <a:cxnLst/>
              <a:rect l="l" t="t" r="r" b="b"/>
              <a:pathLst>
                <a:path w="6057900">
                  <a:moveTo>
                    <a:pt x="0" y="0"/>
                  </a:moveTo>
                  <a:lnTo>
                    <a:pt x="6057900" y="1"/>
                  </a:lnTo>
                </a:path>
              </a:pathLst>
            </a:custGeom>
            <a:ln w="12700">
              <a:solidFill>
                <a:srgbClr val="595959"/>
              </a:solidFill>
            </a:ln>
          </p:spPr>
          <p:txBody>
            <a:bodyPr wrap="square" lIns="0" tIns="0" rIns="0" bIns="0" rtlCol="0"/>
            <a:lstStyle/>
            <a:p>
              <a:endParaRPr/>
            </a:p>
          </p:txBody>
        </p:sp>
        <p:sp>
          <p:nvSpPr>
            <p:cNvPr id="5" name="object 5"/>
            <p:cNvSpPr/>
            <p:nvPr/>
          </p:nvSpPr>
          <p:spPr>
            <a:xfrm>
              <a:off x="7626349" y="2216150"/>
              <a:ext cx="0" cy="4089400"/>
            </a:xfrm>
            <a:custGeom>
              <a:avLst/>
              <a:gdLst/>
              <a:ahLst/>
              <a:cxnLst/>
              <a:rect l="l" t="t" r="r" b="b"/>
              <a:pathLst>
                <a:path h="4089400">
                  <a:moveTo>
                    <a:pt x="0" y="0"/>
                  </a:moveTo>
                  <a:lnTo>
                    <a:pt x="0" y="4089400"/>
                  </a:lnTo>
                </a:path>
              </a:pathLst>
            </a:custGeom>
            <a:ln w="12700">
              <a:solidFill>
                <a:srgbClr val="595959"/>
              </a:solidFill>
            </a:ln>
          </p:spPr>
          <p:txBody>
            <a:bodyPr wrap="square" lIns="0" tIns="0" rIns="0" bIns="0" rtlCol="0"/>
            <a:lstStyle/>
            <a:p>
              <a:endParaRPr/>
            </a:p>
          </p:txBody>
        </p:sp>
        <p:sp>
          <p:nvSpPr>
            <p:cNvPr id="6" name="object 6"/>
            <p:cNvSpPr/>
            <p:nvPr/>
          </p:nvSpPr>
          <p:spPr>
            <a:xfrm>
              <a:off x="1530349" y="6305550"/>
              <a:ext cx="6108700" cy="0"/>
            </a:xfrm>
            <a:custGeom>
              <a:avLst/>
              <a:gdLst/>
              <a:ahLst/>
              <a:cxnLst/>
              <a:rect l="l" t="t" r="r" b="b"/>
              <a:pathLst>
                <a:path w="6108700">
                  <a:moveTo>
                    <a:pt x="6108700" y="0"/>
                  </a:moveTo>
                  <a:lnTo>
                    <a:pt x="0" y="1"/>
                  </a:lnTo>
                </a:path>
              </a:pathLst>
            </a:custGeom>
            <a:ln w="12700">
              <a:solidFill>
                <a:srgbClr val="595959"/>
              </a:solidFill>
            </a:ln>
          </p:spPr>
          <p:txBody>
            <a:bodyPr wrap="square" lIns="0" tIns="0" rIns="0" bIns="0" rtlCol="0"/>
            <a:lstStyle/>
            <a:p>
              <a:endParaRPr/>
            </a:p>
          </p:txBody>
        </p:sp>
        <p:sp>
          <p:nvSpPr>
            <p:cNvPr id="7" name="object 7"/>
            <p:cNvSpPr/>
            <p:nvPr/>
          </p:nvSpPr>
          <p:spPr>
            <a:xfrm>
              <a:off x="1555749" y="2609850"/>
              <a:ext cx="5257800" cy="0"/>
            </a:xfrm>
            <a:custGeom>
              <a:avLst/>
              <a:gdLst/>
              <a:ahLst/>
              <a:cxnLst/>
              <a:rect l="l" t="t" r="r" b="b"/>
              <a:pathLst>
                <a:path w="5257800">
                  <a:moveTo>
                    <a:pt x="0" y="0"/>
                  </a:moveTo>
                  <a:lnTo>
                    <a:pt x="5257800" y="1"/>
                  </a:lnTo>
                </a:path>
              </a:pathLst>
            </a:custGeom>
            <a:ln w="12700">
              <a:solidFill>
                <a:srgbClr val="595959"/>
              </a:solidFill>
            </a:ln>
          </p:spPr>
          <p:txBody>
            <a:bodyPr wrap="square" lIns="0" tIns="0" rIns="0" bIns="0" rtlCol="0"/>
            <a:lstStyle/>
            <a:p>
              <a:endParaRPr/>
            </a:p>
          </p:txBody>
        </p:sp>
        <p:sp>
          <p:nvSpPr>
            <p:cNvPr id="8" name="object 8"/>
            <p:cNvSpPr/>
            <p:nvPr/>
          </p:nvSpPr>
          <p:spPr>
            <a:xfrm>
              <a:off x="6826249" y="2597150"/>
              <a:ext cx="0" cy="3340100"/>
            </a:xfrm>
            <a:custGeom>
              <a:avLst/>
              <a:gdLst/>
              <a:ahLst/>
              <a:cxnLst/>
              <a:rect l="l" t="t" r="r" b="b"/>
              <a:pathLst>
                <a:path h="3340100">
                  <a:moveTo>
                    <a:pt x="0" y="0"/>
                  </a:moveTo>
                  <a:lnTo>
                    <a:pt x="0" y="3340100"/>
                  </a:lnTo>
                </a:path>
              </a:pathLst>
            </a:custGeom>
            <a:ln w="12700">
              <a:solidFill>
                <a:srgbClr val="595959"/>
              </a:solidFill>
            </a:ln>
          </p:spPr>
          <p:txBody>
            <a:bodyPr wrap="square" lIns="0" tIns="0" rIns="0" bIns="0" rtlCol="0"/>
            <a:lstStyle/>
            <a:p>
              <a:endParaRPr/>
            </a:p>
          </p:txBody>
        </p:sp>
        <p:sp>
          <p:nvSpPr>
            <p:cNvPr id="9" name="object 9"/>
            <p:cNvSpPr/>
            <p:nvPr/>
          </p:nvSpPr>
          <p:spPr>
            <a:xfrm>
              <a:off x="1543049" y="5937250"/>
              <a:ext cx="5295900" cy="0"/>
            </a:xfrm>
            <a:custGeom>
              <a:avLst/>
              <a:gdLst/>
              <a:ahLst/>
              <a:cxnLst/>
              <a:rect l="l" t="t" r="r" b="b"/>
              <a:pathLst>
                <a:path w="5295900">
                  <a:moveTo>
                    <a:pt x="5295900" y="0"/>
                  </a:moveTo>
                  <a:lnTo>
                    <a:pt x="0" y="0"/>
                  </a:lnTo>
                </a:path>
              </a:pathLst>
            </a:custGeom>
            <a:ln w="12700">
              <a:solidFill>
                <a:srgbClr val="595959"/>
              </a:solidFill>
            </a:ln>
          </p:spPr>
          <p:txBody>
            <a:bodyPr wrap="square" lIns="0" tIns="0" rIns="0" bIns="0" rtlCol="0"/>
            <a:lstStyle/>
            <a:p>
              <a:endParaRPr/>
            </a:p>
          </p:txBody>
        </p:sp>
        <p:sp>
          <p:nvSpPr>
            <p:cNvPr id="10" name="object 10"/>
            <p:cNvSpPr/>
            <p:nvPr/>
          </p:nvSpPr>
          <p:spPr>
            <a:xfrm>
              <a:off x="1568449" y="2965450"/>
              <a:ext cx="4457700" cy="0"/>
            </a:xfrm>
            <a:custGeom>
              <a:avLst/>
              <a:gdLst/>
              <a:ahLst/>
              <a:cxnLst/>
              <a:rect l="l" t="t" r="r" b="b"/>
              <a:pathLst>
                <a:path w="4457700">
                  <a:moveTo>
                    <a:pt x="0" y="0"/>
                  </a:moveTo>
                  <a:lnTo>
                    <a:pt x="4457700" y="1"/>
                  </a:lnTo>
                </a:path>
              </a:pathLst>
            </a:custGeom>
            <a:ln w="12700">
              <a:solidFill>
                <a:srgbClr val="595959"/>
              </a:solidFill>
            </a:ln>
          </p:spPr>
          <p:txBody>
            <a:bodyPr wrap="square" lIns="0" tIns="0" rIns="0" bIns="0" rtlCol="0"/>
            <a:lstStyle/>
            <a:p>
              <a:endParaRPr/>
            </a:p>
          </p:txBody>
        </p:sp>
        <p:sp>
          <p:nvSpPr>
            <p:cNvPr id="11" name="object 11"/>
            <p:cNvSpPr/>
            <p:nvPr/>
          </p:nvSpPr>
          <p:spPr>
            <a:xfrm>
              <a:off x="6013449" y="2965450"/>
              <a:ext cx="0" cy="2590800"/>
            </a:xfrm>
            <a:custGeom>
              <a:avLst/>
              <a:gdLst/>
              <a:ahLst/>
              <a:cxnLst/>
              <a:rect l="l" t="t" r="r" b="b"/>
              <a:pathLst>
                <a:path h="2590800">
                  <a:moveTo>
                    <a:pt x="0" y="0"/>
                  </a:moveTo>
                  <a:lnTo>
                    <a:pt x="1" y="2590800"/>
                  </a:lnTo>
                </a:path>
              </a:pathLst>
            </a:custGeom>
            <a:ln w="12700">
              <a:solidFill>
                <a:srgbClr val="595959"/>
              </a:solidFill>
            </a:ln>
          </p:spPr>
          <p:txBody>
            <a:bodyPr wrap="square" lIns="0" tIns="0" rIns="0" bIns="0" rtlCol="0"/>
            <a:lstStyle/>
            <a:p>
              <a:endParaRPr/>
            </a:p>
          </p:txBody>
        </p:sp>
        <p:sp>
          <p:nvSpPr>
            <p:cNvPr id="12" name="object 12"/>
            <p:cNvSpPr/>
            <p:nvPr/>
          </p:nvSpPr>
          <p:spPr>
            <a:xfrm>
              <a:off x="1543049" y="5543550"/>
              <a:ext cx="4495800" cy="0"/>
            </a:xfrm>
            <a:custGeom>
              <a:avLst/>
              <a:gdLst/>
              <a:ahLst/>
              <a:cxnLst/>
              <a:rect l="l" t="t" r="r" b="b"/>
              <a:pathLst>
                <a:path w="4495800">
                  <a:moveTo>
                    <a:pt x="4495800" y="0"/>
                  </a:moveTo>
                  <a:lnTo>
                    <a:pt x="0" y="0"/>
                  </a:lnTo>
                </a:path>
              </a:pathLst>
            </a:custGeom>
            <a:ln w="12700">
              <a:solidFill>
                <a:srgbClr val="595959"/>
              </a:solidFill>
            </a:ln>
          </p:spPr>
          <p:txBody>
            <a:bodyPr wrap="square" lIns="0" tIns="0" rIns="0" bIns="0" rtlCol="0"/>
            <a:lstStyle/>
            <a:p>
              <a:endParaRPr/>
            </a:p>
          </p:txBody>
        </p:sp>
        <p:sp>
          <p:nvSpPr>
            <p:cNvPr id="13" name="object 13"/>
            <p:cNvSpPr/>
            <p:nvPr/>
          </p:nvSpPr>
          <p:spPr>
            <a:xfrm>
              <a:off x="1555749" y="3346450"/>
              <a:ext cx="3670300" cy="0"/>
            </a:xfrm>
            <a:custGeom>
              <a:avLst/>
              <a:gdLst/>
              <a:ahLst/>
              <a:cxnLst/>
              <a:rect l="l" t="t" r="r" b="b"/>
              <a:pathLst>
                <a:path w="3670300">
                  <a:moveTo>
                    <a:pt x="0" y="0"/>
                  </a:moveTo>
                  <a:lnTo>
                    <a:pt x="3670300" y="1"/>
                  </a:lnTo>
                </a:path>
              </a:pathLst>
            </a:custGeom>
            <a:ln w="12700">
              <a:solidFill>
                <a:srgbClr val="595959"/>
              </a:solidFill>
            </a:ln>
          </p:spPr>
          <p:txBody>
            <a:bodyPr wrap="square" lIns="0" tIns="0" rIns="0" bIns="0" rtlCol="0"/>
            <a:lstStyle/>
            <a:p>
              <a:endParaRPr/>
            </a:p>
          </p:txBody>
        </p:sp>
        <p:sp>
          <p:nvSpPr>
            <p:cNvPr id="14" name="object 14"/>
            <p:cNvSpPr/>
            <p:nvPr/>
          </p:nvSpPr>
          <p:spPr>
            <a:xfrm>
              <a:off x="5213349" y="3333750"/>
              <a:ext cx="0" cy="1841500"/>
            </a:xfrm>
            <a:custGeom>
              <a:avLst/>
              <a:gdLst/>
              <a:ahLst/>
              <a:cxnLst/>
              <a:rect l="l" t="t" r="r" b="b"/>
              <a:pathLst>
                <a:path h="1841500">
                  <a:moveTo>
                    <a:pt x="0" y="0"/>
                  </a:moveTo>
                  <a:lnTo>
                    <a:pt x="1" y="1841500"/>
                  </a:lnTo>
                </a:path>
              </a:pathLst>
            </a:custGeom>
            <a:ln w="12700">
              <a:solidFill>
                <a:srgbClr val="595959"/>
              </a:solidFill>
            </a:ln>
          </p:spPr>
          <p:txBody>
            <a:bodyPr wrap="square" lIns="0" tIns="0" rIns="0" bIns="0" rtlCol="0"/>
            <a:lstStyle/>
            <a:p>
              <a:endParaRPr/>
            </a:p>
          </p:txBody>
        </p:sp>
        <p:sp>
          <p:nvSpPr>
            <p:cNvPr id="15" name="object 15"/>
            <p:cNvSpPr/>
            <p:nvPr/>
          </p:nvSpPr>
          <p:spPr>
            <a:xfrm>
              <a:off x="1517649" y="5175250"/>
              <a:ext cx="3708400" cy="0"/>
            </a:xfrm>
            <a:custGeom>
              <a:avLst/>
              <a:gdLst/>
              <a:ahLst/>
              <a:cxnLst/>
              <a:rect l="l" t="t" r="r" b="b"/>
              <a:pathLst>
                <a:path w="3708400">
                  <a:moveTo>
                    <a:pt x="3708400" y="0"/>
                  </a:moveTo>
                  <a:lnTo>
                    <a:pt x="0" y="0"/>
                  </a:lnTo>
                </a:path>
              </a:pathLst>
            </a:custGeom>
            <a:ln w="12700">
              <a:solidFill>
                <a:srgbClr val="595959"/>
              </a:solidFill>
            </a:ln>
          </p:spPr>
          <p:txBody>
            <a:bodyPr wrap="square" lIns="0" tIns="0" rIns="0" bIns="0" rtlCol="0"/>
            <a:lstStyle/>
            <a:p>
              <a:endParaRPr/>
            </a:p>
          </p:txBody>
        </p:sp>
        <p:sp>
          <p:nvSpPr>
            <p:cNvPr id="16" name="object 16"/>
            <p:cNvSpPr/>
            <p:nvPr/>
          </p:nvSpPr>
          <p:spPr>
            <a:xfrm>
              <a:off x="1568449" y="3714750"/>
              <a:ext cx="2857500" cy="0"/>
            </a:xfrm>
            <a:custGeom>
              <a:avLst/>
              <a:gdLst/>
              <a:ahLst/>
              <a:cxnLst/>
              <a:rect l="l" t="t" r="r" b="b"/>
              <a:pathLst>
                <a:path w="2857500">
                  <a:moveTo>
                    <a:pt x="0" y="0"/>
                  </a:moveTo>
                  <a:lnTo>
                    <a:pt x="2857500" y="0"/>
                  </a:lnTo>
                </a:path>
              </a:pathLst>
            </a:custGeom>
            <a:ln w="12700">
              <a:solidFill>
                <a:srgbClr val="595959"/>
              </a:solidFill>
            </a:ln>
          </p:spPr>
          <p:txBody>
            <a:bodyPr wrap="square" lIns="0" tIns="0" rIns="0" bIns="0" rtlCol="0"/>
            <a:lstStyle/>
            <a:p>
              <a:endParaRPr/>
            </a:p>
          </p:txBody>
        </p:sp>
        <p:sp>
          <p:nvSpPr>
            <p:cNvPr id="17" name="object 17"/>
            <p:cNvSpPr/>
            <p:nvPr/>
          </p:nvSpPr>
          <p:spPr>
            <a:xfrm>
              <a:off x="4413249" y="3714750"/>
              <a:ext cx="0" cy="1092200"/>
            </a:xfrm>
            <a:custGeom>
              <a:avLst/>
              <a:gdLst/>
              <a:ahLst/>
              <a:cxnLst/>
              <a:rect l="l" t="t" r="r" b="b"/>
              <a:pathLst>
                <a:path h="1092200">
                  <a:moveTo>
                    <a:pt x="0" y="0"/>
                  </a:moveTo>
                  <a:lnTo>
                    <a:pt x="1" y="1092200"/>
                  </a:lnTo>
                </a:path>
              </a:pathLst>
            </a:custGeom>
            <a:ln w="12700">
              <a:solidFill>
                <a:srgbClr val="595959"/>
              </a:solidFill>
            </a:ln>
          </p:spPr>
          <p:txBody>
            <a:bodyPr wrap="square" lIns="0" tIns="0" rIns="0" bIns="0" rtlCol="0"/>
            <a:lstStyle/>
            <a:p>
              <a:endParaRPr/>
            </a:p>
          </p:txBody>
        </p:sp>
        <p:sp>
          <p:nvSpPr>
            <p:cNvPr id="18" name="object 18"/>
            <p:cNvSpPr/>
            <p:nvPr/>
          </p:nvSpPr>
          <p:spPr>
            <a:xfrm>
              <a:off x="1517649" y="4794250"/>
              <a:ext cx="2908300" cy="0"/>
            </a:xfrm>
            <a:custGeom>
              <a:avLst/>
              <a:gdLst/>
              <a:ahLst/>
              <a:cxnLst/>
              <a:rect l="l" t="t" r="r" b="b"/>
              <a:pathLst>
                <a:path w="2908300">
                  <a:moveTo>
                    <a:pt x="2908300" y="0"/>
                  </a:moveTo>
                  <a:lnTo>
                    <a:pt x="0" y="0"/>
                  </a:lnTo>
                </a:path>
              </a:pathLst>
            </a:custGeom>
            <a:ln w="12700">
              <a:solidFill>
                <a:srgbClr val="595959"/>
              </a:solidFill>
            </a:ln>
          </p:spPr>
          <p:txBody>
            <a:bodyPr wrap="square" lIns="0" tIns="0" rIns="0" bIns="0" rtlCol="0"/>
            <a:lstStyle/>
            <a:p>
              <a:endParaRPr/>
            </a:p>
          </p:txBody>
        </p:sp>
        <p:sp>
          <p:nvSpPr>
            <p:cNvPr id="19" name="object 19"/>
            <p:cNvSpPr/>
            <p:nvPr/>
          </p:nvSpPr>
          <p:spPr>
            <a:xfrm>
              <a:off x="1555749" y="4095750"/>
              <a:ext cx="2070100" cy="0"/>
            </a:xfrm>
            <a:custGeom>
              <a:avLst/>
              <a:gdLst/>
              <a:ahLst/>
              <a:cxnLst/>
              <a:rect l="l" t="t" r="r" b="b"/>
              <a:pathLst>
                <a:path w="2070100">
                  <a:moveTo>
                    <a:pt x="0" y="0"/>
                  </a:moveTo>
                  <a:lnTo>
                    <a:pt x="2070100" y="0"/>
                  </a:lnTo>
                </a:path>
              </a:pathLst>
            </a:custGeom>
            <a:ln w="12700">
              <a:solidFill>
                <a:srgbClr val="595959"/>
              </a:solidFill>
            </a:ln>
          </p:spPr>
          <p:txBody>
            <a:bodyPr wrap="square" lIns="0" tIns="0" rIns="0" bIns="0" rtlCol="0"/>
            <a:lstStyle/>
            <a:p>
              <a:endParaRPr/>
            </a:p>
          </p:txBody>
        </p:sp>
        <p:sp>
          <p:nvSpPr>
            <p:cNvPr id="20" name="object 20"/>
            <p:cNvSpPr/>
            <p:nvPr/>
          </p:nvSpPr>
          <p:spPr>
            <a:xfrm>
              <a:off x="3613149" y="4083050"/>
              <a:ext cx="0" cy="381000"/>
            </a:xfrm>
            <a:custGeom>
              <a:avLst/>
              <a:gdLst/>
              <a:ahLst/>
              <a:cxnLst/>
              <a:rect l="l" t="t" r="r" b="b"/>
              <a:pathLst>
                <a:path h="381000">
                  <a:moveTo>
                    <a:pt x="0" y="0"/>
                  </a:moveTo>
                  <a:lnTo>
                    <a:pt x="1" y="381000"/>
                  </a:lnTo>
                </a:path>
              </a:pathLst>
            </a:custGeom>
            <a:ln w="12700">
              <a:solidFill>
                <a:srgbClr val="595959"/>
              </a:solidFill>
            </a:ln>
          </p:spPr>
          <p:txBody>
            <a:bodyPr wrap="square" lIns="0" tIns="0" rIns="0" bIns="0" rtlCol="0"/>
            <a:lstStyle/>
            <a:p>
              <a:endParaRPr/>
            </a:p>
          </p:txBody>
        </p:sp>
        <p:sp>
          <p:nvSpPr>
            <p:cNvPr id="21" name="object 21"/>
            <p:cNvSpPr/>
            <p:nvPr/>
          </p:nvSpPr>
          <p:spPr>
            <a:xfrm>
              <a:off x="1530349" y="4464050"/>
              <a:ext cx="2095500" cy="0"/>
            </a:xfrm>
            <a:custGeom>
              <a:avLst/>
              <a:gdLst/>
              <a:ahLst/>
              <a:cxnLst/>
              <a:rect l="l" t="t" r="r" b="b"/>
              <a:pathLst>
                <a:path w="2095500">
                  <a:moveTo>
                    <a:pt x="2095500" y="0"/>
                  </a:moveTo>
                  <a:lnTo>
                    <a:pt x="0" y="0"/>
                  </a:lnTo>
                </a:path>
              </a:pathLst>
            </a:custGeom>
            <a:ln w="12700">
              <a:solidFill>
                <a:srgbClr val="595959"/>
              </a:solidFill>
            </a:ln>
          </p:spPr>
          <p:txBody>
            <a:bodyPr wrap="square" lIns="0" tIns="0" rIns="0" bIns="0" rtlCol="0"/>
            <a:lstStyle/>
            <a:p>
              <a:endParaRPr/>
            </a:p>
          </p:txBody>
        </p:sp>
      </p:grpSp>
      <p:sp>
        <p:nvSpPr>
          <p:cNvPr id="22" name="object 22"/>
          <p:cNvSpPr txBox="1"/>
          <p:nvPr/>
        </p:nvSpPr>
        <p:spPr>
          <a:xfrm>
            <a:off x="2147026" y="2115586"/>
            <a:ext cx="5380990" cy="2296160"/>
          </a:xfrm>
          <a:prstGeom prst="rect">
            <a:avLst/>
          </a:prstGeom>
        </p:spPr>
        <p:txBody>
          <a:bodyPr vert="horz" wrap="square" lIns="0" tIns="12700" rIns="0" bIns="0" rtlCol="0">
            <a:spAutoFit/>
          </a:bodyPr>
          <a:lstStyle/>
          <a:p>
            <a:pPr marL="3665220" marR="5080" indent="774700">
              <a:lnSpc>
                <a:spcPct val="146000"/>
              </a:lnSpc>
              <a:spcBef>
                <a:spcPts val="100"/>
              </a:spcBef>
            </a:pPr>
            <a:r>
              <a:rPr sz="1800" spc="-5" dirty="0">
                <a:latin typeface="Times New Roman"/>
                <a:cs typeface="Times New Roman"/>
              </a:rPr>
              <a:t>P</a:t>
            </a:r>
            <a:r>
              <a:rPr sz="1800" dirty="0">
                <a:latin typeface="Times New Roman"/>
                <a:cs typeface="Times New Roman"/>
              </a:rPr>
              <a:t>rag</a:t>
            </a:r>
            <a:r>
              <a:rPr sz="1800" spc="-5" dirty="0">
                <a:latin typeface="Times New Roman"/>
                <a:cs typeface="Times New Roman"/>
              </a:rPr>
              <a:t>m</a:t>
            </a:r>
            <a:r>
              <a:rPr sz="1800" dirty="0">
                <a:latin typeface="Times New Roman"/>
                <a:cs typeface="Times New Roman"/>
              </a:rPr>
              <a:t>a</a:t>
            </a:r>
            <a:r>
              <a:rPr sz="1800" spc="-5" dirty="0">
                <a:latin typeface="Times New Roman"/>
                <a:cs typeface="Times New Roman"/>
              </a:rPr>
              <a:t>ti</a:t>
            </a:r>
            <a:r>
              <a:rPr sz="1800" dirty="0">
                <a:latin typeface="Times New Roman"/>
                <a:cs typeface="Times New Roman"/>
              </a:rPr>
              <a:t>c  </a:t>
            </a:r>
            <a:r>
              <a:rPr sz="1800" spc="-5" dirty="0">
                <a:latin typeface="Times New Roman"/>
                <a:cs typeface="Times New Roman"/>
              </a:rPr>
              <a:t>Discourse</a:t>
            </a:r>
            <a:endParaRPr sz="1800">
              <a:latin typeface="Times New Roman"/>
              <a:cs typeface="Times New Roman"/>
            </a:endParaRPr>
          </a:p>
          <a:p>
            <a:pPr marL="2922270">
              <a:lnSpc>
                <a:spcPct val="100000"/>
              </a:lnSpc>
              <a:spcBef>
                <a:spcPts val="575"/>
              </a:spcBef>
            </a:pPr>
            <a:r>
              <a:rPr sz="1800" spc="-5" dirty="0">
                <a:solidFill>
                  <a:srgbClr val="CC0000"/>
                </a:solidFill>
                <a:latin typeface="Times New Roman"/>
                <a:cs typeface="Times New Roman"/>
              </a:rPr>
              <a:t>Semantic</a:t>
            </a:r>
            <a:endParaRPr sz="1800">
              <a:latin typeface="Times New Roman"/>
              <a:cs typeface="Times New Roman"/>
            </a:endParaRPr>
          </a:p>
          <a:p>
            <a:pPr marL="2252345">
              <a:lnSpc>
                <a:spcPct val="100000"/>
              </a:lnSpc>
              <a:spcBef>
                <a:spcPts val="869"/>
              </a:spcBef>
            </a:pPr>
            <a:r>
              <a:rPr sz="1800" spc="-5" dirty="0">
                <a:solidFill>
                  <a:srgbClr val="595959"/>
                </a:solidFill>
                <a:latin typeface="Times New Roman"/>
                <a:cs typeface="Times New Roman"/>
              </a:rPr>
              <a:t>Syntactic</a:t>
            </a:r>
            <a:endParaRPr sz="1800">
              <a:latin typeface="Times New Roman"/>
              <a:cs typeface="Times New Roman"/>
            </a:endParaRPr>
          </a:p>
          <a:p>
            <a:pPr marL="1486535">
              <a:lnSpc>
                <a:spcPct val="100000"/>
              </a:lnSpc>
              <a:spcBef>
                <a:spcPts val="780"/>
              </a:spcBef>
            </a:pPr>
            <a:r>
              <a:rPr sz="1800" spc="-5" dirty="0">
                <a:solidFill>
                  <a:srgbClr val="CC0000"/>
                </a:solidFill>
                <a:latin typeface="Times New Roman"/>
                <a:cs typeface="Times New Roman"/>
              </a:rPr>
              <a:t>Lexical</a:t>
            </a:r>
            <a:endParaRPr sz="1800">
              <a:latin typeface="Times New Roman"/>
              <a:cs typeface="Times New Roman"/>
            </a:endParaRPr>
          </a:p>
          <a:p>
            <a:pPr marL="12700">
              <a:lnSpc>
                <a:spcPct val="100000"/>
              </a:lnSpc>
              <a:spcBef>
                <a:spcPts val="705"/>
              </a:spcBef>
            </a:pPr>
            <a:r>
              <a:rPr sz="1800" spc="-5" dirty="0">
                <a:latin typeface="Times New Roman"/>
                <a:cs typeface="Times New Roman"/>
              </a:rPr>
              <a:t>Morphological</a:t>
            </a:r>
            <a:endParaRPr sz="1800">
              <a:latin typeface="Times New Roman"/>
              <a:cs typeface="Times New Roman"/>
            </a:endParaRPr>
          </a:p>
        </p:txBody>
      </p:sp>
      <p:sp>
        <p:nvSpPr>
          <p:cNvPr id="23" name="object 23"/>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24" name="object 24"/>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5</a:t>
            </a:fld>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387725" cy="665480"/>
          </a:xfrm>
          <a:prstGeom prst="rect">
            <a:avLst/>
          </a:prstGeom>
        </p:spPr>
        <p:txBody>
          <a:bodyPr vert="horz" wrap="square" lIns="0" tIns="12700" rIns="0" bIns="0" rtlCol="0">
            <a:spAutoFit/>
          </a:bodyPr>
          <a:lstStyle/>
          <a:p>
            <a:pPr marL="12700">
              <a:lnSpc>
                <a:spcPct val="100000"/>
              </a:lnSpc>
              <a:spcBef>
                <a:spcPts val="100"/>
              </a:spcBef>
            </a:pPr>
            <a:r>
              <a:rPr sz="4200" spc="65" dirty="0"/>
              <a:t>FOL</a:t>
            </a:r>
            <a:r>
              <a:rPr sz="4200" spc="-30" dirty="0"/>
              <a:t> </a:t>
            </a:r>
            <a:r>
              <a:rPr sz="4200" spc="80" dirty="0"/>
              <a:t>Language</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5</a:t>
            </a:r>
          </a:p>
        </p:txBody>
      </p:sp>
      <p:sp>
        <p:nvSpPr>
          <p:cNvPr id="3" name="object 3"/>
          <p:cNvSpPr txBox="1"/>
          <p:nvPr/>
        </p:nvSpPr>
        <p:spPr>
          <a:xfrm>
            <a:off x="892555" y="1883141"/>
            <a:ext cx="7186930" cy="3536950"/>
          </a:xfrm>
          <a:prstGeom prst="rect">
            <a:avLst/>
          </a:prstGeom>
        </p:spPr>
        <p:txBody>
          <a:bodyPr vert="horz" wrap="square" lIns="0" tIns="132715" rIns="0" bIns="0" rtlCol="0">
            <a:spAutoFit/>
          </a:bodyPr>
          <a:lstStyle/>
          <a:p>
            <a:pPr marL="12700">
              <a:lnSpc>
                <a:spcPct val="100000"/>
              </a:lnSpc>
              <a:spcBef>
                <a:spcPts val="1045"/>
              </a:spcBef>
            </a:pPr>
            <a:r>
              <a:rPr sz="2200" spc="-5" dirty="0">
                <a:solidFill>
                  <a:srgbClr val="595959"/>
                </a:solidFill>
                <a:latin typeface="Times New Roman"/>
                <a:cs typeface="Times New Roman"/>
              </a:rPr>
              <a:t>FOL</a:t>
            </a:r>
            <a:r>
              <a:rPr sz="2200" spc="-80" dirty="0">
                <a:solidFill>
                  <a:srgbClr val="595959"/>
                </a:solidFill>
                <a:latin typeface="Times New Roman"/>
                <a:cs typeface="Times New Roman"/>
              </a:rPr>
              <a:t> </a:t>
            </a:r>
            <a:r>
              <a:rPr sz="2200" spc="-5" dirty="0">
                <a:solidFill>
                  <a:srgbClr val="595959"/>
                </a:solidFill>
                <a:latin typeface="Times New Roman"/>
                <a:cs typeface="Times New Roman"/>
              </a:rPr>
              <a:t>uses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predicates </a:t>
            </a:r>
            <a:r>
              <a:rPr sz="2200" dirty="0">
                <a:solidFill>
                  <a:srgbClr val="595959"/>
                </a:solidFill>
                <a:latin typeface="Times New Roman"/>
                <a:cs typeface="Times New Roman"/>
              </a:rPr>
              <a:t>to </a:t>
            </a:r>
            <a:r>
              <a:rPr sz="2200" spc="-5" dirty="0">
                <a:solidFill>
                  <a:srgbClr val="595959"/>
                </a:solidFill>
                <a:latin typeface="Times New Roman"/>
                <a:cs typeface="Times New Roman"/>
              </a:rPr>
              <a:t>state</a:t>
            </a:r>
            <a:r>
              <a:rPr sz="2200" dirty="0">
                <a:solidFill>
                  <a:srgbClr val="595959"/>
                </a:solidFill>
                <a:latin typeface="Times New Roman"/>
                <a:cs typeface="Times New Roman"/>
              </a:rPr>
              <a:t> </a:t>
            </a:r>
            <a:r>
              <a:rPr sz="2200" spc="-5" dirty="0">
                <a:solidFill>
                  <a:srgbClr val="595959"/>
                </a:solidFill>
                <a:latin typeface="Times New Roman"/>
                <a:cs typeface="Times New Roman"/>
              </a:rPr>
              <a:t>relations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between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objects.</a:t>
            </a:r>
            <a:endParaRPr sz="2200">
              <a:latin typeface="Times New Roman"/>
              <a:cs typeface="Times New Roman"/>
            </a:endParaRPr>
          </a:p>
          <a:p>
            <a:pPr marL="186690" marR="5080" indent="-137160">
              <a:lnSpc>
                <a:spcPct val="100000"/>
              </a:lnSpc>
              <a:spcBef>
                <a:spcPts val="8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Note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value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predicate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true </a:t>
            </a:r>
            <a:r>
              <a:rPr sz="2000" dirty="0">
                <a:solidFill>
                  <a:srgbClr val="595959"/>
                </a:solidFill>
                <a:latin typeface="Times New Roman"/>
                <a:cs typeface="Times New Roman"/>
              </a:rPr>
              <a:t>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false representing facts in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world.</a:t>
            </a:r>
            <a:endParaRPr sz="2000">
              <a:latin typeface="Times New Roman"/>
              <a:cs typeface="Times New Roman"/>
            </a:endParaRPr>
          </a:p>
          <a:p>
            <a:pPr marL="186690" marR="161925" indent="-13716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“IsRestaurant”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could </a:t>
            </a:r>
            <a:r>
              <a:rPr sz="2000" dirty="0">
                <a:solidFill>
                  <a:srgbClr val="595959"/>
                </a:solidFill>
                <a:latin typeface="Times New Roman"/>
                <a:cs typeface="Times New Roman"/>
              </a:rPr>
              <a:t>be</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predicate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that, </a:t>
            </a:r>
            <a:r>
              <a:rPr sz="2000" dirty="0">
                <a:solidFill>
                  <a:srgbClr val="595959"/>
                </a:solidFill>
                <a:latin typeface="Times New Roman"/>
                <a:cs typeface="Times New Roman"/>
              </a:rPr>
              <a:t>when</a:t>
            </a:r>
            <a:r>
              <a:rPr sz="2000" spc="-5" dirty="0">
                <a:solidFill>
                  <a:srgbClr val="595959"/>
                </a:solidFill>
                <a:latin typeface="Times New Roman"/>
                <a:cs typeface="Times New Roman"/>
              </a:rPr>
              <a:t> applied to an object,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returns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true if it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restaurant.</a:t>
            </a:r>
            <a:endParaRPr sz="2000">
              <a:latin typeface="Times New Roman"/>
              <a:cs typeface="Times New Roman"/>
            </a:endParaRPr>
          </a:p>
          <a:p>
            <a:pPr marL="231775">
              <a:lnSpc>
                <a:spcPct val="100000"/>
              </a:lnSpc>
              <a:spcBef>
                <a:spcPts val="1000"/>
              </a:spcBef>
            </a:pPr>
            <a:r>
              <a:rPr sz="2000" spc="-15" dirty="0">
                <a:solidFill>
                  <a:srgbClr val="002060"/>
                </a:solidFill>
                <a:latin typeface="Impact"/>
                <a:cs typeface="Impact"/>
              </a:rPr>
              <a:t>­</a:t>
            </a:r>
            <a:r>
              <a:rPr sz="2000" spc="150" dirty="0">
                <a:solidFill>
                  <a:srgbClr val="002060"/>
                </a:solidFill>
                <a:latin typeface="Impact"/>
                <a:cs typeface="Impact"/>
              </a:rPr>
              <a:t> </a:t>
            </a:r>
            <a:r>
              <a:rPr sz="2000" spc="-10" dirty="0">
                <a:solidFill>
                  <a:srgbClr val="595959"/>
                </a:solidFill>
                <a:latin typeface="Times New Roman"/>
                <a:cs typeface="Times New Roman"/>
              </a:rPr>
              <a:t>IsRestaurant(Pastabilities)</a:t>
            </a:r>
            <a:endParaRPr sz="2000">
              <a:latin typeface="Times New Roman"/>
              <a:cs typeface="Times New Roman"/>
            </a:endParaRPr>
          </a:p>
          <a:p>
            <a:pPr marL="186690" marR="339090" indent="-13716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If “Serves” is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predicate taking</a:t>
            </a:r>
            <a:r>
              <a:rPr sz="2000" dirty="0">
                <a:solidFill>
                  <a:srgbClr val="595959"/>
                </a:solidFill>
                <a:latin typeface="Times New Roman"/>
                <a:cs typeface="Times New Roman"/>
              </a:rPr>
              <a:t> a</a:t>
            </a:r>
            <a:r>
              <a:rPr sz="2000" spc="-5" dirty="0">
                <a:solidFill>
                  <a:srgbClr val="595959"/>
                </a:solidFill>
                <a:latin typeface="Times New Roman"/>
                <a:cs typeface="Times New Roman"/>
              </a:rPr>
              <a:t> restaurant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and </a:t>
            </a:r>
            <a:r>
              <a:rPr sz="2000" dirty="0">
                <a:solidFill>
                  <a:srgbClr val="595959"/>
                </a:solidFill>
                <a:latin typeface="Times New Roman"/>
                <a:cs typeface="Times New Roman"/>
              </a:rPr>
              <a:t>a</a:t>
            </a:r>
            <a:r>
              <a:rPr sz="2000" spc="-5" dirty="0">
                <a:solidFill>
                  <a:srgbClr val="595959"/>
                </a:solidFill>
                <a:latin typeface="Times New Roman"/>
                <a:cs typeface="Times New Roman"/>
              </a:rPr>
              <a:t> type </a:t>
            </a:r>
            <a:r>
              <a:rPr sz="2000" dirty="0">
                <a:solidFill>
                  <a:srgbClr val="595959"/>
                </a:solidFill>
                <a:latin typeface="Times New Roman"/>
                <a:cs typeface="Times New Roman"/>
              </a:rPr>
              <a:t>of</a:t>
            </a:r>
            <a:r>
              <a:rPr sz="2000" spc="-5" dirty="0">
                <a:solidFill>
                  <a:srgbClr val="595959"/>
                </a:solidFill>
                <a:latin typeface="Times New Roman"/>
                <a:cs typeface="Times New Roman"/>
              </a:rPr>
              <a:t> food as </a:t>
            </a:r>
            <a:r>
              <a:rPr sz="2000" spc="-484" dirty="0">
                <a:solidFill>
                  <a:srgbClr val="595959"/>
                </a:solidFill>
                <a:latin typeface="Times New Roman"/>
                <a:cs typeface="Times New Roman"/>
              </a:rPr>
              <a:t> </a:t>
            </a:r>
            <a:r>
              <a:rPr sz="2000" spc="-10" dirty="0">
                <a:solidFill>
                  <a:srgbClr val="595959"/>
                </a:solidFill>
                <a:latin typeface="Times New Roman"/>
                <a:cs typeface="Times New Roman"/>
              </a:rPr>
              <a:t>arguments,</a:t>
            </a:r>
            <a:r>
              <a:rPr sz="2000" dirty="0">
                <a:solidFill>
                  <a:srgbClr val="595959"/>
                </a:solidFill>
                <a:latin typeface="Times New Roman"/>
                <a:cs typeface="Times New Roman"/>
              </a:rPr>
              <a:t> we</a:t>
            </a:r>
            <a:r>
              <a:rPr sz="2000" spc="-5" dirty="0">
                <a:solidFill>
                  <a:srgbClr val="595959"/>
                </a:solidFill>
                <a:latin typeface="Times New Roman"/>
                <a:cs typeface="Times New Roman"/>
              </a:rPr>
              <a:t> can</a:t>
            </a:r>
            <a:r>
              <a:rPr sz="2000" dirty="0">
                <a:solidFill>
                  <a:srgbClr val="595959"/>
                </a:solidFill>
                <a:latin typeface="Times New Roman"/>
                <a:cs typeface="Times New Roman"/>
              </a:rPr>
              <a:t> </a:t>
            </a:r>
            <a:r>
              <a:rPr sz="2000" spc="-10" dirty="0">
                <a:solidFill>
                  <a:srgbClr val="595959"/>
                </a:solidFill>
                <a:latin typeface="Times New Roman"/>
                <a:cs typeface="Times New Roman"/>
              </a:rPr>
              <a:t>state</a:t>
            </a:r>
            <a:r>
              <a:rPr sz="2000" spc="-5" dirty="0">
                <a:solidFill>
                  <a:srgbClr val="595959"/>
                </a:solidFill>
                <a:latin typeface="Times New Roman"/>
                <a:cs typeface="Times New Roman"/>
              </a:rPr>
              <a:t> that</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restaurant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serves </a:t>
            </a:r>
            <a:r>
              <a:rPr sz="2000" dirty="0">
                <a:solidFill>
                  <a:srgbClr val="595959"/>
                </a:solidFill>
                <a:latin typeface="Times New Roman"/>
                <a:cs typeface="Times New Roman"/>
              </a:rPr>
              <a:t>a </a:t>
            </a:r>
            <a:r>
              <a:rPr sz="2000" spc="-5" dirty="0">
                <a:solidFill>
                  <a:srgbClr val="595959"/>
                </a:solidFill>
                <a:latin typeface="Times New Roman"/>
                <a:cs typeface="Times New Roman"/>
              </a:rPr>
              <a:t>type </a:t>
            </a:r>
            <a:r>
              <a:rPr sz="2000" dirty="0">
                <a:solidFill>
                  <a:srgbClr val="595959"/>
                </a:solidFill>
                <a:latin typeface="Times New Roman"/>
                <a:cs typeface="Times New Roman"/>
              </a:rPr>
              <a:t>of</a:t>
            </a:r>
            <a:r>
              <a:rPr sz="2000" spc="-5" dirty="0">
                <a:solidFill>
                  <a:srgbClr val="595959"/>
                </a:solidFill>
                <a:latin typeface="Times New Roman"/>
                <a:cs typeface="Times New Roman"/>
              </a:rPr>
              <a:t> food.</a:t>
            </a:r>
            <a:endParaRPr sz="2000">
              <a:latin typeface="Times New Roman"/>
              <a:cs typeface="Times New Roman"/>
            </a:endParaRPr>
          </a:p>
          <a:p>
            <a:pPr marL="231775">
              <a:lnSpc>
                <a:spcPct val="100000"/>
              </a:lnSpc>
              <a:spcBef>
                <a:spcPts val="1000"/>
              </a:spcBef>
            </a:pPr>
            <a:r>
              <a:rPr sz="2000" spc="-15" dirty="0">
                <a:solidFill>
                  <a:srgbClr val="002060"/>
                </a:solidFill>
                <a:latin typeface="Impact"/>
                <a:cs typeface="Impact"/>
              </a:rPr>
              <a:t>­</a:t>
            </a:r>
            <a:r>
              <a:rPr sz="2000" spc="150" dirty="0">
                <a:solidFill>
                  <a:srgbClr val="002060"/>
                </a:solidFill>
                <a:latin typeface="Impact"/>
                <a:cs typeface="Impact"/>
              </a:rPr>
              <a:t> </a:t>
            </a:r>
            <a:r>
              <a:rPr sz="2000" spc="-10" dirty="0">
                <a:solidFill>
                  <a:srgbClr val="595959"/>
                </a:solidFill>
                <a:latin typeface="Times New Roman"/>
                <a:cs typeface="Times New Roman"/>
              </a:rPr>
              <a:t>Serves(Pastabilities,</a:t>
            </a:r>
            <a:r>
              <a:rPr sz="2000" spc="-35" dirty="0">
                <a:solidFill>
                  <a:srgbClr val="595959"/>
                </a:solidFill>
                <a:latin typeface="Times New Roman"/>
                <a:cs typeface="Times New Roman"/>
              </a:rPr>
              <a:t> </a:t>
            </a:r>
            <a:r>
              <a:rPr sz="2000" spc="-20" dirty="0">
                <a:solidFill>
                  <a:srgbClr val="595959"/>
                </a:solidFill>
                <a:latin typeface="Times New Roman"/>
                <a:cs typeface="Times New Roman"/>
              </a:rPr>
              <a:t>VegetarianFood)</a:t>
            </a:r>
            <a:endParaRPr sz="2000">
              <a:latin typeface="Times New Roman"/>
              <a:cs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60984"/>
            <a:ext cx="5456555" cy="1120140"/>
          </a:xfrm>
          <a:prstGeom prst="rect">
            <a:avLst/>
          </a:prstGeom>
        </p:spPr>
        <p:txBody>
          <a:bodyPr vert="horz" wrap="square" lIns="0" tIns="27939" rIns="0" bIns="0" rtlCol="0">
            <a:spAutoFit/>
          </a:bodyPr>
          <a:lstStyle/>
          <a:p>
            <a:pPr marL="12700" marR="5080">
              <a:lnSpc>
                <a:spcPts val="4300"/>
              </a:lnSpc>
              <a:spcBef>
                <a:spcPts val="219"/>
              </a:spcBef>
            </a:pPr>
            <a:r>
              <a:rPr sz="3600" spc="65" dirty="0"/>
              <a:t>FOL</a:t>
            </a:r>
            <a:r>
              <a:rPr sz="3600" spc="35" dirty="0"/>
              <a:t> </a:t>
            </a:r>
            <a:r>
              <a:rPr sz="3600" spc="85" dirty="0"/>
              <a:t>Language,</a:t>
            </a:r>
            <a:r>
              <a:rPr sz="3600" spc="155" dirty="0"/>
              <a:t> </a:t>
            </a:r>
            <a:r>
              <a:rPr sz="3600" spc="100" dirty="0"/>
              <a:t>Operations, </a:t>
            </a:r>
            <a:r>
              <a:rPr sz="3600" spc="-885" dirty="0"/>
              <a:t> </a:t>
            </a:r>
            <a:r>
              <a:rPr sz="3600" spc="65" dirty="0"/>
              <a:t>and</a:t>
            </a:r>
            <a:r>
              <a:rPr sz="3600" spc="195" dirty="0"/>
              <a:t> </a:t>
            </a:r>
            <a:r>
              <a:rPr sz="3600" spc="95" dirty="0"/>
              <a:t>Quantifiers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6</a:t>
            </a:r>
          </a:p>
        </p:txBody>
      </p:sp>
      <p:sp>
        <p:nvSpPr>
          <p:cNvPr id="3" name="object 3"/>
          <p:cNvSpPr txBox="1"/>
          <p:nvPr/>
        </p:nvSpPr>
        <p:spPr>
          <a:xfrm>
            <a:off x="777104" y="1928273"/>
            <a:ext cx="7066280" cy="2741930"/>
          </a:xfrm>
          <a:prstGeom prst="rect">
            <a:avLst/>
          </a:prstGeom>
        </p:spPr>
        <p:txBody>
          <a:bodyPr vert="horz" wrap="square" lIns="0" tIns="188595" rIns="0" bIns="0" rtlCol="0">
            <a:spAutoFit/>
          </a:bodyPr>
          <a:lstStyle/>
          <a:p>
            <a:pPr marL="12700">
              <a:lnSpc>
                <a:spcPct val="100000"/>
              </a:lnSpc>
              <a:spcBef>
                <a:spcPts val="1485"/>
              </a:spcBef>
            </a:pPr>
            <a:r>
              <a:rPr sz="2200" spc="-5" dirty="0">
                <a:solidFill>
                  <a:srgbClr val="595959"/>
                </a:solidFill>
                <a:latin typeface="Times New Roman"/>
                <a:cs typeface="Times New Roman"/>
              </a:rPr>
              <a:t>FOL</a:t>
            </a:r>
            <a:r>
              <a:rPr sz="2200" spc="-80" dirty="0">
                <a:solidFill>
                  <a:srgbClr val="595959"/>
                </a:solidFill>
                <a:latin typeface="Times New Roman"/>
                <a:cs typeface="Times New Roman"/>
              </a:rPr>
              <a:t> </a:t>
            </a:r>
            <a:r>
              <a:rPr sz="2200" spc="-5" dirty="0">
                <a:solidFill>
                  <a:srgbClr val="595959"/>
                </a:solidFill>
                <a:latin typeface="Times New Roman"/>
                <a:cs typeface="Times New Roman"/>
              </a:rPr>
              <a:t>uses connectives “and”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“or”</a:t>
            </a:r>
            <a:r>
              <a:rPr sz="2200" dirty="0">
                <a:solidFill>
                  <a:srgbClr val="595959"/>
                </a:solidFill>
                <a:latin typeface="Times New Roman"/>
                <a:cs typeface="Times New Roman"/>
              </a:rPr>
              <a:t> 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combine</a:t>
            </a:r>
            <a:r>
              <a:rPr sz="2200" dirty="0">
                <a:solidFill>
                  <a:srgbClr val="595959"/>
                </a:solidFill>
                <a:latin typeface="Times New Roman"/>
                <a:cs typeface="Times New Roman"/>
              </a:rPr>
              <a:t> </a:t>
            </a:r>
            <a:r>
              <a:rPr sz="2200" spc="-5" dirty="0">
                <a:solidFill>
                  <a:srgbClr val="595959"/>
                </a:solidFill>
                <a:latin typeface="Times New Roman"/>
                <a:cs typeface="Times New Roman"/>
              </a:rPr>
              <a:t>statements.</a:t>
            </a:r>
            <a:endParaRPr sz="2200">
              <a:latin typeface="Times New Roman"/>
              <a:cs typeface="Times New Roman"/>
            </a:endParaRPr>
          </a:p>
          <a:p>
            <a:pPr marL="12700" indent="36830">
              <a:lnSpc>
                <a:spcPct val="100000"/>
              </a:lnSpc>
              <a:spcBef>
                <a:spcPts val="1260"/>
              </a:spcBef>
            </a:pPr>
            <a:r>
              <a:rPr sz="2000" spc="-15" dirty="0">
                <a:solidFill>
                  <a:srgbClr val="002060"/>
                </a:solidFill>
                <a:latin typeface="Impact"/>
                <a:cs typeface="Impact"/>
              </a:rPr>
              <a:t>­</a:t>
            </a:r>
            <a:r>
              <a:rPr sz="2000" spc="155" dirty="0">
                <a:solidFill>
                  <a:srgbClr val="002060"/>
                </a:solidFill>
                <a:latin typeface="Impact"/>
                <a:cs typeface="Impact"/>
              </a:rPr>
              <a:t> </a:t>
            </a:r>
            <a:r>
              <a:rPr sz="2000" spc="-10" dirty="0">
                <a:solidFill>
                  <a:srgbClr val="595959"/>
                </a:solidFill>
                <a:latin typeface="Times New Roman"/>
                <a:cs typeface="Times New Roman"/>
              </a:rPr>
              <a:t>Serves(Pastabilities,</a:t>
            </a:r>
            <a:r>
              <a:rPr sz="2000" spc="-30" dirty="0">
                <a:solidFill>
                  <a:srgbClr val="595959"/>
                </a:solidFill>
                <a:latin typeface="Times New Roman"/>
                <a:cs typeface="Times New Roman"/>
              </a:rPr>
              <a:t> </a:t>
            </a:r>
            <a:r>
              <a:rPr sz="2000" spc="-20" dirty="0">
                <a:solidFill>
                  <a:srgbClr val="595959"/>
                </a:solidFill>
                <a:latin typeface="Times New Roman"/>
                <a:cs typeface="Times New Roman"/>
              </a:rPr>
              <a:t>VegetarianFood)</a:t>
            </a:r>
            <a:r>
              <a:rPr sz="2000" spc="10" dirty="0">
                <a:solidFill>
                  <a:srgbClr val="595959"/>
                </a:solidFill>
                <a:latin typeface="Times New Roman"/>
                <a:cs typeface="Times New Roman"/>
              </a:rPr>
              <a:t> </a:t>
            </a:r>
            <a:r>
              <a:rPr sz="2000" dirty="0">
                <a:solidFill>
                  <a:srgbClr val="595959"/>
                </a:solidFill>
                <a:latin typeface="Times New Roman"/>
                <a:cs typeface="Times New Roman"/>
              </a:rPr>
              <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IsExpensive(Pastabilities)</a:t>
            </a:r>
            <a:endParaRPr sz="2000">
              <a:latin typeface="Times New Roman"/>
              <a:cs typeface="Times New Roman"/>
            </a:endParaRPr>
          </a:p>
          <a:p>
            <a:pPr marL="12700" marR="234950">
              <a:lnSpc>
                <a:spcPts val="2600"/>
              </a:lnSpc>
              <a:spcBef>
                <a:spcPts val="1320"/>
              </a:spcBef>
            </a:pPr>
            <a:r>
              <a:rPr sz="2200" spc="-5" dirty="0">
                <a:solidFill>
                  <a:srgbClr val="595959"/>
                </a:solidFill>
                <a:latin typeface="Times New Roman"/>
                <a:cs typeface="Times New Roman"/>
              </a:rPr>
              <a:t>FOL uses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implication connection </a:t>
            </a:r>
            <a:r>
              <a:rPr sz="2200" dirty="0">
                <a:solidFill>
                  <a:srgbClr val="595959"/>
                </a:solidFill>
                <a:latin typeface="Times New Roman"/>
                <a:cs typeface="Times New Roman"/>
              </a:rPr>
              <a:t>to </a:t>
            </a:r>
            <a:r>
              <a:rPr sz="2200" spc="-5" dirty="0">
                <a:solidFill>
                  <a:srgbClr val="595959"/>
                </a:solidFill>
                <a:latin typeface="Times New Roman"/>
                <a:cs typeface="Times New Roman"/>
              </a:rPr>
              <a:t>mean that, </a:t>
            </a:r>
            <a:r>
              <a:rPr sz="2200" dirty="0">
                <a:solidFill>
                  <a:srgbClr val="595959"/>
                </a:solidFill>
                <a:latin typeface="Times New Roman"/>
                <a:cs typeface="Times New Roman"/>
              </a:rPr>
              <a:t>if the </a:t>
            </a:r>
            <a:r>
              <a:rPr sz="2200" spc="-5" dirty="0">
                <a:solidFill>
                  <a:srgbClr val="595959"/>
                </a:solidFill>
                <a:latin typeface="Times New Roman"/>
                <a:cs typeface="Times New Roman"/>
              </a:rPr>
              <a:t>first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statement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true,</a:t>
            </a:r>
            <a:r>
              <a:rPr sz="2200" dirty="0">
                <a:solidFill>
                  <a:srgbClr val="595959"/>
                </a:solidFill>
                <a:latin typeface="Times New Roman"/>
                <a:cs typeface="Times New Roman"/>
              </a:rPr>
              <a:t> </a:t>
            </a:r>
            <a:r>
              <a:rPr sz="2200" spc="-5" dirty="0">
                <a:solidFill>
                  <a:srgbClr val="595959"/>
                </a:solidFill>
                <a:latin typeface="Times New Roman"/>
                <a:cs typeface="Times New Roman"/>
              </a:rPr>
              <a:t>then</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second</a:t>
            </a:r>
            <a:r>
              <a:rPr sz="2200" dirty="0">
                <a:solidFill>
                  <a:srgbClr val="595959"/>
                </a:solidFill>
                <a:latin typeface="Times New Roman"/>
                <a:cs typeface="Times New Roman"/>
              </a:rPr>
              <a:t> one</a:t>
            </a:r>
            <a:r>
              <a:rPr sz="2200" spc="-5" dirty="0">
                <a:solidFill>
                  <a:srgbClr val="595959"/>
                </a:solidFill>
                <a:latin typeface="Times New Roman"/>
                <a:cs typeface="Times New Roman"/>
              </a:rPr>
              <a:t>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also</a:t>
            </a:r>
            <a:r>
              <a:rPr sz="2200" dirty="0">
                <a:solidFill>
                  <a:srgbClr val="595959"/>
                </a:solidFill>
                <a:latin typeface="Times New Roman"/>
                <a:cs typeface="Times New Roman"/>
              </a:rPr>
              <a:t> </a:t>
            </a:r>
            <a:r>
              <a:rPr sz="2200" spc="-5" dirty="0">
                <a:solidFill>
                  <a:srgbClr val="595959"/>
                </a:solidFill>
                <a:latin typeface="Times New Roman"/>
                <a:cs typeface="Times New Roman"/>
              </a:rPr>
              <a:t>true.</a:t>
            </a:r>
            <a:endParaRPr sz="2200">
              <a:latin typeface="Times New Roman"/>
              <a:cs typeface="Times New Roman"/>
            </a:endParaRPr>
          </a:p>
          <a:p>
            <a:pPr marL="49530">
              <a:lnSpc>
                <a:spcPct val="100000"/>
              </a:lnSpc>
              <a:spcBef>
                <a:spcPts val="1180"/>
              </a:spcBef>
            </a:pPr>
            <a:r>
              <a:rPr sz="2000" spc="-15" dirty="0">
                <a:solidFill>
                  <a:srgbClr val="002060"/>
                </a:solidFill>
                <a:latin typeface="Impact"/>
                <a:cs typeface="Impact"/>
              </a:rPr>
              <a:t>­</a:t>
            </a:r>
            <a:r>
              <a:rPr sz="2000" spc="180" dirty="0">
                <a:solidFill>
                  <a:srgbClr val="002060"/>
                </a:solidFill>
                <a:latin typeface="Impact"/>
                <a:cs typeface="Impact"/>
              </a:rPr>
              <a:t> </a:t>
            </a:r>
            <a:r>
              <a:rPr sz="2000" spc="-10" dirty="0">
                <a:solidFill>
                  <a:srgbClr val="595959"/>
                </a:solidFill>
                <a:latin typeface="Times New Roman"/>
                <a:cs typeface="Times New Roman"/>
              </a:rPr>
              <a:t>Serves(Pastabilities,</a:t>
            </a:r>
            <a:r>
              <a:rPr sz="2000" dirty="0">
                <a:solidFill>
                  <a:srgbClr val="595959"/>
                </a:solidFill>
                <a:latin typeface="Times New Roman"/>
                <a:cs typeface="Times New Roman"/>
              </a:rPr>
              <a:t> </a:t>
            </a:r>
            <a:r>
              <a:rPr sz="2000" spc="-20" dirty="0">
                <a:solidFill>
                  <a:srgbClr val="595959"/>
                </a:solidFill>
                <a:latin typeface="Times New Roman"/>
                <a:cs typeface="Times New Roman"/>
              </a:rPr>
              <a:t>VegetarianFood)</a:t>
            </a:r>
            <a:r>
              <a:rPr sz="2000" spc="30" dirty="0">
                <a:solidFill>
                  <a:srgbClr val="595959"/>
                </a:solidFill>
                <a:latin typeface="Times New Roman"/>
                <a:cs typeface="Times New Roman"/>
              </a:rPr>
              <a:t> </a:t>
            </a:r>
            <a:r>
              <a:rPr sz="2000" spc="-5" dirty="0">
                <a:solidFill>
                  <a:srgbClr val="595959"/>
                </a:solidFill>
                <a:latin typeface="Times New Roman"/>
                <a:cs typeface="Times New Roman"/>
              </a:rPr>
              <a:t>=&gt;</a:t>
            </a:r>
            <a:r>
              <a:rPr sz="2000" spc="35" dirty="0">
                <a:solidFill>
                  <a:srgbClr val="595959"/>
                </a:solidFill>
                <a:latin typeface="Times New Roman"/>
                <a:cs typeface="Times New Roman"/>
              </a:rPr>
              <a:t> </a:t>
            </a:r>
            <a:r>
              <a:rPr sz="2000" spc="-10" dirty="0">
                <a:solidFill>
                  <a:srgbClr val="595959"/>
                </a:solidFill>
                <a:latin typeface="Times New Roman"/>
                <a:cs typeface="Times New Roman"/>
              </a:rPr>
              <a:t>IsRestaurant(Pastabilities)</a:t>
            </a:r>
            <a:endParaRPr sz="2000">
              <a:latin typeface="Times New Roman"/>
              <a:cs typeface="Times New Roman"/>
            </a:endParaRPr>
          </a:p>
          <a:p>
            <a:pPr marL="231775">
              <a:lnSpc>
                <a:spcPct val="100000"/>
              </a:lnSpc>
              <a:spcBef>
                <a:spcPts val="120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Is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this</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true?</a:t>
            </a:r>
            <a:endParaRPr sz="2000">
              <a:latin typeface="Times New Roman"/>
              <a:cs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60984"/>
            <a:ext cx="5456555" cy="1120140"/>
          </a:xfrm>
          <a:prstGeom prst="rect">
            <a:avLst/>
          </a:prstGeom>
        </p:spPr>
        <p:txBody>
          <a:bodyPr vert="horz" wrap="square" lIns="0" tIns="27939" rIns="0" bIns="0" rtlCol="0">
            <a:spAutoFit/>
          </a:bodyPr>
          <a:lstStyle/>
          <a:p>
            <a:pPr marL="12700" marR="5080">
              <a:lnSpc>
                <a:spcPts val="4300"/>
              </a:lnSpc>
              <a:spcBef>
                <a:spcPts val="219"/>
              </a:spcBef>
            </a:pPr>
            <a:r>
              <a:rPr sz="3600" spc="65" dirty="0"/>
              <a:t>FOL</a:t>
            </a:r>
            <a:r>
              <a:rPr sz="3600" spc="35" dirty="0"/>
              <a:t> </a:t>
            </a:r>
            <a:r>
              <a:rPr sz="3600" spc="85" dirty="0"/>
              <a:t>Language,</a:t>
            </a:r>
            <a:r>
              <a:rPr sz="3600" spc="155" dirty="0"/>
              <a:t> </a:t>
            </a:r>
            <a:r>
              <a:rPr sz="3600" spc="100" dirty="0"/>
              <a:t>Operations, </a:t>
            </a:r>
            <a:r>
              <a:rPr sz="3600" spc="-885" dirty="0"/>
              <a:t> </a:t>
            </a:r>
            <a:r>
              <a:rPr sz="3600" spc="65" dirty="0"/>
              <a:t>and</a:t>
            </a:r>
            <a:r>
              <a:rPr sz="3600" spc="195" dirty="0"/>
              <a:t> </a:t>
            </a:r>
            <a:r>
              <a:rPr sz="3600" spc="95" dirty="0"/>
              <a:t>Quantifiers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7</a:t>
            </a:r>
          </a:p>
        </p:txBody>
      </p:sp>
      <p:sp>
        <p:nvSpPr>
          <p:cNvPr id="3" name="object 3"/>
          <p:cNvSpPr txBox="1"/>
          <p:nvPr/>
        </p:nvSpPr>
        <p:spPr>
          <a:xfrm>
            <a:off x="892555" y="2306320"/>
            <a:ext cx="7463155" cy="2743200"/>
          </a:xfrm>
          <a:prstGeom prst="rect">
            <a:avLst/>
          </a:prstGeom>
        </p:spPr>
        <p:txBody>
          <a:bodyPr vert="horz" wrap="square" lIns="0" tIns="5080" rIns="0" bIns="0" rtlCol="0">
            <a:spAutoFit/>
          </a:bodyPr>
          <a:lstStyle/>
          <a:p>
            <a:pPr marL="12700" marR="455930">
              <a:lnSpc>
                <a:spcPct val="102299"/>
              </a:lnSpc>
              <a:spcBef>
                <a:spcPts val="40"/>
              </a:spcBef>
            </a:pPr>
            <a:r>
              <a:rPr sz="2200" spc="-5" dirty="0">
                <a:solidFill>
                  <a:srgbClr val="595959"/>
                </a:solidFill>
                <a:latin typeface="Times New Roman"/>
                <a:cs typeface="Times New Roman"/>
              </a:rPr>
              <a:t>FOL uses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existential quantifier </a:t>
            </a:r>
            <a:r>
              <a:rPr sz="2200" dirty="0">
                <a:solidFill>
                  <a:srgbClr val="595959"/>
                </a:solidFill>
                <a:latin typeface="Times New Roman"/>
                <a:cs typeface="Times New Roman"/>
              </a:rPr>
              <a:t>to </a:t>
            </a:r>
            <a:r>
              <a:rPr sz="2200" spc="-5" dirty="0">
                <a:solidFill>
                  <a:srgbClr val="595959"/>
                </a:solidFill>
                <a:latin typeface="Times New Roman"/>
                <a:cs typeface="Times New Roman"/>
              </a:rPr>
              <a:t>assert that an object with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particular properties exists</a:t>
            </a:r>
            <a:endParaRPr sz="2200">
              <a:latin typeface="Times New Roman"/>
              <a:cs typeface="Times New Roman"/>
            </a:endParaRPr>
          </a:p>
          <a:p>
            <a:pPr marL="49530">
              <a:lnSpc>
                <a:spcPct val="100000"/>
              </a:lnSpc>
              <a:spcBef>
                <a:spcPts val="710"/>
              </a:spcBef>
              <a:tabLst>
                <a:tab pos="249554" algn="l"/>
              </a:tabLst>
            </a:pPr>
            <a:r>
              <a:rPr sz="2000" spc="-15" dirty="0">
                <a:solidFill>
                  <a:srgbClr val="002060"/>
                </a:solidFill>
                <a:latin typeface="Impact"/>
                <a:cs typeface="Impact"/>
              </a:rPr>
              <a:t>­	</a:t>
            </a:r>
            <a:r>
              <a:rPr sz="2050" i="1" spc="-30" dirty="0">
                <a:solidFill>
                  <a:srgbClr val="595959"/>
                </a:solidFill>
                <a:latin typeface="Symbol"/>
                <a:cs typeface="Symbol"/>
              </a:rPr>
              <a:t></a:t>
            </a:r>
            <a:r>
              <a:rPr sz="2050" i="1" spc="-20" dirty="0">
                <a:solidFill>
                  <a:srgbClr val="595959"/>
                </a:solidFill>
                <a:latin typeface="Times New Roman"/>
                <a:cs typeface="Times New Roman"/>
              </a:rPr>
              <a:t> </a:t>
            </a:r>
            <a:r>
              <a:rPr sz="2000" dirty="0">
                <a:solidFill>
                  <a:srgbClr val="595959"/>
                </a:solidFill>
                <a:latin typeface="Times New Roman"/>
                <a:cs typeface="Times New Roman"/>
              </a:rPr>
              <a:t>X</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IsRestaurant(X) </a:t>
            </a:r>
            <a:r>
              <a:rPr sz="2000" dirty="0">
                <a:solidFill>
                  <a:srgbClr val="595959"/>
                </a:solidFill>
                <a:latin typeface="Times New Roman"/>
                <a:cs typeface="Times New Roman"/>
              </a:rPr>
              <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Serves(X,</a:t>
            </a:r>
            <a:r>
              <a:rPr sz="2000" spc="-40" dirty="0">
                <a:solidFill>
                  <a:srgbClr val="595959"/>
                </a:solidFill>
                <a:latin typeface="Times New Roman"/>
                <a:cs typeface="Times New Roman"/>
              </a:rPr>
              <a:t> </a:t>
            </a:r>
            <a:r>
              <a:rPr sz="2000" spc="-20" dirty="0">
                <a:solidFill>
                  <a:srgbClr val="595959"/>
                </a:solidFill>
                <a:latin typeface="Times New Roman"/>
                <a:cs typeface="Times New Roman"/>
              </a:rPr>
              <a:t>VegetarianFood)</a:t>
            </a:r>
            <a:endParaRPr sz="2000">
              <a:latin typeface="Times New Roman"/>
              <a:cs typeface="Times New Roman"/>
            </a:endParaRPr>
          </a:p>
          <a:p>
            <a:pPr marL="12700" marR="5080">
              <a:lnSpc>
                <a:spcPts val="2600"/>
              </a:lnSpc>
              <a:spcBef>
                <a:spcPts val="1110"/>
              </a:spcBef>
            </a:pPr>
            <a:r>
              <a:rPr sz="2200" spc="-5" dirty="0">
                <a:solidFill>
                  <a:srgbClr val="595959"/>
                </a:solidFill>
                <a:latin typeface="Times New Roman"/>
                <a:cs typeface="Times New Roman"/>
              </a:rPr>
              <a:t>FOL uses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universal quantifier </a:t>
            </a:r>
            <a:r>
              <a:rPr sz="2200" dirty="0">
                <a:solidFill>
                  <a:srgbClr val="595959"/>
                </a:solidFill>
                <a:latin typeface="Times New Roman"/>
                <a:cs typeface="Times New Roman"/>
              </a:rPr>
              <a:t>to </a:t>
            </a:r>
            <a:r>
              <a:rPr sz="2200" spc="-5" dirty="0">
                <a:solidFill>
                  <a:srgbClr val="595959"/>
                </a:solidFill>
                <a:latin typeface="Times New Roman"/>
                <a:cs typeface="Times New Roman"/>
              </a:rPr>
              <a:t>assert that particular </a:t>
            </a:r>
            <a:r>
              <a:rPr sz="2200" dirty="0">
                <a:solidFill>
                  <a:srgbClr val="595959"/>
                </a:solidFill>
                <a:latin typeface="Times New Roman"/>
                <a:cs typeface="Times New Roman"/>
              </a:rPr>
              <a:t> </a:t>
            </a:r>
            <a:r>
              <a:rPr sz="2200" spc="-5" dirty="0">
                <a:solidFill>
                  <a:srgbClr val="595959"/>
                </a:solidFill>
                <a:latin typeface="Times New Roman"/>
                <a:cs typeface="Times New Roman"/>
              </a:rPr>
              <a:t>properties are</a:t>
            </a:r>
            <a:r>
              <a:rPr sz="2200" dirty="0">
                <a:solidFill>
                  <a:srgbClr val="595959"/>
                </a:solidFill>
                <a:latin typeface="Times New Roman"/>
                <a:cs typeface="Times New Roman"/>
              </a:rPr>
              <a:t> true for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all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objects (using</a:t>
            </a:r>
            <a:r>
              <a:rPr sz="2200" spc="10" dirty="0">
                <a:solidFill>
                  <a:srgbClr val="595959"/>
                </a:solidFill>
                <a:latin typeface="Times New Roman"/>
                <a:cs typeface="Times New Roman"/>
              </a:rPr>
              <a:t> </a:t>
            </a:r>
            <a:r>
              <a:rPr sz="2200" i="1" dirty="0">
                <a:solidFill>
                  <a:srgbClr val="595959"/>
                </a:solidFill>
                <a:latin typeface="Times New Roman"/>
                <a:cs typeface="Times New Roman"/>
              </a:rPr>
              <a:t>V</a:t>
            </a:r>
            <a:r>
              <a:rPr sz="2200" i="1" spc="10" dirty="0">
                <a:solidFill>
                  <a:srgbClr val="595959"/>
                </a:solidFill>
                <a:latin typeface="Times New Roman"/>
                <a:cs typeface="Times New Roman"/>
              </a:rPr>
              <a:t> </a:t>
            </a:r>
            <a:r>
              <a:rPr sz="2200" dirty="0">
                <a:solidFill>
                  <a:srgbClr val="595959"/>
                </a:solidFill>
                <a:latin typeface="Times New Roman"/>
                <a:cs typeface="Times New Roman"/>
              </a:rPr>
              <a:t>for</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“forall”</a:t>
            </a:r>
            <a:r>
              <a:rPr sz="2200" dirty="0">
                <a:solidFill>
                  <a:srgbClr val="595959"/>
                </a:solidFill>
                <a:latin typeface="Times New Roman"/>
                <a:cs typeface="Times New Roman"/>
              </a:rPr>
              <a:t> </a:t>
            </a:r>
            <a:r>
              <a:rPr sz="2200" spc="-5" dirty="0">
                <a:solidFill>
                  <a:srgbClr val="595959"/>
                </a:solidFill>
                <a:latin typeface="Times New Roman"/>
                <a:cs typeface="Times New Roman"/>
              </a:rPr>
              <a:t>symbol).</a:t>
            </a:r>
            <a:endParaRPr sz="2200">
              <a:latin typeface="Times New Roman"/>
              <a:cs typeface="Times New Roman"/>
            </a:endParaRPr>
          </a:p>
          <a:p>
            <a:pPr marL="49530">
              <a:lnSpc>
                <a:spcPct val="100000"/>
              </a:lnSpc>
              <a:spcBef>
                <a:spcPts val="780"/>
              </a:spcBef>
              <a:tabLst>
                <a:tab pos="249554" algn="l"/>
              </a:tabLst>
            </a:pPr>
            <a:r>
              <a:rPr sz="2000" spc="-15" dirty="0">
                <a:solidFill>
                  <a:srgbClr val="002060"/>
                </a:solidFill>
                <a:latin typeface="Impact"/>
                <a:cs typeface="Impact"/>
              </a:rPr>
              <a:t>­	</a:t>
            </a:r>
            <a:r>
              <a:rPr sz="2000" i="1" dirty="0">
                <a:solidFill>
                  <a:srgbClr val="595959"/>
                </a:solidFill>
                <a:latin typeface="Times New Roman"/>
                <a:cs typeface="Times New Roman"/>
              </a:rPr>
              <a:t>V</a:t>
            </a:r>
            <a:r>
              <a:rPr sz="2000" i="1" spc="-40" dirty="0">
                <a:solidFill>
                  <a:srgbClr val="595959"/>
                </a:solidFill>
                <a:latin typeface="Times New Roman"/>
                <a:cs typeface="Times New Roman"/>
              </a:rPr>
              <a:t> </a:t>
            </a:r>
            <a:r>
              <a:rPr sz="2000" dirty="0">
                <a:solidFill>
                  <a:srgbClr val="595959"/>
                </a:solidFill>
                <a:latin typeface="Times New Roman"/>
                <a:cs typeface="Times New Roman"/>
              </a:rPr>
              <a:t>X</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IsRestaurant(X) =&gt; Serves(X,</a:t>
            </a:r>
            <a:r>
              <a:rPr sz="2000" spc="-45" dirty="0">
                <a:solidFill>
                  <a:srgbClr val="595959"/>
                </a:solidFill>
                <a:latin typeface="Times New Roman"/>
                <a:cs typeface="Times New Roman"/>
              </a:rPr>
              <a:t> </a:t>
            </a:r>
            <a:r>
              <a:rPr sz="2000" spc="-20" dirty="0">
                <a:solidFill>
                  <a:srgbClr val="595959"/>
                </a:solidFill>
                <a:latin typeface="Times New Roman"/>
                <a:cs typeface="Times New Roman"/>
              </a:rPr>
              <a:t>VegetarianFood)</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This is </a:t>
            </a:r>
            <a:r>
              <a:rPr sz="2000" spc="-10" dirty="0">
                <a:solidFill>
                  <a:srgbClr val="595959"/>
                </a:solidFill>
                <a:latin typeface="Times New Roman"/>
                <a:cs typeface="Times New Roman"/>
              </a:rPr>
              <a:t>definitely</a:t>
            </a:r>
            <a:r>
              <a:rPr sz="2000" dirty="0">
                <a:solidFill>
                  <a:srgbClr val="595959"/>
                </a:solidFill>
                <a:latin typeface="Times New Roman"/>
                <a:cs typeface="Times New Roman"/>
              </a:rPr>
              <a:t> </a:t>
            </a:r>
            <a:r>
              <a:rPr sz="2000" spc="-5" dirty="0">
                <a:solidFill>
                  <a:srgbClr val="595959"/>
                </a:solidFill>
                <a:latin typeface="Times New Roman"/>
                <a:cs typeface="Times New Roman"/>
              </a:rPr>
              <a:t>false because </a:t>
            </a:r>
            <a:r>
              <a:rPr sz="2000" dirty="0">
                <a:solidFill>
                  <a:srgbClr val="595959"/>
                </a:solidFill>
                <a:latin typeface="Times New Roman"/>
                <a:cs typeface="Times New Roman"/>
              </a:rPr>
              <a:t>not</a:t>
            </a:r>
            <a:r>
              <a:rPr sz="2000" spc="-5" dirty="0">
                <a:solidFill>
                  <a:srgbClr val="595959"/>
                </a:solidFill>
                <a:latin typeface="Times New Roman"/>
                <a:cs typeface="Times New Roman"/>
              </a:rPr>
              <a:t> all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restaurants serve vegetarian</a:t>
            </a:r>
            <a:r>
              <a:rPr sz="2000" dirty="0">
                <a:solidFill>
                  <a:srgbClr val="595959"/>
                </a:solidFill>
                <a:latin typeface="Times New Roman"/>
                <a:cs typeface="Times New Roman"/>
              </a:rPr>
              <a:t> </a:t>
            </a:r>
            <a:r>
              <a:rPr sz="2000" spc="-5" dirty="0">
                <a:solidFill>
                  <a:srgbClr val="595959"/>
                </a:solidFill>
                <a:latin typeface="Times New Roman"/>
                <a:cs typeface="Times New Roman"/>
              </a:rPr>
              <a:t>food</a:t>
            </a:r>
            <a:endParaRPr sz="2000">
              <a:latin typeface="Times New Roman"/>
              <a:cs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41846"/>
            <a:ext cx="4801235" cy="665480"/>
          </a:xfrm>
          <a:prstGeom prst="rect">
            <a:avLst/>
          </a:prstGeom>
        </p:spPr>
        <p:txBody>
          <a:bodyPr vert="horz" wrap="square" lIns="0" tIns="12700" rIns="0" bIns="0" rtlCol="0">
            <a:spAutoFit/>
          </a:bodyPr>
          <a:lstStyle/>
          <a:p>
            <a:pPr marL="12700">
              <a:lnSpc>
                <a:spcPct val="100000"/>
              </a:lnSpc>
              <a:spcBef>
                <a:spcPts val="100"/>
              </a:spcBef>
            </a:pPr>
            <a:r>
              <a:rPr sz="4200" spc="80" dirty="0"/>
              <a:t>Reasoning</a:t>
            </a:r>
            <a:r>
              <a:rPr sz="4200" spc="95" dirty="0"/>
              <a:t> </a:t>
            </a:r>
            <a:r>
              <a:rPr sz="4200" spc="30" dirty="0"/>
              <a:t>With</a:t>
            </a:r>
            <a:r>
              <a:rPr sz="4200" spc="170" dirty="0"/>
              <a:t> </a:t>
            </a:r>
            <a:r>
              <a:rPr sz="4200" spc="65" dirty="0"/>
              <a:t>FOL</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8</a:t>
            </a:r>
          </a:p>
        </p:txBody>
      </p:sp>
      <p:sp>
        <p:nvSpPr>
          <p:cNvPr id="3" name="object 3"/>
          <p:cNvSpPr txBox="1"/>
          <p:nvPr/>
        </p:nvSpPr>
        <p:spPr>
          <a:xfrm>
            <a:off x="834831" y="1567517"/>
            <a:ext cx="7867015" cy="4692650"/>
          </a:xfrm>
          <a:prstGeom prst="rect">
            <a:avLst/>
          </a:prstGeom>
        </p:spPr>
        <p:txBody>
          <a:bodyPr vert="horz" wrap="square" lIns="0" tIns="188595" rIns="0" bIns="0" rtlCol="0">
            <a:spAutoFit/>
          </a:bodyPr>
          <a:lstStyle/>
          <a:p>
            <a:pPr marL="12700">
              <a:lnSpc>
                <a:spcPct val="100000"/>
              </a:lnSpc>
              <a:spcBef>
                <a:spcPts val="1485"/>
              </a:spcBef>
            </a:pPr>
            <a:r>
              <a:rPr sz="2200" spc="-5" dirty="0">
                <a:solidFill>
                  <a:srgbClr val="595959"/>
                </a:solidFill>
                <a:latin typeface="Times New Roman"/>
                <a:cs typeface="Times New Roman"/>
              </a:rPr>
              <a:t>FOL</a:t>
            </a:r>
            <a:r>
              <a:rPr sz="2200" spc="-75" dirty="0">
                <a:solidFill>
                  <a:srgbClr val="595959"/>
                </a:solidFill>
                <a:latin typeface="Times New Roman"/>
                <a:cs typeface="Times New Roman"/>
              </a:rPr>
              <a:t> </a:t>
            </a:r>
            <a:r>
              <a:rPr sz="2200" spc="-5" dirty="0">
                <a:solidFill>
                  <a:srgbClr val="595959"/>
                </a:solidFill>
                <a:latin typeface="Times New Roman"/>
                <a:cs typeface="Times New Roman"/>
              </a:rPr>
              <a:t>allows inference</a:t>
            </a:r>
            <a:r>
              <a:rPr sz="2200" dirty="0">
                <a:solidFill>
                  <a:srgbClr val="595959"/>
                </a:solidFill>
                <a:latin typeface="Times New Roman"/>
                <a:cs typeface="Times New Roman"/>
              </a:rPr>
              <a:t> 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make</a:t>
            </a:r>
            <a:r>
              <a:rPr sz="2200" dirty="0">
                <a:solidFill>
                  <a:srgbClr val="595959"/>
                </a:solidFill>
                <a:latin typeface="Times New Roman"/>
                <a:cs typeface="Times New Roman"/>
              </a:rPr>
              <a:t> </a:t>
            </a:r>
            <a:r>
              <a:rPr sz="2200" spc="-5" dirty="0">
                <a:solidFill>
                  <a:srgbClr val="595959"/>
                </a:solidFill>
                <a:latin typeface="Times New Roman"/>
                <a:cs typeface="Times New Roman"/>
              </a:rPr>
              <a:t>conclusions </a:t>
            </a:r>
            <a:r>
              <a:rPr sz="2200" dirty="0">
                <a:solidFill>
                  <a:srgbClr val="595959"/>
                </a:solidFill>
                <a:latin typeface="Times New Roman"/>
                <a:cs typeface="Times New Roman"/>
              </a:rPr>
              <a:t>of</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new</a:t>
            </a:r>
            <a:r>
              <a:rPr sz="2200" dirty="0">
                <a:solidFill>
                  <a:srgbClr val="595959"/>
                </a:solidFill>
                <a:latin typeface="Times New Roman"/>
                <a:cs typeface="Times New Roman"/>
              </a:rPr>
              <a:t> </a:t>
            </a:r>
            <a:r>
              <a:rPr sz="2200" spc="-5" dirty="0">
                <a:solidFill>
                  <a:srgbClr val="595959"/>
                </a:solidFill>
                <a:latin typeface="Times New Roman"/>
                <a:cs typeface="Times New Roman"/>
              </a:rPr>
              <a:t>information</a:t>
            </a:r>
            <a:endParaRPr sz="2200">
              <a:latin typeface="Times New Roman"/>
              <a:cs typeface="Times New Roman"/>
            </a:endParaRPr>
          </a:p>
          <a:p>
            <a:pPr marL="186055" marR="1077595" indent="-137160">
              <a:lnSpc>
                <a:spcPct val="100000"/>
              </a:lnSpc>
              <a:spcBef>
                <a:spcPts val="126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Inference rule is </a:t>
            </a:r>
            <a:r>
              <a:rPr sz="2000" spc="-10" dirty="0">
                <a:solidFill>
                  <a:srgbClr val="595959"/>
                </a:solidFill>
                <a:latin typeface="Times New Roman"/>
                <a:cs typeface="Times New Roman"/>
              </a:rPr>
              <a:t>called </a:t>
            </a:r>
            <a:r>
              <a:rPr sz="2000" spc="-5" dirty="0">
                <a:solidFill>
                  <a:srgbClr val="595959"/>
                </a:solidFill>
                <a:latin typeface="Times New Roman"/>
                <a:cs typeface="Times New Roman"/>
              </a:rPr>
              <a:t>“modus ponens” and </a:t>
            </a:r>
            <a:r>
              <a:rPr sz="2000" spc="-10" dirty="0">
                <a:solidFill>
                  <a:srgbClr val="595959"/>
                </a:solidFill>
                <a:latin typeface="Times New Roman"/>
                <a:cs typeface="Times New Roman"/>
              </a:rPr>
              <a:t>informally </a:t>
            </a:r>
            <a:r>
              <a:rPr sz="2000" spc="-5" dirty="0">
                <a:solidFill>
                  <a:srgbClr val="595959"/>
                </a:solidFill>
                <a:latin typeface="Times New Roman"/>
                <a:cs typeface="Times New Roman"/>
              </a:rPr>
              <a:t>is if-then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reasoning;</a:t>
            </a:r>
            <a:endParaRPr sz="2000">
              <a:latin typeface="Times New Roman"/>
              <a:cs typeface="Times New Roman"/>
            </a:endParaRPr>
          </a:p>
          <a:p>
            <a:pPr marL="186055" marR="5080">
              <a:lnSpc>
                <a:spcPct val="100000"/>
              </a:lnSpc>
            </a:pPr>
            <a:r>
              <a:rPr sz="2000" spc="-10" dirty="0">
                <a:solidFill>
                  <a:srgbClr val="595959"/>
                </a:solidFill>
                <a:latin typeface="Times New Roman"/>
                <a:cs typeface="Times New Roman"/>
              </a:rPr>
              <a:t>i</a:t>
            </a:r>
            <a:r>
              <a:rPr sz="2000" dirty="0">
                <a:solidFill>
                  <a:srgbClr val="595959"/>
                </a:solidFill>
                <a:latin typeface="Times New Roman"/>
                <a:cs typeface="Times New Roman"/>
              </a:rPr>
              <a:t>f</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w</a:t>
            </a:r>
            <a:r>
              <a:rPr sz="2000" dirty="0">
                <a:solidFill>
                  <a:srgbClr val="595959"/>
                </a:solidFill>
                <a:latin typeface="Times New Roman"/>
                <a:cs typeface="Times New Roman"/>
              </a:rPr>
              <a:t>e</a:t>
            </a:r>
            <a:r>
              <a:rPr sz="2000" spc="-5" dirty="0">
                <a:solidFill>
                  <a:srgbClr val="595959"/>
                </a:solidFill>
                <a:latin typeface="Times New Roman"/>
                <a:cs typeface="Times New Roman"/>
              </a:rPr>
              <a:t> </a:t>
            </a:r>
            <a:r>
              <a:rPr sz="2000" dirty="0">
                <a:solidFill>
                  <a:srgbClr val="595959"/>
                </a:solidFill>
                <a:latin typeface="Times New Roman"/>
                <a:cs typeface="Times New Roman"/>
              </a:rPr>
              <a:t>know</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t</a:t>
            </a:r>
            <a:r>
              <a:rPr sz="2000" dirty="0">
                <a:solidFill>
                  <a:srgbClr val="595959"/>
                </a:solidFill>
                <a:latin typeface="Times New Roman"/>
                <a:cs typeface="Times New Roman"/>
              </a:rPr>
              <a:t>h</a:t>
            </a:r>
            <a:r>
              <a:rPr sz="2000" spc="-5" dirty="0">
                <a:solidFill>
                  <a:srgbClr val="595959"/>
                </a:solidFill>
                <a:latin typeface="Times New Roman"/>
                <a:cs typeface="Times New Roman"/>
              </a:rPr>
              <a:t>a</a:t>
            </a:r>
            <a:r>
              <a:rPr sz="2000" dirty="0">
                <a:solidFill>
                  <a:srgbClr val="595959"/>
                </a:solidFill>
                <a:latin typeface="Times New Roman"/>
                <a:cs typeface="Times New Roman"/>
              </a:rPr>
              <a:t>t</a:t>
            </a:r>
            <a:r>
              <a:rPr sz="2000" spc="-120" dirty="0">
                <a:solidFill>
                  <a:srgbClr val="595959"/>
                </a:solidFill>
                <a:latin typeface="Times New Roman"/>
                <a:cs typeface="Times New Roman"/>
              </a:rPr>
              <a:t> </a:t>
            </a:r>
            <a:r>
              <a:rPr sz="2000" dirty="0">
                <a:solidFill>
                  <a:srgbClr val="595959"/>
                </a:solidFill>
                <a:latin typeface="Times New Roman"/>
                <a:cs typeface="Times New Roman"/>
              </a:rPr>
              <a:t>A</a:t>
            </a:r>
            <a:r>
              <a:rPr sz="2000" spc="-105" dirty="0">
                <a:solidFill>
                  <a:srgbClr val="595959"/>
                </a:solidFill>
                <a:latin typeface="Times New Roman"/>
                <a:cs typeface="Times New Roman"/>
              </a:rPr>
              <a:t> </a:t>
            </a:r>
            <a:r>
              <a:rPr sz="2000" spc="-10" dirty="0">
                <a:solidFill>
                  <a:srgbClr val="595959"/>
                </a:solidFill>
                <a:latin typeface="Times New Roman"/>
                <a:cs typeface="Times New Roman"/>
              </a:rPr>
              <a:t>i</a:t>
            </a:r>
            <a:r>
              <a:rPr sz="2000" dirty="0">
                <a:solidFill>
                  <a:srgbClr val="595959"/>
                </a:solidFill>
                <a:latin typeface="Times New Roman"/>
                <a:cs typeface="Times New Roman"/>
              </a:rPr>
              <a:t>s</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t</a:t>
            </a:r>
            <a:r>
              <a:rPr sz="2000" spc="-5" dirty="0">
                <a:solidFill>
                  <a:srgbClr val="595959"/>
                </a:solidFill>
                <a:latin typeface="Times New Roman"/>
                <a:cs typeface="Times New Roman"/>
              </a:rPr>
              <a:t>r</a:t>
            </a:r>
            <a:r>
              <a:rPr sz="2000" dirty="0">
                <a:solidFill>
                  <a:srgbClr val="595959"/>
                </a:solidFill>
                <a:latin typeface="Times New Roman"/>
                <a:cs typeface="Times New Roman"/>
              </a:rPr>
              <a:t>ue</a:t>
            </a:r>
            <a:r>
              <a:rPr sz="2000" spc="-5" dirty="0">
                <a:solidFill>
                  <a:srgbClr val="595959"/>
                </a:solidFill>
                <a:latin typeface="Times New Roman"/>
                <a:cs typeface="Times New Roman"/>
              </a:rPr>
              <a:t> a</a:t>
            </a:r>
            <a:r>
              <a:rPr sz="2000" dirty="0">
                <a:solidFill>
                  <a:srgbClr val="595959"/>
                </a:solidFill>
                <a:latin typeface="Times New Roman"/>
                <a:cs typeface="Times New Roman"/>
              </a:rPr>
              <a:t>nd </a:t>
            </a:r>
            <a:r>
              <a:rPr sz="2000" spc="5" dirty="0">
                <a:solidFill>
                  <a:srgbClr val="595959"/>
                </a:solidFill>
                <a:latin typeface="Times New Roman"/>
                <a:cs typeface="Times New Roman"/>
              </a:rPr>
              <a:t>w</a:t>
            </a:r>
            <a:r>
              <a:rPr sz="2000" dirty="0">
                <a:solidFill>
                  <a:srgbClr val="595959"/>
                </a:solidFill>
                <a:latin typeface="Times New Roman"/>
                <a:cs typeface="Times New Roman"/>
              </a:rPr>
              <a:t>e</a:t>
            </a:r>
            <a:r>
              <a:rPr sz="2000" spc="-5" dirty="0">
                <a:solidFill>
                  <a:srgbClr val="595959"/>
                </a:solidFill>
                <a:latin typeface="Times New Roman"/>
                <a:cs typeface="Times New Roman"/>
              </a:rPr>
              <a:t> </a:t>
            </a:r>
            <a:r>
              <a:rPr sz="2000" dirty="0">
                <a:solidFill>
                  <a:srgbClr val="595959"/>
                </a:solidFill>
                <a:latin typeface="Times New Roman"/>
                <a:cs typeface="Times New Roman"/>
              </a:rPr>
              <a:t>know</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t</a:t>
            </a:r>
            <a:r>
              <a:rPr sz="2000" dirty="0">
                <a:solidFill>
                  <a:srgbClr val="595959"/>
                </a:solidFill>
                <a:latin typeface="Times New Roman"/>
                <a:cs typeface="Times New Roman"/>
              </a:rPr>
              <a:t>h</a:t>
            </a:r>
            <a:r>
              <a:rPr sz="2000" spc="-5" dirty="0">
                <a:solidFill>
                  <a:srgbClr val="595959"/>
                </a:solidFill>
                <a:latin typeface="Times New Roman"/>
                <a:cs typeface="Times New Roman"/>
              </a:rPr>
              <a:t>a</a:t>
            </a:r>
            <a:r>
              <a:rPr sz="2000" dirty="0">
                <a:solidFill>
                  <a:srgbClr val="595959"/>
                </a:solidFill>
                <a:latin typeface="Times New Roman"/>
                <a:cs typeface="Times New Roman"/>
              </a:rPr>
              <a:t>t</a:t>
            </a:r>
            <a:r>
              <a:rPr sz="2000" spc="-120" dirty="0">
                <a:solidFill>
                  <a:srgbClr val="595959"/>
                </a:solidFill>
                <a:latin typeface="Times New Roman"/>
                <a:cs typeface="Times New Roman"/>
              </a:rPr>
              <a:t> </a:t>
            </a:r>
            <a:r>
              <a:rPr sz="2000" dirty="0">
                <a:solidFill>
                  <a:srgbClr val="595959"/>
                </a:solidFill>
                <a:latin typeface="Times New Roman"/>
                <a:cs typeface="Times New Roman"/>
              </a:rPr>
              <a:t>A</a:t>
            </a:r>
            <a:r>
              <a:rPr sz="2000" spc="-105" dirty="0">
                <a:solidFill>
                  <a:srgbClr val="595959"/>
                </a:solidFill>
                <a:latin typeface="Times New Roman"/>
                <a:cs typeface="Times New Roman"/>
              </a:rPr>
              <a:t> </a:t>
            </a:r>
            <a:r>
              <a:rPr sz="2000" spc="-5" dirty="0">
                <a:solidFill>
                  <a:srgbClr val="595959"/>
                </a:solidFill>
                <a:latin typeface="Times New Roman"/>
                <a:cs typeface="Times New Roman"/>
              </a:rPr>
              <a:t>=</a:t>
            </a:r>
            <a:r>
              <a:rPr sz="2000" dirty="0">
                <a:solidFill>
                  <a:srgbClr val="595959"/>
                </a:solidFill>
                <a:latin typeface="Times New Roman"/>
                <a:cs typeface="Times New Roman"/>
              </a:rPr>
              <a:t>&gt;</a:t>
            </a:r>
            <a:r>
              <a:rPr sz="2000" spc="-5" dirty="0">
                <a:solidFill>
                  <a:srgbClr val="595959"/>
                </a:solidFill>
                <a:latin typeface="Times New Roman"/>
                <a:cs typeface="Times New Roman"/>
              </a:rPr>
              <a:t> </a:t>
            </a:r>
            <a:r>
              <a:rPr sz="2000" dirty="0">
                <a:solidFill>
                  <a:srgbClr val="595959"/>
                </a:solidFill>
                <a:latin typeface="Times New Roman"/>
                <a:cs typeface="Times New Roman"/>
              </a:rPr>
              <a:t>B </a:t>
            </a:r>
            <a:r>
              <a:rPr sz="2000" spc="-10" dirty="0">
                <a:solidFill>
                  <a:srgbClr val="595959"/>
                </a:solidFill>
                <a:latin typeface="Times New Roman"/>
                <a:cs typeface="Times New Roman"/>
              </a:rPr>
              <a:t>i</a:t>
            </a:r>
            <a:r>
              <a:rPr sz="2000" dirty="0">
                <a:solidFill>
                  <a:srgbClr val="595959"/>
                </a:solidFill>
                <a:latin typeface="Times New Roman"/>
                <a:cs typeface="Times New Roman"/>
              </a:rPr>
              <a:t>s</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t</a:t>
            </a:r>
            <a:r>
              <a:rPr sz="2000" spc="-5" dirty="0">
                <a:solidFill>
                  <a:srgbClr val="595959"/>
                </a:solidFill>
                <a:latin typeface="Times New Roman"/>
                <a:cs typeface="Times New Roman"/>
              </a:rPr>
              <a:t>r</a:t>
            </a:r>
            <a:r>
              <a:rPr sz="2000" dirty="0">
                <a:solidFill>
                  <a:srgbClr val="595959"/>
                </a:solidFill>
                <a:latin typeface="Times New Roman"/>
                <a:cs typeface="Times New Roman"/>
              </a:rPr>
              <a:t>u</a:t>
            </a:r>
            <a:r>
              <a:rPr sz="2000" spc="-5" dirty="0">
                <a:solidFill>
                  <a:srgbClr val="595959"/>
                </a:solidFill>
                <a:latin typeface="Times New Roman"/>
                <a:cs typeface="Times New Roman"/>
              </a:rPr>
              <a:t>e</a:t>
            </a:r>
            <a:r>
              <a:rPr sz="2000" dirty="0">
                <a:solidFill>
                  <a:srgbClr val="595959"/>
                </a:solidFill>
                <a:latin typeface="Times New Roman"/>
                <a:cs typeface="Times New Roman"/>
              </a:rPr>
              <a:t>, </a:t>
            </a:r>
            <a:r>
              <a:rPr sz="2000" spc="5" dirty="0">
                <a:solidFill>
                  <a:srgbClr val="595959"/>
                </a:solidFill>
                <a:latin typeface="Times New Roman"/>
                <a:cs typeface="Times New Roman"/>
              </a:rPr>
              <a:t>w</a:t>
            </a:r>
            <a:r>
              <a:rPr sz="2000" dirty="0">
                <a:solidFill>
                  <a:srgbClr val="595959"/>
                </a:solidFill>
                <a:latin typeface="Times New Roman"/>
                <a:cs typeface="Times New Roman"/>
              </a:rPr>
              <a:t>e</a:t>
            </a:r>
            <a:r>
              <a:rPr sz="2000" spc="-5" dirty="0">
                <a:solidFill>
                  <a:srgbClr val="595959"/>
                </a:solidFill>
                <a:latin typeface="Times New Roman"/>
                <a:cs typeface="Times New Roman"/>
              </a:rPr>
              <a:t> ca</a:t>
            </a:r>
            <a:r>
              <a:rPr sz="2000" dirty="0">
                <a:solidFill>
                  <a:srgbClr val="595959"/>
                </a:solidFill>
                <a:latin typeface="Times New Roman"/>
                <a:cs typeface="Times New Roman"/>
              </a:rPr>
              <a:t>n </a:t>
            </a:r>
            <a:r>
              <a:rPr sz="2000" spc="-5" dirty="0">
                <a:solidFill>
                  <a:srgbClr val="595959"/>
                </a:solidFill>
                <a:latin typeface="Times New Roman"/>
                <a:cs typeface="Times New Roman"/>
              </a:rPr>
              <a:t>c</a:t>
            </a:r>
            <a:r>
              <a:rPr sz="2000" dirty="0">
                <a:solidFill>
                  <a:srgbClr val="595959"/>
                </a:solidFill>
                <a:latin typeface="Times New Roman"/>
                <a:cs typeface="Times New Roman"/>
              </a:rPr>
              <a:t>on</a:t>
            </a:r>
            <a:r>
              <a:rPr sz="2000" spc="-5" dirty="0">
                <a:solidFill>
                  <a:srgbClr val="595959"/>
                </a:solidFill>
                <a:latin typeface="Times New Roman"/>
                <a:cs typeface="Times New Roman"/>
              </a:rPr>
              <a:t>c</a:t>
            </a:r>
            <a:r>
              <a:rPr sz="2000" spc="-10" dirty="0">
                <a:solidFill>
                  <a:srgbClr val="595959"/>
                </a:solidFill>
                <a:latin typeface="Times New Roman"/>
                <a:cs typeface="Times New Roman"/>
              </a:rPr>
              <a:t>l</a:t>
            </a:r>
            <a:r>
              <a:rPr sz="2000" dirty="0">
                <a:solidFill>
                  <a:srgbClr val="595959"/>
                </a:solidFill>
                <a:latin typeface="Times New Roman"/>
                <a:cs typeface="Times New Roman"/>
              </a:rPr>
              <a:t>ude  </a:t>
            </a:r>
            <a:r>
              <a:rPr sz="2000" spc="-5" dirty="0">
                <a:solidFill>
                  <a:srgbClr val="595959"/>
                </a:solidFill>
                <a:latin typeface="Times New Roman"/>
                <a:cs typeface="Times New Roman"/>
              </a:rPr>
              <a:t>that</a:t>
            </a:r>
            <a:r>
              <a:rPr sz="2000" spc="-15" dirty="0">
                <a:solidFill>
                  <a:srgbClr val="595959"/>
                </a:solidFill>
                <a:latin typeface="Times New Roman"/>
                <a:cs typeface="Times New Roman"/>
              </a:rPr>
              <a:t> </a:t>
            </a:r>
            <a:r>
              <a:rPr sz="2000" dirty="0">
                <a:solidFill>
                  <a:srgbClr val="595959"/>
                </a:solidFill>
                <a:latin typeface="Times New Roman"/>
                <a:cs typeface="Times New Roman"/>
              </a:rPr>
              <a:t>B </a:t>
            </a:r>
            <a:r>
              <a:rPr sz="2000" spc="-5" dirty="0">
                <a:solidFill>
                  <a:srgbClr val="595959"/>
                </a:solidFill>
                <a:latin typeface="Times New Roman"/>
                <a:cs typeface="Times New Roman"/>
              </a:rPr>
              <a:t>is true</a:t>
            </a:r>
            <a:endParaRPr sz="2000">
              <a:latin typeface="Times New Roman"/>
              <a:cs typeface="Times New Roman"/>
            </a:endParaRPr>
          </a:p>
          <a:p>
            <a:pPr marL="12700" marR="83820">
              <a:lnSpc>
                <a:spcPts val="2600"/>
              </a:lnSpc>
              <a:spcBef>
                <a:spcPts val="1320"/>
              </a:spcBef>
            </a:pPr>
            <a:r>
              <a:rPr sz="2200" dirty="0">
                <a:solidFill>
                  <a:srgbClr val="595959"/>
                </a:solidFill>
                <a:latin typeface="Times New Roman"/>
                <a:cs typeface="Times New Roman"/>
              </a:rPr>
              <a:t>This</a:t>
            </a:r>
            <a:r>
              <a:rPr sz="2200" spc="-5" dirty="0">
                <a:solidFill>
                  <a:srgbClr val="595959"/>
                </a:solidFill>
                <a:latin typeface="Times New Roman"/>
                <a:cs typeface="Times New Roman"/>
              </a:rPr>
              <a:t> </a:t>
            </a:r>
            <a:r>
              <a:rPr sz="2200" dirty="0">
                <a:solidFill>
                  <a:srgbClr val="595959"/>
                </a:solidFill>
                <a:latin typeface="Times New Roman"/>
                <a:cs typeface="Times New Roman"/>
              </a:rPr>
              <a:t>type</a:t>
            </a:r>
            <a:r>
              <a:rPr sz="2200" spc="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inference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has</a:t>
            </a:r>
            <a:r>
              <a:rPr sz="2200" dirty="0">
                <a:solidFill>
                  <a:srgbClr val="595959"/>
                </a:solidFill>
                <a:latin typeface="Times New Roman"/>
                <a:cs typeface="Times New Roman"/>
              </a:rPr>
              <a:t> </a:t>
            </a:r>
            <a:r>
              <a:rPr sz="2200" spc="-10" dirty="0">
                <a:solidFill>
                  <a:srgbClr val="595959"/>
                </a:solidFill>
                <a:latin typeface="Times New Roman"/>
                <a:cs typeface="Times New Roman"/>
              </a:rPr>
              <a:t>efficient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implementations</a:t>
            </a:r>
            <a:r>
              <a:rPr sz="2200" dirty="0">
                <a:solidFill>
                  <a:srgbClr val="595959"/>
                </a:solidFill>
                <a:latin typeface="Times New Roman"/>
                <a:cs typeface="Times New Roman"/>
              </a:rPr>
              <a:t> 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allow</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systems </a:t>
            </a:r>
            <a:r>
              <a:rPr sz="2200" spc="-535"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reason</a:t>
            </a:r>
            <a:r>
              <a:rPr sz="2200" dirty="0">
                <a:solidFill>
                  <a:srgbClr val="595959"/>
                </a:solidFill>
                <a:latin typeface="Times New Roman"/>
                <a:cs typeface="Times New Roman"/>
              </a:rPr>
              <a:t> from </a:t>
            </a:r>
            <a:r>
              <a:rPr sz="2200" spc="-5" dirty="0">
                <a:solidFill>
                  <a:srgbClr val="595959"/>
                </a:solidFill>
                <a:latin typeface="Times New Roman"/>
                <a:cs typeface="Times New Roman"/>
              </a:rPr>
              <a:t>facts</a:t>
            </a:r>
            <a:r>
              <a:rPr sz="2200" spc="-10" dirty="0">
                <a:solidFill>
                  <a:srgbClr val="595959"/>
                </a:solidFill>
                <a:latin typeface="Times New Roman"/>
                <a:cs typeface="Times New Roman"/>
              </a:rPr>
              <a:t> </a:t>
            </a:r>
            <a:r>
              <a:rPr sz="2200" dirty="0">
                <a:solidFill>
                  <a:srgbClr val="595959"/>
                </a:solidFill>
                <a:latin typeface="Times New Roman"/>
                <a:cs typeface="Times New Roman"/>
              </a:rPr>
              <a:t>in the</a:t>
            </a:r>
            <a:r>
              <a:rPr sz="2200" spc="-5" dirty="0">
                <a:solidFill>
                  <a:srgbClr val="595959"/>
                </a:solidFill>
                <a:latin typeface="Times New Roman"/>
                <a:cs typeface="Times New Roman"/>
              </a:rPr>
              <a:t> semantic world</a:t>
            </a:r>
            <a:r>
              <a:rPr sz="2200" dirty="0">
                <a:solidFill>
                  <a:srgbClr val="595959"/>
                </a:solidFill>
                <a:latin typeface="Times New Roman"/>
                <a:cs typeface="Times New Roman"/>
              </a:rPr>
              <a:t> or in</a:t>
            </a:r>
            <a:r>
              <a:rPr sz="2200" spc="-5" dirty="0">
                <a:solidFill>
                  <a:srgbClr val="595959"/>
                </a:solidFill>
                <a:latin typeface="Times New Roman"/>
                <a:cs typeface="Times New Roman"/>
              </a:rPr>
              <a:t> text</a:t>
            </a:r>
            <a:endParaRPr sz="2200">
              <a:latin typeface="Times New Roman"/>
              <a:cs typeface="Times New Roman"/>
            </a:endParaRPr>
          </a:p>
          <a:p>
            <a:pPr marL="186055" marR="720090" indent="-137160">
              <a:lnSpc>
                <a:spcPct val="100000"/>
              </a:lnSpc>
              <a:spcBef>
                <a:spcPts val="118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For</a:t>
            </a:r>
            <a:r>
              <a:rPr sz="2000" spc="-5" dirty="0">
                <a:solidFill>
                  <a:srgbClr val="595959"/>
                </a:solidFill>
                <a:latin typeface="Times New Roman"/>
                <a:cs typeface="Times New Roman"/>
              </a:rPr>
              <a:t> example,</a:t>
            </a:r>
            <a:r>
              <a:rPr sz="2000" dirty="0">
                <a:solidFill>
                  <a:srgbClr val="595959"/>
                </a:solidFill>
                <a:latin typeface="Times New Roman"/>
                <a:cs typeface="Times New Roman"/>
              </a:rPr>
              <a:t> </a:t>
            </a:r>
            <a:r>
              <a:rPr sz="2000" spc="-5" dirty="0">
                <a:solidFill>
                  <a:srgbClr val="595959"/>
                </a:solidFill>
                <a:latin typeface="Times New Roman"/>
                <a:cs typeface="Times New Roman"/>
              </a:rPr>
              <a:t>reasoning</a:t>
            </a:r>
            <a:r>
              <a:rPr sz="2000" dirty="0">
                <a:solidFill>
                  <a:srgbClr val="595959"/>
                </a:solidFill>
                <a:latin typeface="Times New Roman"/>
                <a:cs typeface="Times New Roman"/>
              </a:rPr>
              <a:t> </a:t>
            </a:r>
            <a:r>
              <a:rPr sz="2000" spc="-5" dirty="0">
                <a:solidFill>
                  <a:srgbClr val="595959"/>
                </a:solidFill>
                <a:latin typeface="Times New Roman"/>
                <a:cs typeface="Times New Roman"/>
              </a:rPr>
              <a:t>could</a:t>
            </a:r>
            <a:r>
              <a:rPr sz="2000" dirty="0">
                <a:solidFill>
                  <a:srgbClr val="595959"/>
                </a:solidFill>
                <a:latin typeface="Times New Roman"/>
                <a:cs typeface="Times New Roman"/>
              </a:rPr>
              <a:t> </a:t>
            </a:r>
            <a:r>
              <a:rPr sz="2000" spc="-5" dirty="0">
                <a:solidFill>
                  <a:srgbClr val="595959"/>
                </a:solidFill>
                <a:latin typeface="Times New Roman"/>
                <a:cs typeface="Times New Roman"/>
              </a:rPr>
              <a:t>find</a:t>
            </a:r>
            <a:r>
              <a:rPr sz="2000" dirty="0">
                <a:solidFill>
                  <a:srgbClr val="595959"/>
                </a:solidFill>
                <a:latin typeface="Times New Roman"/>
                <a:cs typeface="Times New Roman"/>
              </a:rPr>
              <a:t> </a:t>
            </a:r>
            <a:r>
              <a:rPr sz="2000" spc="-5" dirty="0">
                <a:solidFill>
                  <a:srgbClr val="595959"/>
                </a:solidFill>
                <a:latin typeface="Times New Roman"/>
                <a:cs typeface="Times New Roman"/>
              </a:rPr>
              <a:t>answers for </a:t>
            </a:r>
            <a:r>
              <a:rPr sz="2000" dirty="0">
                <a:solidFill>
                  <a:srgbClr val="595959"/>
                </a:solidFill>
                <a:latin typeface="Times New Roman"/>
                <a:cs typeface="Times New Roman"/>
              </a:rPr>
              <a:t>a</a:t>
            </a:r>
            <a:r>
              <a:rPr sz="2000" spc="-5" dirty="0">
                <a:solidFill>
                  <a:srgbClr val="595959"/>
                </a:solidFill>
                <a:latin typeface="Times New Roman"/>
                <a:cs typeface="Times New Roman"/>
              </a:rPr>
              <a:t> question-answering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system</a:t>
            </a:r>
            <a:endParaRPr sz="2000">
              <a:latin typeface="Times New Roman"/>
              <a:cs typeface="Times New Roman"/>
            </a:endParaRPr>
          </a:p>
          <a:p>
            <a:pPr marL="313055">
              <a:lnSpc>
                <a:spcPct val="100000"/>
              </a:lnSpc>
            </a:pPr>
            <a:r>
              <a:rPr sz="2000" dirty="0">
                <a:solidFill>
                  <a:srgbClr val="595959"/>
                </a:solidFill>
                <a:latin typeface="Times New Roman"/>
                <a:cs typeface="Times New Roman"/>
              </a:rPr>
              <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Find</a:t>
            </a:r>
            <a:r>
              <a:rPr sz="2000" dirty="0">
                <a:solidFill>
                  <a:srgbClr val="595959"/>
                </a:solidFill>
                <a:latin typeface="Times New Roman"/>
                <a:cs typeface="Times New Roman"/>
              </a:rPr>
              <a:t> </a:t>
            </a:r>
            <a:r>
              <a:rPr sz="2000" spc="-5" dirty="0">
                <a:solidFill>
                  <a:srgbClr val="595959"/>
                </a:solidFill>
                <a:latin typeface="Times New Roman"/>
                <a:cs typeface="Times New Roman"/>
              </a:rPr>
              <a:t>me </a:t>
            </a:r>
            <a:r>
              <a:rPr sz="2000" dirty="0">
                <a:solidFill>
                  <a:srgbClr val="595959"/>
                </a:solidFill>
                <a:latin typeface="Times New Roman"/>
                <a:cs typeface="Times New Roman"/>
              </a:rPr>
              <a:t>a</a:t>
            </a:r>
            <a:r>
              <a:rPr sz="2000" spc="-5" dirty="0">
                <a:solidFill>
                  <a:srgbClr val="595959"/>
                </a:solidFill>
                <a:latin typeface="Times New Roman"/>
                <a:cs typeface="Times New Roman"/>
              </a:rPr>
              <a:t> restaurant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serving</a:t>
            </a:r>
            <a:r>
              <a:rPr sz="2000" dirty="0">
                <a:solidFill>
                  <a:srgbClr val="595959"/>
                </a:solidFill>
                <a:latin typeface="Times New Roman"/>
                <a:cs typeface="Times New Roman"/>
              </a:rPr>
              <a:t> </a:t>
            </a:r>
            <a:r>
              <a:rPr sz="2000" spc="-5" dirty="0">
                <a:solidFill>
                  <a:srgbClr val="595959"/>
                </a:solidFill>
                <a:latin typeface="Times New Roman"/>
                <a:cs typeface="Times New Roman"/>
              </a:rPr>
              <a:t>Mexican</a:t>
            </a:r>
            <a:r>
              <a:rPr sz="2000" dirty="0">
                <a:solidFill>
                  <a:srgbClr val="595959"/>
                </a:solidFill>
                <a:latin typeface="Times New Roman"/>
                <a:cs typeface="Times New Roman"/>
              </a:rPr>
              <a:t> </a:t>
            </a:r>
            <a:r>
              <a:rPr sz="2000" spc="-5" dirty="0">
                <a:solidFill>
                  <a:srgbClr val="595959"/>
                </a:solidFill>
                <a:latin typeface="Times New Roman"/>
                <a:cs typeface="Times New Roman"/>
              </a:rPr>
              <a:t>food</a:t>
            </a:r>
            <a:r>
              <a:rPr sz="2000" dirty="0">
                <a:solidFill>
                  <a:srgbClr val="595959"/>
                </a:solidFill>
                <a:latin typeface="Times New Roman"/>
                <a:cs typeface="Times New Roman"/>
              </a:rPr>
              <a:t> </a:t>
            </a:r>
            <a:r>
              <a:rPr sz="2000" spc="-5" dirty="0">
                <a:solidFill>
                  <a:srgbClr val="595959"/>
                </a:solidFill>
                <a:latin typeface="Times New Roman"/>
                <a:cs typeface="Times New Roman"/>
              </a:rPr>
              <a:t>near the</a:t>
            </a:r>
            <a:r>
              <a:rPr sz="2000" dirty="0">
                <a:solidFill>
                  <a:srgbClr val="595959"/>
                </a:solidFill>
                <a:latin typeface="Times New Roman"/>
                <a:cs typeface="Times New Roman"/>
              </a:rPr>
              <a:t> </a:t>
            </a:r>
            <a:r>
              <a:rPr sz="2000" spc="-5" dirty="0">
                <a:solidFill>
                  <a:srgbClr val="595959"/>
                </a:solidFill>
                <a:latin typeface="Times New Roman"/>
                <a:cs typeface="Times New Roman"/>
              </a:rPr>
              <a:t>warehouse”</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Find the</a:t>
            </a:r>
            <a:r>
              <a:rPr sz="2000" spc="-15" dirty="0">
                <a:solidFill>
                  <a:srgbClr val="595959"/>
                </a:solidFill>
                <a:latin typeface="Times New Roman"/>
                <a:cs typeface="Times New Roman"/>
              </a:rPr>
              <a:t> </a:t>
            </a:r>
            <a:r>
              <a:rPr sz="2000" dirty="0">
                <a:solidFill>
                  <a:srgbClr val="595959"/>
                </a:solidFill>
                <a:latin typeface="Times New Roman"/>
                <a:cs typeface="Times New Roman"/>
              </a:rPr>
              <a:t>X </a:t>
            </a:r>
            <a:r>
              <a:rPr sz="2000" spc="-5" dirty="0">
                <a:solidFill>
                  <a:srgbClr val="595959"/>
                </a:solidFill>
                <a:latin typeface="Times New Roman"/>
                <a:cs typeface="Times New Roman"/>
              </a:rPr>
              <a:t>such</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that</a:t>
            </a:r>
            <a:endParaRPr sz="2000">
              <a:latin typeface="Times New Roman"/>
              <a:cs typeface="Times New Roman"/>
            </a:endParaRPr>
          </a:p>
          <a:p>
            <a:pPr marL="12700">
              <a:lnSpc>
                <a:spcPct val="100000"/>
              </a:lnSpc>
              <a:spcBef>
                <a:spcPts val="1200"/>
              </a:spcBef>
            </a:pPr>
            <a:r>
              <a:rPr sz="1800" spc="-5" dirty="0">
                <a:solidFill>
                  <a:srgbClr val="595959"/>
                </a:solidFill>
                <a:latin typeface="Times New Roman"/>
                <a:cs typeface="Times New Roman"/>
              </a:rPr>
              <a:t>IsRestaurant(X)</a:t>
            </a:r>
            <a:r>
              <a:rPr sz="1800" spc="20" dirty="0">
                <a:solidFill>
                  <a:srgbClr val="595959"/>
                </a:solidFill>
                <a:latin typeface="Times New Roman"/>
                <a:cs typeface="Times New Roman"/>
              </a:rPr>
              <a:t> </a:t>
            </a:r>
            <a:r>
              <a:rPr sz="1800" dirty="0">
                <a:solidFill>
                  <a:srgbClr val="595959"/>
                </a:solidFill>
                <a:latin typeface="Times New Roman"/>
                <a:cs typeface="Times New Roman"/>
              </a:rPr>
              <a:t>^</a:t>
            </a:r>
            <a:r>
              <a:rPr sz="1800" spc="25" dirty="0">
                <a:solidFill>
                  <a:srgbClr val="595959"/>
                </a:solidFill>
                <a:latin typeface="Times New Roman"/>
                <a:cs typeface="Times New Roman"/>
              </a:rPr>
              <a:t> </a:t>
            </a:r>
            <a:r>
              <a:rPr sz="1800" spc="-5" dirty="0">
                <a:solidFill>
                  <a:srgbClr val="595959"/>
                </a:solidFill>
                <a:latin typeface="Times New Roman"/>
                <a:cs typeface="Times New Roman"/>
              </a:rPr>
              <a:t>Serves(X,</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MexicanFood)</a:t>
            </a:r>
            <a:r>
              <a:rPr sz="1800" spc="20" dirty="0">
                <a:solidFill>
                  <a:srgbClr val="595959"/>
                </a:solidFill>
                <a:latin typeface="Times New Roman"/>
                <a:cs typeface="Times New Roman"/>
              </a:rPr>
              <a:t> </a:t>
            </a:r>
            <a:r>
              <a:rPr sz="1800" dirty="0">
                <a:solidFill>
                  <a:srgbClr val="595959"/>
                </a:solidFill>
                <a:latin typeface="Times New Roman"/>
                <a:cs typeface="Times New Roman"/>
              </a:rPr>
              <a:t>^</a:t>
            </a:r>
            <a:r>
              <a:rPr sz="1800" spc="25" dirty="0">
                <a:solidFill>
                  <a:srgbClr val="595959"/>
                </a:solidFill>
                <a:latin typeface="Times New Roman"/>
                <a:cs typeface="Times New Roman"/>
              </a:rPr>
              <a:t> </a:t>
            </a:r>
            <a:r>
              <a:rPr sz="1800" spc="-5" dirty="0">
                <a:solidFill>
                  <a:srgbClr val="595959"/>
                </a:solidFill>
                <a:latin typeface="Times New Roman"/>
                <a:cs typeface="Times New Roman"/>
              </a:rPr>
              <a:t>Near(LocationOf(X)),</a:t>
            </a:r>
            <a:r>
              <a:rPr sz="1800" spc="-20" dirty="0">
                <a:solidFill>
                  <a:srgbClr val="595959"/>
                </a:solidFill>
                <a:latin typeface="Times New Roman"/>
                <a:cs typeface="Times New Roman"/>
              </a:rPr>
              <a:t> </a:t>
            </a:r>
            <a:r>
              <a:rPr sz="1800" spc="-15" dirty="0">
                <a:solidFill>
                  <a:srgbClr val="595959"/>
                </a:solidFill>
                <a:latin typeface="Times New Roman"/>
                <a:cs typeface="Times New Roman"/>
              </a:rPr>
              <a:t>TheWarehouse)</a:t>
            </a:r>
            <a:endParaRPr sz="1800">
              <a:latin typeface="Times New Roman"/>
              <a:cs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51490"/>
            <a:ext cx="6899909" cy="574040"/>
          </a:xfrm>
          <a:prstGeom prst="rect">
            <a:avLst/>
          </a:prstGeom>
        </p:spPr>
        <p:txBody>
          <a:bodyPr vert="horz" wrap="square" lIns="0" tIns="12700" rIns="0" bIns="0" rtlCol="0">
            <a:spAutoFit/>
          </a:bodyPr>
          <a:lstStyle/>
          <a:p>
            <a:pPr marL="12700">
              <a:lnSpc>
                <a:spcPct val="100000"/>
              </a:lnSpc>
              <a:spcBef>
                <a:spcPts val="100"/>
              </a:spcBef>
            </a:pPr>
            <a:r>
              <a:rPr sz="3600" spc="85" dirty="0"/>
              <a:t>Difficulties</a:t>
            </a:r>
            <a:r>
              <a:rPr sz="3600" spc="120" dirty="0"/>
              <a:t> </a:t>
            </a:r>
            <a:r>
              <a:rPr sz="3600" spc="35" dirty="0"/>
              <a:t>With</a:t>
            </a:r>
            <a:r>
              <a:rPr sz="3600" spc="175" dirty="0"/>
              <a:t> </a:t>
            </a:r>
            <a:r>
              <a:rPr sz="3600" spc="85" dirty="0"/>
              <a:t>First-Order</a:t>
            </a:r>
            <a:r>
              <a:rPr sz="3600" spc="195" dirty="0"/>
              <a:t> </a:t>
            </a:r>
            <a:r>
              <a:rPr sz="3600" spc="100" dirty="0"/>
              <a:t>Logic</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9</a:t>
            </a:r>
          </a:p>
        </p:txBody>
      </p:sp>
      <p:sp>
        <p:nvSpPr>
          <p:cNvPr id="3" name="object 3"/>
          <p:cNvSpPr txBox="1"/>
          <p:nvPr/>
        </p:nvSpPr>
        <p:spPr>
          <a:xfrm>
            <a:off x="719379" y="1628095"/>
            <a:ext cx="7675880" cy="492252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595959"/>
                </a:solidFill>
                <a:latin typeface="Times New Roman"/>
                <a:cs typeface="Times New Roman"/>
              </a:rPr>
              <a:t>Problem for </a:t>
            </a:r>
            <a:r>
              <a:rPr sz="2000" dirty="0">
                <a:solidFill>
                  <a:srgbClr val="595959"/>
                </a:solidFill>
                <a:latin typeface="Times New Roman"/>
                <a:cs typeface="Times New Roman"/>
              </a:rPr>
              <a:t>NLP </a:t>
            </a:r>
            <a:r>
              <a:rPr sz="2000" spc="-5" dirty="0">
                <a:solidFill>
                  <a:srgbClr val="595959"/>
                </a:solidFill>
                <a:latin typeface="Times New Roman"/>
                <a:cs typeface="Times New Roman"/>
              </a:rPr>
              <a:t>is that </a:t>
            </a:r>
            <a:r>
              <a:rPr sz="2000" spc="-10" dirty="0">
                <a:solidFill>
                  <a:srgbClr val="595959"/>
                </a:solidFill>
                <a:latin typeface="Times New Roman"/>
                <a:cs typeface="Times New Roman"/>
              </a:rPr>
              <a:t>“semantics” </a:t>
            </a:r>
            <a:r>
              <a:rPr sz="2000" dirty="0">
                <a:solidFill>
                  <a:srgbClr val="595959"/>
                </a:solidFill>
                <a:latin typeface="Times New Roman"/>
                <a:cs typeface="Times New Roman"/>
              </a:rPr>
              <a:t>of </a:t>
            </a:r>
            <a:r>
              <a:rPr sz="2000" spc="-5" dirty="0">
                <a:solidFill>
                  <a:srgbClr val="595959"/>
                </a:solidFill>
                <a:latin typeface="Times New Roman"/>
                <a:cs typeface="Times New Roman"/>
              </a:rPr>
              <a:t>logic does </a:t>
            </a:r>
            <a:r>
              <a:rPr sz="2000" dirty="0">
                <a:solidFill>
                  <a:srgbClr val="595959"/>
                </a:solidFill>
                <a:latin typeface="Times New Roman"/>
                <a:cs typeface="Times New Roman"/>
              </a:rPr>
              <a:t>not </a:t>
            </a:r>
            <a:r>
              <a:rPr sz="2000" spc="-5" dirty="0">
                <a:solidFill>
                  <a:srgbClr val="595959"/>
                </a:solidFill>
                <a:latin typeface="Times New Roman"/>
                <a:cs typeface="Times New Roman"/>
              </a:rPr>
              <a:t>necessarily equate to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“meaning”</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real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world</a:t>
            </a:r>
            <a:endParaRPr sz="2000">
              <a:latin typeface="Times New Roman"/>
              <a:cs typeface="Times New Roman"/>
            </a:endParaRPr>
          </a:p>
          <a:p>
            <a:pPr marL="48895">
              <a:lnSpc>
                <a:spcPct val="100000"/>
              </a:lnSpc>
              <a:spcBef>
                <a:spcPts val="8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Not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everything is as</a:t>
            </a:r>
            <a:r>
              <a:rPr sz="2000" spc="-10" dirty="0">
                <a:solidFill>
                  <a:srgbClr val="595959"/>
                </a:solidFill>
                <a:latin typeface="Times New Roman"/>
                <a:cs typeface="Times New Roman"/>
              </a:rPr>
              <a:t> clear-cut </a:t>
            </a:r>
            <a:r>
              <a:rPr sz="2000" spc="-5" dirty="0">
                <a:solidFill>
                  <a:srgbClr val="595959"/>
                </a:solidFill>
                <a:latin typeface="Times New Roman"/>
                <a:cs typeface="Times New Roman"/>
              </a:rPr>
              <a:t>as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required</a:t>
            </a:r>
            <a:r>
              <a:rPr sz="2000" dirty="0">
                <a:solidFill>
                  <a:srgbClr val="595959"/>
                </a:solidFill>
                <a:latin typeface="Times New Roman"/>
                <a:cs typeface="Times New Roman"/>
              </a:rPr>
              <a:t> by</a:t>
            </a:r>
            <a:r>
              <a:rPr sz="2000" spc="-5"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formal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logic</a:t>
            </a:r>
            <a:endParaRPr sz="2000">
              <a:latin typeface="Times New Roman"/>
              <a:cs typeface="Times New Roman"/>
            </a:endParaRPr>
          </a:p>
          <a:p>
            <a:pPr marL="48895" marR="210820">
              <a:lnSpc>
                <a:spcPct val="100000"/>
              </a:lnSpc>
              <a:spcBef>
                <a:spcPts val="1000"/>
              </a:spcBef>
            </a:pPr>
            <a:r>
              <a:rPr sz="2000" spc="-5" dirty="0">
                <a:solidFill>
                  <a:srgbClr val="595959"/>
                </a:solidFill>
                <a:latin typeface="Times New Roman"/>
                <a:cs typeface="Times New Roman"/>
              </a:rPr>
              <a:t>May </a:t>
            </a:r>
            <a:r>
              <a:rPr sz="2000" dirty="0">
                <a:solidFill>
                  <a:srgbClr val="595959"/>
                </a:solidFill>
                <a:latin typeface="Times New Roman"/>
                <a:cs typeface="Times New Roman"/>
              </a:rPr>
              <a:t>not be </a:t>
            </a:r>
            <a:r>
              <a:rPr sz="2000" spc="-5" dirty="0">
                <a:solidFill>
                  <a:srgbClr val="595959"/>
                </a:solidFill>
                <a:latin typeface="Times New Roman"/>
                <a:cs typeface="Times New Roman"/>
              </a:rPr>
              <a:t>enough “real-world” predicates in the </a:t>
            </a:r>
            <a:r>
              <a:rPr sz="2000" dirty="0">
                <a:solidFill>
                  <a:srgbClr val="595959"/>
                </a:solidFill>
                <a:latin typeface="Times New Roman"/>
                <a:cs typeface="Times New Roman"/>
              </a:rPr>
              <a:t>FOL </a:t>
            </a:r>
            <a:r>
              <a:rPr sz="2000" spc="-5" dirty="0">
                <a:solidFill>
                  <a:srgbClr val="595959"/>
                </a:solidFill>
                <a:latin typeface="Times New Roman"/>
                <a:cs typeface="Times New Roman"/>
              </a:rPr>
              <a:t>system to capture </a:t>
            </a:r>
            <a:r>
              <a:rPr sz="2000" spc="-484" dirty="0">
                <a:solidFill>
                  <a:srgbClr val="595959"/>
                </a:solidFill>
                <a:latin typeface="Times New Roman"/>
                <a:cs typeface="Times New Roman"/>
              </a:rPr>
              <a:t> </a:t>
            </a:r>
            <a:r>
              <a:rPr sz="2000" spc="-10" dirty="0">
                <a:solidFill>
                  <a:srgbClr val="595959"/>
                </a:solidFill>
                <a:latin typeface="Times New Roman"/>
                <a:cs typeface="Times New Roman"/>
              </a:rPr>
              <a:t>semantics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text</a:t>
            </a:r>
            <a:endParaRPr sz="2000">
              <a:latin typeface="Times New Roman"/>
              <a:cs typeface="Times New Roman"/>
            </a:endParaRPr>
          </a:p>
          <a:p>
            <a:pPr marL="23241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This is </a:t>
            </a:r>
            <a:r>
              <a:rPr sz="2000" dirty="0">
                <a:solidFill>
                  <a:srgbClr val="595959"/>
                </a:solidFill>
                <a:latin typeface="Times New Roman"/>
                <a:cs typeface="Times New Roman"/>
              </a:rPr>
              <a:t>a</a:t>
            </a:r>
            <a:r>
              <a:rPr sz="2000" spc="-5" dirty="0">
                <a:solidFill>
                  <a:srgbClr val="595959"/>
                </a:solidFill>
                <a:latin typeface="Times New Roman"/>
                <a:cs typeface="Times New Roman"/>
              </a:rPr>
              <a:t> problem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for all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spc="-10" dirty="0">
                <a:solidFill>
                  <a:srgbClr val="595959"/>
                </a:solidFill>
                <a:latin typeface="Times New Roman"/>
                <a:cs typeface="Times New Roman"/>
              </a:rPr>
              <a:t>semantic</a:t>
            </a:r>
            <a:r>
              <a:rPr sz="2000" dirty="0">
                <a:solidFill>
                  <a:srgbClr val="595959"/>
                </a:solidFill>
                <a:latin typeface="Times New Roman"/>
                <a:cs typeface="Times New Roman"/>
              </a:rPr>
              <a:t> </a:t>
            </a:r>
            <a:r>
              <a:rPr sz="2000" spc="-5" dirty="0">
                <a:solidFill>
                  <a:srgbClr val="595959"/>
                </a:solidFill>
                <a:latin typeface="Times New Roman"/>
                <a:cs typeface="Times New Roman"/>
              </a:rPr>
              <a:t>representations</a:t>
            </a:r>
            <a:endParaRPr sz="2000">
              <a:latin typeface="Times New Roman"/>
              <a:cs typeface="Times New Roman"/>
            </a:endParaRPr>
          </a:p>
          <a:p>
            <a:pPr marL="232410">
              <a:lnSpc>
                <a:spcPct val="100000"/>
              </a:lnSpc>
              <a:spcBef>
                <a:spcPts val="1000"/>
              </a:spcBef>
            </a:pPr>
            <a:r>
              <a:rPr sz="2200" spc="-5" dirty="0">
                <a:solidFill>
                  <a:srgbClr val="595959"/>
                </a:solidFill>
                <a:latin typeface="Times New Roman"/>
                <a:cs typeface="Times New Roman"/>
              </a:rPr>
              <a:t>Semantic systems better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developed</a:t>
            </a:r>
            <a:r>
              <a:rPr sz="2200" spc="5" dirty="0">
                <a:solidFill>
                  <a:srgbClr val="595959"/>
                </a:solidFill>
                <a:latin typeface="Times New Roman"/>
                <a:cs typeface="Times New Roman"/>
              </a:rPr>
              <a:t> </a:t>
            </a:r>
            <a:r>
              <a:rPr sz="2200" dirty="0">
                <a:solidFill>
                  <a:srgbClr val="595959"/>
                </a:solidFill>
                <a:latin typeface="Times New Roman"/>
                <a:cs typeface="Times New Roman"/>
              </a:rPr>
              <a:t>for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objects 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actions</a:t>
            </a:r>
            <a:endParaRPr sz="2200">
              <a:latin typeface="Times New Roman"/>
              <a:cs typeface="Times New Roman"/>
            </a:endParaRPr>
          </a:p>
          <a:p>
            <a:pPr marL="232410">
              <a:lnSpc>
                <a:spcPct val="100000"/>
              </a:lnSpc>
              <a:spcBef>
                <a:spcPts val="106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Not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well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developed</a:t>
            </a:r>
            <a:r>
              <a:rPr sz="2000" dirty="0">
                <a:solidFill>
                  <a:srgbClr val="595959"/>
                </a:solidFill>
                <a:latin typeface="Times New Roman"/>
                <a:cs typeface="Times New Roman"/>
              </a:rPr>
              <a:t> </a:t>
            </a:r>
            <a:r>
              <a:rPr sz="2000" spc="-5" dirty="0">
                <a:solidFill>
                  <a:srgbClr val="595959"/>
                </a:solidFill>
                <a:latin typeface="Times New Roman"/>
                <a:cs typeface="Times New Roman"/>
              </a:rPr>
              <a:t>to represent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ideas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dirty="0">
                <a:solidFill>
                  <a:srgbClr val="595959"/>
                </a:solidFill>
                <a:latin typeface="Times New Roman"/>
                <a:cs typeface="Times New Roman"/>
              </a:rPr>
              <a:t> </a:t>
            </a:r>
            <a:r>
              <a:rPr sz="2000" spc="-5" dirty="0">
                <a:solidFill>
                  <a:srgbClr val="595959"/>
                </a:solidFill>
                <a:latin typeface="Times New Roman"/>
                <a:cs typeface="Times New Roman"/>
              </a:rPr>
              <a:t>beliefs</a:t>
            </a:r>
            <a:endParaRPr sz="2000">
              <a:latin typeface="Times New Roman"/>
              <a:cs typeface="Times New Roman"/>
            </a:endParaRPr>
          </a:p>
          <a:p>
            <a:pPr marL="48895" marR="314960">
              <a:lnSpc>
                <a:spcPct val="100000"/>
              </a:lnSpc>
              <a:spcBef>
                <a:spcPts val="1000"/>
              </a:spcBef>
            </a:pPr>
            <a:r>
              <a:rPr sz="2000" spc="-5" dirty="0">
                <a:solidFill>
                  <a:srgbClr val="595959"/>
                </a:solidFill>
                <a:latin typeface="Times New Roman"/>
                <a:cs typeface="Times New Roman"/>
              </a:rPr>
              <a:t>See</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Cycorp</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efforts</a:t>
            </a:r>
            <a:r>
              <a:rPr sz="200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embody</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all</a:t>
            </a:r>
            <a:r>
              <a:rPr sz="2000" dirty="0">
                <a:solidFill>
                  <a:srgbClr val="595959"/>
                </a:solidFill>
                <a:latin typeface="Times New Roman"/>
                <a:cs typeface="Times New Roman"/>
              </a:rPr>
              <a:t> </a:t>
            </a:r>
            <a:r>
              <a:rPr sz="2000" spc="-5" dirty="0">
                <a:solidFill>
                  <a:srgbClr val="595959"/>
                </a:solidFill>
                <a:latin typeface="Times New Roman"/>
                <a:cs typeface="Times New Roman"/>
              </a:rPr>
              <a:t>world</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knowledge</a:t>
            </a:r>
            <a:r>
              <a:rPr sz="200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(essentially)</a:t>
            </a:r>
            <a:r>
              <a:rPr sz="2000" dirty="0">
                <a:solidFill>
                  <a:srgbClr val="595959"/>
                </a:solidFill>
                <a:latin typeface="Times New Roman"/>
                <a:cs typeface="Times New Roman"/>
              </a:rPr>
              <a:t> </a:t>
            </a:r>
            <a:r>
              <a:rPr sz="2000" spc="-5" dirty="0">
                <a:solidFill>
                  <a:srgbClr val="595959"/>
                </a:solidFill>
                <a:latin typeface="Times New Roman"/>
                <a:cs typeface="Times New Roman"/>
              </a:rPr>
              <a:t>first-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order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logic 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their “knowledge base”</a:t>
            </a:r>
            <a:endParaRPr sz="2000">
              <a:latin typeface="Times New Roman"/>
              <a:cs typeface="Times New Roman"/>
            </a:endParaRPr>
          </a:p>
          <a:p>
            <a:pPr marL="232410">
              <a:lnSpc>
                <a:spcPct val="100000"/>
              </a:lnSpc>
              <a:spcBef>
                <a:spcPts val="1000"/>
              </a:spcBef>
            </a:pPr>
            <a:r>
              <a:rPr sz="1800" spc="-10" dirty="0">
                <a:solidFill>
                  <a:srgbClr val="002060"/>
                </a:solidFill>
                <a:latin typeface="Impact"/>
                <a:cs typeface="Impact"/>
              </a:rPr>
              <a:t>­</a:t>
            </a:r>
            <a:r>
              <a:rPr sz="1800" spc="210" dirty="0">
                <a:solidFill>
                  <a:srgbClr val="002060"/>
                </a:solidFill>
                <a:latin typeface="Impact"/>
                <a:cs typeface="Impact"/>
              </a:rPr>
              <a:t> </a:t>
            </a:r>
            <a:r>
              <a:rPr sz="1800" u="sng" spc="-10" dirty="0">
                <a:solidFill>
                  <a:srgbClr val="6B9F25"/>
                </a:solidFill>
                <a:uFill>
                  <a:solidFill>
                    <a:srgbClr val="6B9F25"/>
                  </a:solidFill>
                </a:uFill>
                <a:latin typeface="Times New Roman"/>
                <a:cs typeface="Times New Roman"/>
                <a:hlinkClick r:id="rId2"/>
              </a:rPr>
              <a:t>http://www.cyc.com/kb/</a:t>
            </a:r>
            <a:endParaRPr sz="1800">
              <a:latin typeface="Times New Roman"/>
              <a:cs typeface="Times New Roman"/>
            </a:endParaRPr>
          </a:p>
          <a:p>
            <a:pPr marL="369570" marR="139065" indent="-137160">
              <a:lnSpc>
                <a:spcPct val="101899"/>
              </a:lnSpc>
              <a:spcBef>
                <a:spcPts val="894"/>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Captures</a:t>
            </a:r>
            <a:r>
              <a:rPr sz="1800" dirty="0">
                <a:solidFill>
                  <a:srgbClr val="595959"/>
                </a:solidFill>
                <a:latin typeface="Times New Roman"/>
                <a:cs typeface="Times New Roman"/>
              </a:rPr>
              <a:t> </a:t>
            </a:r>
            <a:r>
              <a:rPr sz="1800" spc="-5" dirty="0">
                <a:solidFill>
                  <a:srgbClr val="595959"/>
                </a:solidFill>
                <a:latin typeface="Times New Roman"/>
                <a:cs typeface="Times New Roman"/>
              </a:rPr>
              <a:t>properties</a:t>
            </a:r>
            <a:r>
              <a:rPr sz="1800" spc="5" dirty="0">
                <a:solidFill>
                  <a:srgbClr val="595959"/>
                </a:solidFill>
                <a:latin typeface="Times New Roman"/>
                <a:cs typeface="Times New Roman"/>
              </a:rPr>
              <a:t> </a:t>
            </a:r>
            <a:r>
              <a:rPr sz="1800" dirty="0">
                <a:solidFill>
                  <a:srgbClr val="595959"/>
                </a:solidFill>
                <a:latin typeface="Times New Roman"/>
                <a:cs typeface="Times New Roman"/>
              </a:rPr>
              <a:t>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dirty="0">
                <a:solidFill>
                  <a:srgbClr val="595959"/>
                </a:solidFill>
                <a:latin typeface="Times New Roman"/>
                <a:cs typeface="Times New Roman"/>
              </a:rPr>
              <a:t>real </a:t>
            </a:r>
            <a:r>
              <a:rPr sz="1800" spc="-5" dirty="0">
                <a:solidFill>
                  <a:srgbClr val="595959"/>
                </a:solidFill>
                <a:latin typeface="Times New Roman"/>
                <a:cs typeface="Times New Roman"/>
              </a:rPr>
              <a:t>world</a:t>
            </a:r>
            <a:r>
              <a:rPr sz="1800" spc="5" dirty="0">
                <a:solidFill>
                  <a:srgbClr val="595959"/>
                </a:solidFill>
                <a:latin typeface="Times New Roman"/>
                <a:cs typeface="Times New Roman"/>
              </a:rPr>
              <a:t> </a:t>
            </a:r>
            <a:r>
              <a:rPr sz="1800" dirty="0">
                <a:solidFill>
                  <a:srgbClr val="595959"/>
                </a:solidFill>
                <a:latin typeface="Times New Roman"/>
                <a:cs typeface="Times New Roman"/>
              </a:rPr>
              <a:t>(e.g.,</a:t>
            </a:r>
            <a:r>
              <a:rPr sz="1800" spc="5" dirty="0">
                <a:solidFill>
                  <a:srgbClr val="595959"/>
                </a:solidFill>
                <a:latin typeface="Times New Roman"/>
                <a:cs typeface="Times New Roman"/>
              </a:rPr>
              <a:t> </a:t>
            </a:r>
            <a:r>
              <a:rPr sz="1800" spc="-10" dirty="0">
                <a:solidFill>
                  <a:srgbClr val="595959"/>
                </a:solidFill>
                <a:latin typeface="Times New Roman"/>
                <a:cs typeface="Times New Roman"/>
              </a:rPr>
              <a:t>coffee</a:t>
            </a:r>
            <a:r>
              <a:rPr sz="1800" spc="5" dirty="0">
                <a:solidFill>
                  <a:srgbClr val="595959"/>
                </a:solidFill>
                <a:latin typeface="Times New Roman"/>
                <a:cs typeface="Times New Roman"/>
              </a:rPr>
              <a:t> </a:t>
            </a:r>
            <a:r>
              <a:rPr sz="1800" dirty="0">
                <a:solidFill>
                  <a:srgbClr val="595959"/>
                </a:solidFill>
                <a:latin typeface="Times New Roman"/>
                <a:cs typeface="Times New Roman"/>
              </a:rPr>
              <a:t>cups have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handles),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that</a:t>
            </a:r>
            <a:r>
              <a:rPr sz="1800" spc="5" dirty="0">
                <a:solidFill>
                  <a:srgbClr val="595959"/>
                </a:solidFill>
                <a:latin typeface="Times New Roman"/>
                <a:cs typeface="Times New Roman"/>
              </a:rPr>
              <a:t> </a:t>
            </a:r>
            <a:r>
              <a:rPr sz="1800" dirty="0">
                <a:solidFill>
                  <a:srgbClr val="595959"/>
                </a:solidFill>
                <a:latin typeface="Times New Roman"/>
                <a:cs typeface="Times New Roman"/>
              </a:rPr>
              <a:t>you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assume </a:t>
            </a:r>
            <a:r>
              <a:rPr sz="1800" dirty="0">
                <a:solidFill>
                  <a:srgbClr val="595959"/>
                </a:solidFill>
                <a:latin typeface="Times New Roman"/>
                <a:cs typeface="Times New Roman"/>
              </a:rPr>
              <a:t>everyone knows</a:t>
            </a:r>
            <a:endParaRPr sz="1800">
              <a:latin typeface="Times New Roman"/>
              <a:cs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418965" cy="665480"/>
          </a:xfrm>
          <a:prstGeom prst="rect">
            <a:avLst/>
          </a:prstGeom>
        </p:spPr>
        <p:txBody>
          <a:bodyPr vert="horz" wrap="square" lIns="0" tIns="12700" rIns="0" bIns="0" rtlCol="0">
            <a:spAutoFit/>
          </a:bodyPr>
          <a:lstStyle/>
          <a:p>
            <a:pPr marL="12700">
              <a:lnSpc>
                <a:spcPct val="100000"/>
              </a:lnSpc>
              <a:spcBef>
                <a:spcPts val="100"/>
              </a:spcBef>
            </a:pPr>
            <a:r>
              <a:rPr sz="4200" spc="80" dirty="0"/>
              <a:t>Semantic</a:t>
            </a:r>
            <a:r>
              <a:rPr sz="4200" spc="120" dirty="0"/>
              <a:t> </a:t>
            </a:r>
            <a:r>
              <a:rPr sz="4200" spc="85" dirty="0"/>
              <a:t>Networks</a:t>
            </a:r>
            <a:endParaRPr sz="4200"/>
          </a:p>
        </p:txBody>
      </p:sp>
      <p:sp>
        <p:nvSpPr>
          <p:cNvPr id="3" name="object 3"/>
          <p:cNvSpPr txBox="1"/>
          <p:nvPr/>
        </p:nvSpPr>
        <p:spPr>
          <a:xfrm>
            <a:off x="807327" y="3817946"/>
            <a:ext cx="482600" cy="299720"/>
          </a:xfrm>
          <a:prstGeom prst="rect">
            <a:avLst/>
          </a:prstGeom>
        </p:spPr>
        <p:txBody>
          <a:bodyPr vert="horz" wrap="square" lIns="0" tIns="12700" rIns="0" bIns="0" rtlCol="0">
            <a:spAutoFit/>
          </a:bodyPr>
          <a:lstStyle/>
          <a:p>
            <a:pPr marL="12700">
              <a:lnSpc>
                <a:spcPct val="100000"/>
              </a:lnSpc>
              <a:spcBef>
                <a:spcPts val="100"/>
              </a:spcBef>
            </a:pPr>
            <a:r>
              <a:rPr sz="1800" b="1" i="1" dirty="0">
                <a:solidFill>
                  <a:srgbClr val="595959"/>
                </a:solidFill>
                <a:latin typeface="Times New Roman"/>
                <a:cs typeface="Times New Roman"/>
              </a:rPr>
              <a:t>book</a:t>
            </a:r>
            <a:endParaRPr sz="1800">
              <a:latin typeface="Times New Roman"/>
              <a:cs typeface="Times New Roman"/>
            </a:endParaRPr>
          </a:p>
        </p:txBody>
      </p:sp>
      <p:sp>
        <p:nvSpPr>
          <p:cNvPr id="4" name="object 4"/>
          <p:cNvSpPr txBox="1"/>
          <p:nvPr/>
        </p:nvSpPr>
        <p:spPr>
          <a:xfrm>
            <a:off x="4891304" y="4246395"/>
            <a:ext cx="884555"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0000FF"/>
                </a:solidFill>
                <a:latin typeface="Times New Roman"/>
                <a:cs typeface="Times New Roman"/>
              </a:rPr>
              <a:t>recipient</a:t>
            </a:r>
            <a:endParaRPr sz="1800">
              <a:latin typeface="Times New Roman"/>
              <a:cs typeface="Times New Roman"/>
            </a:endParaRPr>
          </a:p>
        </p:txBody>
      </p:sp>
      <p:sp>
        <p:nvSpPr>
          <p:cNvPr id="5" name="object 5"/>
          <p:cNvSpPr txBox="1"/>
          <p:nvPr/>
        </p:nvSpPr>
        <p:spPr>
          <a:xfrm>
            <a:off x="2182582" y="4029132"/>
            <a:ext cx="62230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00FF"/>
                </a:solidFill>
                <a:latin typeface="Times New Roman"/>
                <a:cs typeface="Times New Roman"/>
              </a:rPr>
              <a:t>o</a:t>
            </a:r>
            <a:r>
              <a:rPr sz="1800" b="1" spc="-5" dirty="0">
                <a:solidFill>
                  <a:srgbClr val="0000FF"/>
                </a:solidFill>
                <a:latin typeface="Times New Roman"/>
                <a:cs typeface="Times New Roman"/>
              </a:rPr>
              <a:t>b</a:t>
            </a:r>
            <a:r>
              <a:rPr sz="1800" b="1" dirty="0">
                <a:solidFill>
                  <a:srgbClr val="0000FF"/>
                </a:solidFill>
                <a:latin typeface="Times New Roman"/>
                <a:cs typeface="Times New Roman"/>
              </a:rPr>
              <a:t>ject</a:t>
            </a:r>
            <a:endParaRPr sz="1800">
              <a:latin typeface="Times New Roman"/>
              <a:cs typeface="Times New Roman"/>
            </a:endParaRPr>
          </a:p>
        </p:txBody>
      </p:sp>
      <p:sp>
        <p:nvSpPr>
          <p:cNvPr id="6" name="object 6"/>
          <p:cNvSpPr txBox="1"/>
          <p:nvPr/>
        </p:nvSpPr>
        <p:spPr>
          <a:xfrm>
            <a:off x="5793784" y="3817946"/>
            <a:ext cx="533400" cy="299720"/>
          </a:xfrm>
          <a:prstGeom prst="rect">
            <a:avLst/>
          </a:prstGeom>
        </p:spPr>
        <p:txBody>
          <a:bodyPr vert="horz" wrap="square" lIns="0" tIns="12700" rIns="0" bIns="0" rtlCol="0">
            <a:spAutoFit/>
          </a:bodyPr>
          <a:lstStyle/>
          <a:p>
            <a:pPr marL="12700">
              <a:lnSpc>
                <a:spcPct val="100000"/>
              </a:lnSpc>
              <a:spcBef>
                <a:spcPts val="100"/>
              </a:spcBef>
            </a:pPr>
            <a:r>
              <a:rPr sz="1800" b="1" i="1" spc="-5" dirty="0">
                <a:solidFill>
                  <a:srgbClr val="595959"/>
                </a:solidFill>
                <a:latin typeface="Times New Roman"/>
                <a:cs typeface="Times New Roman"/>
              </a:rPr>
              <a:t>M</a:t>
            </a:r>
            <a:r>
              <a:rPr sz="1800" b="1" i="1" dirty="0">
                <a:solidFill>
                  <a:srgbClr val="595959"/>
                </a:solidFill>
                <a:latin typeface="Times New Roman"/>
                <a:cs typeface="Times New Roman"/>
              </a:rPr>
              <a:t>a</a:t>
            </a:r>
            <a:r>
              <a:rPr sz="1800" b="1" i="1" spc="-5" dirty="0">
                <a:solidFill>
                  <a:srgbClr val="595959"/>
                </a:solidFill>
                <a:latin typeface="Times New Roman"/>
                <a:cs typeface="Times New Roman"/>
              </a:rPr>
              <a:t>r</a:t>
            </a:r>
            <a:r>
              <a:rPr sz="1800" b="1" i="1" dirty="0">
                <a:solidFill>
                  <a:srgbClr val="595959"/>
                </a:solidFill>
                <a:latin typeface="Times New Roman"/>
                <a:cs typeface="Times New Roman"/>
              </a:rPr>
              <a:t>y</a:t>
            </a:r>
            <a:endParaRPr sz="1800">
              <a:latin typeface="Times New Roman"/>
              <a:cs typeface="Times New Roman"/>
            </a:endParaRPr>
          </a:p>
        </p:txBody>
      </p:sp>
      <p:sp>
        <p:nvSpPr>
          <p:cNvPr id="7" name="object 7"/>
          <p:cNvSpPr txBox="1"/>
          <p:nvPr/>
        </p:nvSpPr>
        <p:spPr>
          <a:xfrm>
            <a:off x="849262" y="1843961"/>
            <a:ext cx="7004050" cy="1978025"/>
          </a:xfrm>
          <a:prstGeom prst="rect">
            <a:avLst/>
          </a:prstGeom>
        </p:spPr>
        <p:txBody>
          <a:bodyPr vert="horz" wrap="square" lIns="0" tIns="114300" rIns="0" bIns="0" rtlCol="0">
            <a:spAutoFit/>
          </a:bodyPr>
          <a:lstStyle/>
          <a:p>
            <a:pPr marL="12700">
              <a:lnSpc>
                <a:spcPct val="100000"/>
              </a:lnSpc>
              <a:spcBef>
                <a:spcPts val="900"/>
              </a:spcBef>
            </a:pPr>
            <a:r>
              <a:rPr sz="2000" dirty="0">
                <a:solidFill>
                  <a:srgbClr val="595959"/>
                </a:solidFill>
                <a:latin typeface="Times New Roman"/>
                <a:cs typeface="Times New Roman"/>
              </a:rPr>
              <a:t>A</a:t>
            </a:r>
            <a:r>
              <a:rPr sz="2000" spc="-110" dirty="0">
                <a:solidFill>
                  <a:srgbClr val="595959"/>
                </a:solidFill>
                <a:latin typeface="Times New Roman"/>
                <a:cs typeface="Times New Roman"/>
              </a:rPr>
              <a:t> </a:t>
            </a:r>
            <a:r>
              <a:rPr sz="2000" spc="-5" dirty="0">
                <a:solidFill>
                  <a:srgbClr val="595959"/>
                </a:solidFill>
                <a:latin typeface="Times New Roman"/>
                <a:cs typeface="Times New Roman"/>
              </a:rPr>
              <a:t>network</a:t>
            </a:r>
            <a:r>
              <a:rPr sz="2000" dirty="0">
                <a:solidFill>
                  <a:srgbClr val="595959"/>
                </a:solidFill>
                <a:latin typeface="Times New Roman"/>
                <a:cs typeface="Times New Roman"/>
              </a:rPr>
              <a:t> or</a:t>
            </a:r>
            <a:r>
              <a:rPr sz="2000" spc="-5" dirty="0">
                <a:solidFill>
                  <a:srgbClr val="595959"/>
                </a:solidFill>
                <a:latin typeface="Times New Roman"/>
                <a:cs typeface="Times New Roman"/>
              </a:rPr>
              <a:t> graph</a:t>
            </a:r>
            <a:r>
              <a:rPr sz="2000" dirty="0">
                <a:solidFill>
                  <a:srgbClr val="595959"/>
                </a:solidFill>
                <a:latin typeface="Times New Roman"/>
                <a:cs typeface="Times New Roman"/>
              </a:rPr>
              <a:t> 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nodes joined</a:t>
            </a:r>
            <a:r>
              <a:rPr sz="2000" dirty="0">
                <a:solidFill>
                  <a:srgbClr val="595959"/>
                </a:solidFill>
                <a:latin typeface="Times New Roman"/>
                <a:cs typeface="Times New Roman"/>
              </a:rPr>
              <a:t> by </a:t>
            </a:r>
            <a:r>
              <a:rPr sz="2000" spc="-5" dirty="0">
                <a:solidFill>
                  <a:srgbClr val="595959"/>
                </a:solidFill>
                <a:latin typeface="Times New Roman"/>
                <a:cs typeface="Times New Roman"/>
              </a:rPr>
              <a:t>links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where:</a:t>
            </a:r>
            <a:endParaRPr sz="2000">
              <a:latin typeface="Times New Roman"/>
              <a:cs typeface="Times New Roman"/>
            </a:endParaRPr>
          </a:p>
          <a:p>
            <a:pPr marL="48895">
              <a:lnSpc>
                <a:spcPct val="100000"/>
              </a:lnSpc>
              <a:spcBef>
                <a:spcPts val="800"/>
              </a:spcBef>
            </a:pPr>
            <a:r>
              <a:rPr sz="2000" spc="-15" dirty="0">
                <a:solidFill>
                  <a:srgbClr val="002060"/>
                </a:solidFill>
                <a:latin typeface="Impact"/>
                <a:cs typeface="Impact"/>
              </a:rPr>
              <a:t>­</a:t>
            </a:r>
            <a:r>
              <a:rPr sz="2000" spc="150" dirty="0">
                <a:solidFill>
                  <a:srgbClr val="002060"/>
                </a:solidFill>
                <a:latin typeface="Impact"/>
                <a:cs typeface="Impact"/>
              </a:rPr>
              <a:t> </a:t>
            </a:r>
            <a:r>
              <a:rPr sz="2000" dirty="0">
                <a:solidFill>
                  <a:srgbClr val="595959"/>
                </a:solidFill>
                <a:latin typeface="Times New Roman"/>
                <a:cs typeface="Times New Roman"/>
              </a:rPr>
              <a:t>Nodes </a:t>
            </a:r>
            <a:r>
              <a:rPr sz="2000" spc="-5" dirty="0">
                <a:solidFill>
                  <a:srgbClr val="595959"/>
                </a:solidFill>
                <a:latin typeface="Times New Roman"/>
                <a:cs typeface="Times New Roman"/>
              </a:rPr>
              <a:t>represent</a:t>
            </a:r>
            <a:r>
              <a:rPr sz="2000" dirty="0">
                <a:solidFill>
                  <a:srgbClr val="595959"/>
                </a:solidFill>
                <a:latin typeface="Times New Roman"/>
                <a:cs typeface="Times New Roman"/>
              </a:rPr>
              <a:t> </a:t>
            </a:r>
            <a:r>
              <a:rPr sz="2000" b="1" spc="-5" dirty="0">
                <a:solidFill>
                  <a:srgbClr val="595959"/>
                </a:solidFill>
                <a:latin typeface="Times New Roman"/>
                <a:cs typeface="Times New Roman"/>
              </a:rPr>
              <a:t>concepts</a:t>
            </a:r>
            <a:r>
              <a:rPr sz="2000" b="1" dirty="0">
                <a:solidFill>
                  <a:srgbClr val="595959"/>
                </a:solidFill>
                <a:latin typeface="Times New Roman"/>
                <a:cs typeface="Times New Roman"/>
              </a:rPr>
              <a:t> </a:t>
            </a:r>
            <a:r>
              <a:rPr sz="2000" spc="-5" dirty="0">
                <a:solidFill>
                  <a:srgbClr val="595959"/>
                </a:solidFill>
                <a:latin typeface="Times New Roman"/>
                <a:cs typeface="Times New Roman"/>
              </a:rPr>
              <a:t>(book,</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human)</a:t>
            </a:r>
            <a:r>
              <a:rPr sz="2000"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entities</a:t>
            </a:r>
            <a:r>
              <a:rPr sz="2000" dirty="0">
                <a:solidFill>
                  <a:srgbClr val="595959"/>
                </a:solidFill>
                <a:latin typeface="Times New Roman"/>
                <a:cs typeface="Times New Roman"/>
              </a:rPr>
              <a:t> </a:t>
            </a:r>
            <a:r>
              <a:rPr sz="2000" spc="-5" dirty="0">
                <a:solidFill>
                  <a:srgbClr val="595959"/>
                </a:solidFill>
                <a:latin typeface="Times New Roman"/>
                <a:cs typeface="Times New Roman"/>
              </a:rPr>
              <a:t>(John,</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Mary)</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Links (labeled,</a:t>
            </a:r>
            <a:r>
              <a:rPr sz="2000" dirty="0">
                <a:solidFill>
                  <a:srgbClr val="595959"/>
                </a:solidFill>
                <a:latin typeface="Times New Roman"/>
                <a:cs typeface="Times New Roman"/>
              </a:rPr>
              <a:t> </a:t>
            </a:r>
            <a:r>
              <a:rPr sz="2000" spc="-5" dirty="0">
                <a:solidFill>
                  <a:srgbClr val="595959"/>
                </a:solidFill>
                <a:latin typeface="Times New Roman"/>
                <a:cs typeface="Times New Roman"/>
              </a:rPr>
              <a:t>directed</a:t>
            </a:r>
            <a:r>
              <a:rPr sz="2000" dirty="0">
                <a:solidFill>
                  <a:srgbClr val="595959"/>
                </a:solidFill>
                <a:latin typeface="Times New Roman"/>
                <a:cs typeface="Times New Roman"/>
              </a:rPr>
              <a:t> </a:t>
            </a:r>
            <a:r>
              <a:rPr sz="2000" spc="-5" dirty="0">
                <a:solidFill>
                  <a:srgbClr val="595959"/>
                </a:solidFill>
                <a:latin typeface="Times New Roman"/>
                <a:cs typeface="Times New Roman"/>
              </a:rPr>
              <a:t>arcs) represent</a:t>
            </a:r>
            <a:r>
              <a:rPr sz="2000" spc="-10" dirty="0">
                <a:solidFill>
                  <a:srgbClr val="595959"/>
                </a:solidFill>
                <a:latin typeface="Times New Roman"/>
                <a:cs typeface="Times New Roman"/>
              </a:rPr>
              <a:t> </a:t>
            </a:r>
            <a:r>
              <a:rPr sz="2000" b="1" spc="-10" dirty="0">
                <a:solidFill>
                  <a:srgbClr val="595959"/>
                </a:solidFill>
                <a:latin typeface="Times New Roman"/>
                <a:cs typeface="Times New Roman"/>
              </a:rPr>
              <a:t>relations</a:t>
            </a:r>
            <a:r>
              <a:rPr sz="2000" b="1" spc="-5" dirty="0">
                <a:solidFill>
                  <a:srgbClr val="595959"/>
                </a:solidFill>
                <a:latin typeface="Times New Roman"/>
                <a:cs typeface="Times New Roman"/>
              </a:rPr>
              <a:t> </a:t>
            </a:r>
            <a:r>
              <a:rPr sz="2000" spc="-5" dirty="0">
                <a:solidFill>
                  <a:srgbClr val="595959"/>
                </a:solidFill>
                <a:latin typeface="Times New Roman"/>
                <a:cs typeface="Times New Roman"/>
              </a:rPr>
              <a:t>(e.g.,</a:t>
            </a:r>
            <a:r>
              <a:rPr sz="2000" dirty="0">
                <a:solidFill>
                  <a:srgbClr val="595959"/>
                </a:solidFill>
                <a:latin typeface="Times New Roman"/>
                <a:cs typeface="Times New Roman"/>
              </a:rPr>
              <a:t> </a:t>
            </a:r>
            <a:r>
              <a:rPr sz="2000" b="1" spc="-5" dirty="0">
                <a:solidFill>
                  <a:srgbClr val="595959"/>
                </a:solidFill>
                <a:latin typeface="Times New Roman"/>
                <a:cs typeface="Times New Roman"/>
              </a:rPr>
              <a:t>is-a</a:t>
            </a:r>
            <a:r>
              <a:rPr sz="2000" spc="-5" dirty="0">
                <a:solidFill>
                  <a:srgbClr val="595959"/>
                </a:solidFill>
                <a:latin typeface="Times New Roman"/>
                <a:cs typeface="Times New Roman"/>
              </a:rPr>
              <a:t>)</a:t>
            </a:r>
            <a:endParaRPr sz="2000">
              <a:latin typeface="Times New Roman"/>
              <a:cs typeface="Times New Roman"/>
            </a:endParaRPr>
          </a:p>
          <a:p>
            <a:pPr>
              <a:lnSpc>
                <a:spcPct val="100000"/>
              </a:lnSpc>
              <a:spcBef>
                <a:spcPts val="10"/>
              </a:spcBef>
            </a:pPr>
            <a:endParaRPr sz="2750">
              <a:latin typeface="Times New Roman"/>
              <a:cs typeface="Times New Roman"/>
            </a:endParaRPr>
          </a:p>
          <a:p>
            <a:pPr marL="1591310">
              <a:lnSpc>
                <a:spcPct val="100000"/>
              </a:lnSpc>
            </a:pPr>
            <a:r>
              <a:rPr sz="2000" i="1" spc="-5" dirty="0">
                <a:solidFill>
                  <a:srgbClr val="CC0000"/>
                </a:solidFill>
                <a:latin typeface="Times New Roman"/>
                <a:cs typeface="Times New Roman"/>
              </a:rPr>
              <a:t>John</a:t>
            </a:r>
            <a:r>
              <a:rPr sz="2000" i="1" spc="-10" dirty="0">
                <a:solidFill>
                  <a:srgbClr val="CC0000"/>
                </a:solidFill>
                <a:latin typeface="Times New Roman"/>
                <a:cs typeface="Times New Roman"/>
              </a:rPr>
              <a:t> </a:t>
            </a:r>
            <a:r>
              <a:rPr sz="2000" i="1" spc="-5" dirty="0">
                <a:solidFill>
                  <a:srgbClr val="CC0000"/>
                </a:solidFill>
                <a:latin typeface="Times New Roman"/>
                <a:cs typeface="Times New Roman"/>
              </a:rPr>
              <a:t>gives</a:t>
            </a:r>
            <a:r>
              <a:rPr sz="2000" i="1" spc="-15" dirty="0">
                <a:solidFill>
                  <a:srgbClr val="CC0000"/>
                </a:solidFill>
                <a:latin typeface="Times New Roman"/>
                <a:cs typeface="Times New Roman"/>
              </a:rPr>
              <a:t> </a:t>
            </a:r>
            <a:r>
              <a:rPr sz="2000" i="1" dirty="0">
                <a:solidFill>
                  <a:srgbClr val="CC0000"/>
                </a:solidFill>
                <a:latin typeface="Times New Roman"/>
                <a:cs typeface="Times New Roman"/>
              </a:rPr>
              <a:t>a</a:t>
            </a:r>
            <a:r>
              <a:rPr sz="2000" i="1" spc="-10" dirty="0">
                <a:solidFill>
                  <a:srgbClr val="CC0000"/>
                </a:solidFill>
                <a:latin typeface="Times New Roman"/>
                <a:cs typeface="Times New Roman"/>
              </a:rPr>
              <a:t> </a:t>
            </a:r>
            <a:r>
              <a:rPr sz="2000" i="1" dirty="0">
                <a:solidFill>
                  <a:srgbClr val="CC0000"/>
                </a:solidFill>
                <a:latin typeface="Times New Roman"/>
                <a:cs typeface="Times New Roman"/>
              </a:rPr>
              <a:t>book</a:t>
            </a:r>
            <a:r>
              <a:rPr sz="2000" i="1" spc="-15" dirty="0">
                <a:solidFill>
                  <a:srgbClr val="CC0000"/>
                </a:solidFill>
                <a:latin typeface="Times New Roman"/>
                <a:cs typeface="Times New Roman"/>
              </a:rPr>
              <a:t> </a:t>
            </a:r>
            <a:r>
              <a:rPr sz="2000" i="1" spc="-5" dirty="0">
                <a:solidFill>
                  <a:srgbClr val="CC0000"/>
                </a:solidFill>
                <a:latin typeface="Times New Roman"/>
                <a:cs typeface="Times New Roman"/>
              </a:rPr>
              <a:t>to </a:t>
            </a:r>
            <a:r>
              <a:rPr sz="2000" i="1" spc="-25" dirty="0">
                <a:solidFill>
                  <a:srgbClr val="CC0000"/>
                </a:solidFill>
                <a:latin typeface="Times New Roman"/>
                <a:cs typeface="Times New Roman"/>
              </a:rPr>
              <a:t>Mary.</a:t>
            </a:r>
            <a:endParaRPr sz="2000">
              <a:latin typeface="Times New Roman"/>
              <a:cs typeface="Times New Roman"/>
            </a:endParaRPr>
          </a:p>
        </p:txBody>
      </p:sp>
      <p:sp>
        <p:nvSpPr>
          <p:cNvPr id="8" name="object 8"/>
          <p:cNvSpPr txBox="1"/>
          <p:nvPr/>
        </p:nvSpPr>
        <p:spPr>
          <a:xfrm>
            <a:off x="7608374" y="4762557"/>
            <a:ext cx="71183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595959"/>
                </a:solidFill>
                <a:latin typeface="Times New Roman"/>
                <a:cs typeface="Times New Roman"/>
              </a:rPr>
              <a:t>hu</a:t>
            </a:r>
            <a:r>
              <a:rPr sz="1800" b="1" dirty="0">
                <a:solidFill>
                  <a:srgbClr val="595959"/>
                </a:solidFill>
                <a:latin typeface="Times New Roman"/>
                <a:cs typeface="Times New Roman"/>
              </a:rPr>
              <a:t>man</a:t>
            </a:r>
            <a:endParaRPr sz="1800">
              <a:latin typeface="Times New Roman"/>
              <a:cs typeface="Times New Roman"/>
            </a:endParaRPr>
          </a:p>
        </p:txBody>
      </p:sp>
      <p:sp>
        <p:nvSpPr>
          <p:cNvPr id="9" name="object 9"/>
          <p:cNvSpPr txBox="1"/>
          <p:nvPr/>
        </p:nvSpPr>
        <p:spPr>
          <a:xfrm>
            <a:off x="2835015" y="4775861"/>
            <a:ext cx="349250" cy="330200"/>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595959"/>
                </a:solidFill>
                <a:latin typeface="Times New Roman"/>
                <a:cs typeface="Times New Roman"/>
              </a:rPr>
              <a:t>e-</a:t>
            </a:r>
            <a:r>
              <a:rPr sz="2000" b="1" dirty="0">
                <a:solidFill>
                  <a:srgbClr val="595959"/>
                </a:solidFill>
                <a:latin typeface="Times New Roman"/>
                <a:cs typeface="Times New Roman"/>
              </a:rPr>
              <a:t>1</a:t>
            </a:r>
            <a:endParaRPr sz="2000">
              <a:latin typeface="Times New Roman"/>
              <a:cs typeface="Times New Roman"/>
            </a:endParaRPr>
          </a:p>
        </p:txBody>
      </p:sp>
      <p:sp>
        <p:nvSpPr>
          <p:cNvPr id="10" name="object 10"/>
          <p:cNvSpPr txBox="1"/>
          <p:nvPr/>
        </p:nvSpPr>
        <p:spPr>
          <a:xfrm>
            <a:off x="7108359" y="4105332"/>
            <a:ext cx="36830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00FF"/>
                </a:solidFill>
                <a:latin typeface="Times New Roman"/>
                <a:cs typeface="Times New Roman"/>
              </a:rPr>
              <a:t>is</a:t>
            </a:r>
            <a:r>
              <a:rPr sz="1800" b="1" dirty="0">
                <a:solidFill>
                  <a:srgbClr val="0000FF"/>
                </a:solidFill>
                <a:latin typeface="Times New Roman"/>
                <a:cs typeface="Times New Roman"/>
              </a:rPr>
              <a:t>-a</a:t>
            </a:r>
            <a:endParaRPr sz="1800">
              <a:latin typeface="Times New Roman"/>
              <a:cs typeface="Times New Roman"/>
            </a:endParaRPr>
          </a:p>
        </p:txBody>
      </p:sp>
      <p:sp>
        <p:nvSpPr>
          <p:cNvPr id="11" name="object 11"/>
          <p:cNvSpPr txBox="1"/>
          <p:nvPr/>
        </p:nvSpPr>
        <p:spPr>
          <a:xfrm>
            <a:off x="4825741" y="5397539"/>
            <a:ext cx="55880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00FF"/>
                </a:solidFill>
                <a:latin typeface="Times New Roman"/>
                <a:cs typeface="Times New Roman"/>
              </a:rPr>
              <a:t>age</a:t>
            </a:r>
            <a:r>
              <a:rPr sz="1800" b="1" spc="-5" dirty="0">
                <a:solidFill>
                  <a:srgbClr val="0000FF"/>
                </a:solidFill>
                <a:latin typeface="Times New Roman"/>
                <a:cs typeface="Times New Roman"/>
              </a:rPr>
              <a:t>n</a:t>
            </a:r>
            <a:r>
              <a:rPr sz="1800" b="1" dirty="0">
                <a:solidFill>
                  <a:srgbClr val="0000FF"/>
                </a:solidFill>
                <a:latin typeface="Times New Roman"/>
                <a:cs typeface="Times New Roman"/>
              </a:rPr>
              <a:t>t</a:t>
            </a:r>
            <a:endParaRPr sz="1800">
              <a:latin typeface="Times New Roman"/>
              <a:cs typeface="Times New Roman"/>
            </a:endParaRPr>
          </a:p>
        </p:txBody>
      </p:sp>
      <p:sp>
        <p:nvSpPr>
          <p:cNvPr id="12" name="object 12"/>
          <p:cNvSpPr txBox="1"/>
          <p:nvPr/>
        </p:nvSpPr>
        <p:spPr>
          <a:xfrm>
            <a:off x="2237425" y="5586491"/>
            <a:ext cx="36830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00FF"/>
                </a:solidFill>
                <a:latin typeface="Times New Roman"/>
                <a:cs typeface="Times New Roman"/>
              </a:rPr>
              <a:t>is</a:t>
            </a:r>
            <a:r>
              <a:rPr sz="1800" b="1" dirty="0">
                <a:solidFill>
                  <a:srgbClr val="0000FF"/>
                </a:solidFill>
                <a:latin typeface="Times New Roman"/>
                <a:cs typeface="Times New Roman"/>
              </a:rPr>
              <a:t>-a</a:t>
            </a:r>
            <a:endParaRPr sz="1800">
              <a:latin typeface="Times New Roman"/>
              <a:cs typeface="Times New Roman"/>
            </a:endParaRPr>
          </a:p>
        </p:txBody>
      </p:sp>
      <p:sp>
        <p:nvSpPr>
          <p:cNvPr id="13" name="object 13"/>
          <p:cNvSpPr txBox="1"/>
          <p:nvPr/>
        </p:nvSpPr>
        <p:spPr>
          <a:xfrm>
            <a:off x="7074463" y="5586491"/>
            <a:ext cx="36830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00FF"/>
                </a:solidFill>
                <a:latin typeface="Times New Roman"/>
                <a:cs typeface="Times New Roman"/>
              </a:rPr>
              <a:t>is</a:t>
            </a:r>
            <a:r>
              <a:rPr sz="1800" b="1" dirty="0">
                <a:solidFill>
                  <a:srgbClr val="0000FF"/>
                </a:solidFill>
                <a:latin typeface="Times New Roman"/>
                <a:cs typeface="Times New Roman"/>
              </a:rPr>
              <a:t>-a</a:t>
            </a:r>
            <a:endParaRPr sz="1800">
              <a:latin typeface="Times New Roman"/>
              <a:cs typeface="Times New Roman"/>
            </a:endParaRPr>
          </a:p>
        </p:txBody>
      </p:sp>
      <p:sp>
        <p:nvSpPr>
          <p:cNvPr id="14" name="object 14"/>
          <p:cNvSpPr txBox="1"/>
          <p:nvPr/>
        </p:nvSpPr>
        <p:spPr>
          <a:xfrm>
            <a:off x="5885926" y="5816987"/>
            <a:ext cx="508634" cy="299720"/>
          </a:xfrm>
          <a:prstGeom prst="rect">
            <a:avLst/>
          </a:prstGeom>
        </p:spPr>
        <p:txBody>
          <a:bodyPr vert="horz" wrap="square" lIns="0" tIns="12700" rIns="0" bIns="0" rtlCol="0">
            <a:spAutoFit/>
          </a:bodyPr>
          <a:lstStyle/>
          <a:p>
            <a:pPr marL="12700">
              <a:lnSpc>
                <a:spcPct val="100000"/>
              </a:lnSpc>
              <a:spcBef>
                <a:spcPts val="100"/>
              </a:spcBef>
            </a:pPr>
            <a:r>
              <a:rPr sz="1800" b="1" i="1" dirty="0">
                <a:solidFill>
                  <a:srgbClr val="595959"/>
                </a:solidFill>
                <a:latin typeface="Times New Roman"/>
                <a:cs typeface="Times New Roman"/>
              </a:rPr>
              <a:t>Jo</a:t>
            </a:r>
            <a:r>
              <a:rPr sz="1800" b="1" i="1" spc="-5" dirty="0">
                <a:solidFill>
                  <a:srgbClr val="595959"/>
                </a:solidFill>
                <a:latin typeface="Times New Roman"/>
                <a:cs typeface="Times New Roman"/>
              </a:rPr>
              <a:t>h</a:t>
            </a:r>
            <a:r>
              <a:rPr sz="1800" b="1" i="1" dirty="0">
                <a:solidFill>
                  <a:srgbClr val="595959"/>
                </a:solidFill>
                <a:latin typeface="Times New Roman"/>
                <a:cs typeface="Times New Roman"/>
              </a:rPr>
              <a:t>n</a:t>
            </a:r>
            <a:endParaRPr sz="1800">
              <a:latin typeface="Times New Roman"/>
              <a:cs typeface="Times New Roman"/>
            </a:endParaRPr>
          </a:p>
        </p:txBody>
      </p:sp>
      <p:sp>
        <p:nvSpPr>
          <p:cNvPr id="15" name="object 15"/>
          <p:cNvSpPr txBox="1"/>
          <p:nvPr/>
        </p:nvSpPr>
        <p:spPr>
          <a:xfrm>
            <a:off x="1091941" y="5816987"/>
            <a:ext cx="406400" cy="299720"/>
          </a:xfrm>
          <a:prstGeom prst="rect">
            <a:avLst/>
          </a:prstGeom>
        </p:spPr>
        <p:txBody>
          <a:bodyPr vert="horz" wrap="square" lIns="0" tIns="12700" rIns="0" bIns="0" rtlCol="0">
            <a:spAutoFit/>
          </a:bodyPr>
          <a:lstStyle/>
          <a:p>
            <a:pPr marL="12700">
              <a:lnSpc>
                <a:spcPct val="100000"/>
              </a:lnSpc>
              <a:spcBef>
                <a:spcPts val="100"/>
              </a:spcBef>
            </a:pPr>
            <a:r>
              <a:rPr sz="1800" b="1" i="1" dirty="0">
                <a:solidFill>
                  <a:srgbClr val="595959"/>
                </a:solidFill>
                <a:latin typeface="Times New Roman"/>
                <a:cs typeface="Times New Roman"/>
              </a:rPr>
              <a:t>g</a:t>
            </a:r>
            <a:r>
              <a:rPr sz="1800" b="1" i="1" spc="-5" dirty="0">
                <a:solidFill>
                  <a:srgbClr val="595959"/>
                </a:solidFill>
                <a:latin typeface="Times New Roman"/>
                <a:cs typeface="Times New Roman"/>
              </a:rPr>
              <a:t>i</a:t>
            </a:r>
            <a:r>
              <a:rPr sz="1800" b="1" i="1" dirty="0">
                <a:solidFill>
                  <a:srgbClr val="595959"/>
                </a:solidFill>
                <a:latin typeface="Times New Roman"/>
                <a:cs typeface="Times New Roman"/>
              </a:rPr>
              <a:t>ve</a:t>
            </a:r>
            <a:endParaRPr sz="1800">
              <a:latin typeface="Times New Roman"/>
              <a:cs typeface="Times New Roman"/>
            </a:endParaRPr>
          </a:p>
        </p:txBody>
      </p:sp>
      <p:sp>
        <p:nvSpPr>
          <p:cNvPr id="16" name="object 16"/>
          <p:cNvSpPr/>
          <p:nvPr/>
        </p:nvSpPr>
        <p:spPr>
          <a:xfrm>
            <a:off x="1327150" y="4019550"/>
            <a:ext cx="1425575" cy="818515"/>
          </a:xfrm>
          <a:custGeom>
            <a:avLst/>
            <a:gdLst/>
            <a:ahLst/>
            <a:cxnLst/>
            <a:rect l="l" t="t" r="r" b="b"/>
            <a:pathLst>
              <a:path w="1425575" h="818514">
                <a:moveTo>
                  <a:pt x="0" y="0"/>
                </a:moveTo>
                <a:lnTo>
                  <a:pt x="47256" y="70886"/>
                </a:lnTo>
                <a:lnTo>
                  <a:pt x="63009" y="43318"/>
                </a:lnTo>
                <a:lnTo>
                  <a:pt x="1419249" y="818313"/>
                </a:lnTo>
                <a:lnTo>
                  <a:pt x="1425550" y="807286"/>
                </a:lnTo>
                <a:lnTo>
                  <a:pt x="69310" y="32292"/>
                </a:lnTo>
                <a:lnTo>
                  <a:pt x="85063" y="4725"/>
                </a:lnTo>
                <a:lnTo>
                  <a:pt x="0" y="0"/>
                </a:lnTo>
                <a:close/>
              </a:path>
            </a:pathLst>
          </a:custGeom>
          <a:solidFill>
            <a:srgbClr val="000000"/>
          </a:solidFill>
        </p:spPr>
        <p:txBody>
          <a:bodyPr wrap="square" lIns="0" tIns="0" rIns="0" bIns="0" rtlCol="0"/>
          <a:lstStyle/>
          <a:p>
            <a:endParaRPr/>
          </a:p>
        </p:txBody>
      </p:sp>
      <p:sp>
        <p:nvSpPr>
          <p:cNvPr id="17" name="object 17"/>
          <p:cNvSpPr/>
          <p:nvPr/>
        </p:nvSpPr>
        <p:spPr>
          <a:xfrm>
            <a:off x="3280914" y="3982490"/>
            <a:ext cx="2479040" cy="855980"/>
          </a:xfrm>
          <a:custGeom>
            <a:avLst/>
            <a:gdLst/>
            <a:ahLst/>
            <a:cxnLst/>
            <a:rect l="l" t="t" r="r" b="b"/>
            <a:pathLst>
              <a:path w="2479040" h="855979">
                <a:moveTo>
                  <a:pt x="2394143" y="0"/>
                </a:moveTo>
                <a:lnTo>
                  <a:pt x="2404322" y="30074"/>
                </a:lnTo>
                <a:lnTo>
                  <a:pt x="0" y="843845"/>
                </a:lnTo>
                <a:lnTo>
                  <a:pt x="4071" y="855874"/>
                </a:lnTo>
                <a:lnTo>
                  <a:pt x="2408393" y="42104"/>
                </a:lnTo>
                <a:lnTo>
                  <a:pt x="2418572" y="72177"/>
                </a:lnTo>
                <a:lnTo>
                  <a:pt x="2478535" y="11659"/>
                </a:lnTo>
                <a:lnTo>
                  <a:pt x="2394143" y="0"/>
                </a:lnTo>
                <a:close/>
              </a:path>
            </a:pathLst>
          </a:custGeom>
          <a:solidFill>
            <a:srgbClr val="000000"/>
          </a:solidFill>
        </p:spPr>
        <p:txBody>
          <a:bodyPr wrap="square" lIns="0" tIns="0" rIns="0" bIns="0" rtlCol="0"/>
          <a:lstStyle/>
          <a:p>
            <a:endParaRPr/>
          </a:p>
        </p:txBody>
      </p:sp>
      <p:sp>
        <p:nvSpPr>
          <p:cNvPr id="18" name="object 18"/>
          <p:cNvSpPr/>
          <p:nvPr/>
        </p:nvSpPr>
        <p:spPr>
          <a:xfrm>
            <a:off x="1454150" y="5055476"/>
            <a:ext cx="1299210" cy="767715"/>
          </a:xfrm>
          <a:custGeom>
            <a:avLst/>
            <a:gdLst/>
            <a:ahLst/>
            <a:cxnLst/>
            <a:rect l="l" t="t" r="r" b="b"/>
            <a:pathLst>
              <a:path w="1299210" h="767714">
                <a:moveTo>
                  <a:pt x="1292180" y="0"/>
                </a:moveTo>
                <a:lnTo>
                  <a:pt x="62459" y="723365"/>
                </a:lnTo>
                <a:lnTo>
                  <a:pt x="46361" y="695999"/>
                </a:lnTo>
                <a:lnTo>
                  <a:pt x="0" y="767473"/>
                </a:lnTo>
                <a:lnTo>
                  <a:pt x="84997" y="761678"/>
                </a:lnTo>
                <a:lnTo>
                  <a:pt x="68898" y="734312"/>
                </a:lnTo>
                <a:lnTo>
                  <a:pt x="1298619" y="10947"/>
                </a:lnTo>
                <a:lnTo>
                  <a:pt x="1292180" y="0"/>
                </a:lnTo>
                <a:close/>
              </a:path>
            </a:pathLst>
          </a:custGeom>
          <a:solidFill>
            <a:srgbClr val="000000"/>
          </a:solidFill>
        </p:spPr>
        <p:txBody>
          <a:bodyPr wrap="square" lIns="0" tIns="0" rIns="0" bIns="0" rtlCol="0"/>
          <a:lstStyle/>
          <a:p>
            <a:endParaRPr/>
          </a:p>
        </p:txBody>
      </p:sp>
      <p:sp>
        <p:nvSpPr>
          <p:cNvPr id="19" name="object 19"/>
          <p:cNvSpPr/>
          <p:nvPr/>
        </p:nvSpPr>
        <p:spPr>
          <a:xfrm>
            <a:off x="3280727" y="5055001"/>
            <a:ext cx="2517140" cy="955040"/>
          </a:xfrm>
          <a:custGeom>
            <a:avLst/>
            <a:gdLst/>
            <a:ahLst/>
            <a:cxnLst/>
            <a:rect l="l" t="t" r="r" b="b"/>
            <a:pathLst>
              <a:path w="2517140" h="955039">
                <a:moveTo>
                  <a:pt x="4445" y="0"/>
                </a:moveTo>
                <a:lnTo>
                  <a:pt x="0" y="11897"/>
                </a:lnTo>
                <a:lnTo>
                  <a:pt x="2443222" y="925020"/>
                </a:lnTo>
                <a:lnTo>
                  <a:pt x="2432105" y="954761"/>
                </a:lnTo>
                <a:lnTo>
                  <a:pt x="2516822" y="945748"/>
                </a:lnTo>
                <a:lnTo>
                  <a:pt x="2458783" y="883383"/>
                </a:lnTo>
                <a:lnTo>
                  <a:pt x="2447667" y="913124"/>
                </a:lnTo>
                <a:lnTo>
                  <a:pt x="4445" y="0"/>
                </a:lnTo>
                <a:close/>
              </a:path>
            </a:pathLst>
          </a:custGeom>
          <a:solidFill>
            <a:srgbClr val="000000"/>
          </a:solidFill>
        </p:spPr>
        <p:txBody>
          <a:bodyPr wrap="square" lIns="0" tIns="0" rIns="0" bIns="0" rtlCol="0"/>
          <a:lstStyle/>
          <a:p>
            <a:endParaRPr/>
          </a:p>
        </p:txBody>
      </p:sp>
      <p:sp>
        <p:nvSpPr>
          <p:cNvPr id="20" name="object 20"/>
          <p:cNvSpPr/>
          <p:nvPr/>
        </p:nvSpPr>
        <p:spPr>
          <a:xfrm>
            <a:off x="6352782" y="5073650"/>
            <a:ext cx="1350010" cy="920115"/>
          </a:xfrm>
          <a:custGeom>
            <a:avLst/>
            <a:gdLst/>
            <a:ahLst/>
            <a:cxnLst/>
            <a:rect l="l" t="t" r="r" b="b"/>
            <a:pathLst>
              <a:path w="1350009" h="920114">
                <a:moveTo>
                  <a:pt x="1349767" y="0"/>
                </a:moveTo>
                <a:lnTo>
                  <a:pt x="1265326" y="11297"/>
                </a:lnTo>
                <a:lnTo>
                  <a:pt x="1283164" y="37562"/>
                </a:lnTo>
                <a:lnTo>
                  <a:pt x="0" y="909147"/>
                </a:lnTo>
                <a:lnTo>
                  <a:pt x="7134" y="919652"/>
                </a:lnTo>
                <a:lnTo>
                  <a:pt x="1290300" y="48068"/>
                </a:lnTo>
                <a:lnTo>
                  <a:pt x="1308141" y="74333"/>
                </a:lnTo>
                <a:lnTo>
                  <a:pt x="1349767" y="0"/>
                </a:lnTo>
                <a:close/>
              </a:path>
            </a:pathLst>
          </a:custGeom>
          <a:solidFill>
            <a:srgbClr val="000000"/>
          </a:solidFill>
        </p:spPr>
        <p:txBody>
          <a:bodyPr wrap="square" lIns="0" tIns="0" rIns="0" bIns="0" rtlCol="0"/>
          <a:lstStyle/>
          <a:p>
            <a:endParaRPr/>
          </a:p>
        </p:txBody>
      </p:sp>
      <p:sp>
        <p:nvSpPr>
          <p:cNvPr id="21" name="object 21"/>
          <p:cNvSpPr/>
          <p:nvPr/>
        </p:nvSpPr>
        <p:spPr>
          <a:xfrm>
            <a:off x="6416533" y="4014134"/>
            <a:ext cx="1248410" cy="767715"/>
          </a:xfrm>
          <a:custGeom>
            <a:avLst/>
            <a:gdLst/>
            <a:ahLst/>
            <a:cxnLst/>
            <a:rect l="l" t="t" r="r" b="b"/>
            <a:pathLst>
              <a:path w="1248409" h="767714">
                <a:moveTo>
                  <a:pt x="6631" y="0"/>
                </a:moveTo>
                <a:lnTo>
                  <a:pt x="0" y="10830"/>
                </a:lnTo>
                <a:lnTo>
                  <a:pt x="1179612" y="733042"/>
                </a:lnTo>
                <a:lnTo>
                  <a:pt x="1163034" y="760120"/>
                </a:lnTo>
                <a:lnTo>
                  <a:pt x="1247915" y="767415"/>
                </a:lnTo>
                <a:lnTo>
                  <a:pt x="1202822" y="695133"/>
                </a:lnTo>
                <a:lnTo>
                  <a:pt x="1186244" y="722212"/>
                </a:lnTo>
                <a:lnTo>
                  <a:pt x="6631" y="0"/>
                </a:lnTo>
                <a:close/>
              </a:path>
            </a:pathLst>
          </a:custGeom>
          <a:solidFill>
            <a:srgbClr val="000000"/>
          </a:solidFill>
        </p:spPr>
        <p:txBody>
          <a:bodyPr wrap="square" lIns="0" tIns="0" rIns="0" bIns="0" rtlCol="0"/>
          <a:lstStyle/>
          <a:p>
            <a:endParaRPr/>
          </a:p>
        </p:txBody>
      </p:sp>
      <p:sp>
        <p:nvSpPr>
          <p:cNvPr id="22" name="object 22"/>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23" name="object 23"/>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10</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12985"/>
            <a:ext cx="1658620" cy="665480"/>
          </a:xfrm>
          <a:prstGeom prst="rect">
            <a:avLst/>
          </a:prstGeom>
        </p:spPr>
        <p:txBody>
          <a:bodyPr vert="horz" wrap="square" lIns="0" tIns="12700" rIns="0" bIns="0" rtlCol="0">
            <a:spAutoFit/>
          </a:bodyPr>
          <a:lstStyle/>
          <a:p>
            <a:pPr marL="12700">
              <a:lnSpc>
                <a:spcPct val="100000"/>
              </a:lnSpc>
              <a:spcBef>
                <a:spcPts val="100"/>
              </a:spcBef>
            </a:pPr>
            <a:r>
              <a:rPr sz="4200" spc="100" dirty="0"/>
              <a:t>Fr</a:t>
            </a:r>
            <a:r>
              <a:rPr sz="4200" spc="95" dirty="0"/>
              <a:t>a</a:t>
            </a:r>
            <a:r>
              <a:rPr sz="4200" spc="90" dirty="0"/>
              <a:t>m</a:t>
            </a:r>
            <a:r>
              <a:rPr sz="4200" spc="95" dirty="0"/>
              <a:t>e</a:t>
            </a:r>
            <a:r>
              <a:rPr sz="4200" dirty="0"/>
              <a:t>s</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11</a:t>
            </a:r>
          </a:p>
        </p:txBody>
      </p:sp>
      <p:sp>
        <p:nvSpPr>
          <p:cNvPr id="3" name="object 3"/>
          <p:cNvSpPr txBox="1"/>
          <p:nvPr/>
        </p:nvSpPr>
        <p:spPr>
          <a:xfrm>
            <a:off x="791537" y="1541515"/>
            <a:ext cx="7926070" cy="4919980"/>
          </a:xfrm>
          <a:prstGeom prst="rect">
            <a:avLst/>
          </a:prstGeom>
        </p:spPr>
        <p:txBody>
          <a:bodyPr vert="horz" wrap="square" lIns="0" tIns="5080" rIns="0" bIns="0" rtlCol="0">
            <a:spAutoFit/>
          </a:bodyPr>
          <a:lstStyle/>
          <a:p>
            <a:pPr marL="12700" marR="690245">
              <a:lnSpc>
                <a:spcPct val="102299"/>
              </a:lnSpc>
              <a:spcBef>
                <a:spcPts val="40"/>
              </a:spcBef>
            </a:pPr>
            <a:r>
              <a:rPr sz="2200" spc="-5" dirty="0">
                <a:solidFill>
                  <a:srgbClr val="595959"/>
                </a:solidFill>
                <a:latin typeface="Times New Roman"/>
                <a:cs typeface="Times New Roman"/>
              </a:rPr>
              <a:t>Frames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are</a:t>
            </a:r>
            <a:r>
              <a:rPr sz="2200" dirty="0">
                <a:solidFill>
                  <a:srgbClr val="595959"/>
                </a:solidFill>
                <a:latin typeface="Times New Roman"/>
                <a:cs typeface="Times New Roman"/>
              </a:rPr>
              <a:t> a</a:t>
            </a:r>
            <a:r>
              <a:rPr sz="2200" spc="-5" dirty="0">
                <a:solidFill>
                  <a:srgbClr val="595959"/>
                </a:solidFill>
                <a:latin typeface="Times New Roman"/>
                <a:cs typeface="Times New Roman"/>
              </a:rPr>
              <a:t> </a:t>
            </a:r>
            <a:r>
              <a:rPr sz="2200" dirty="0">
                <a:solidFill>
                  <a:srgbClr val="595959"/>
                </a:solidFill>
                <a:latin typeface="Times New Roman"/>
                <a:cs typeface="Times New Roman"/>
              </a:rPr>
              <a:t>type of </a:t>
            </a:r>
            <a:r>
              <a:rPr sz="2200" spc="-5" dirty="0">
                <a:solidFill>
                  <a:srgbClr val="595959"/>
                </a:solidFill>
                <a:latin typeface="Times New Roman"/>
                <a:cs typeface="Times New Roman"/>
              </a:rPr>
              <a:t>structured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representation</a:t>
            </a:r>
            <a:r>
              <a:rPr sz="2200" spc="5" dirty="0">
                <a:solidFill>
                  <a:srgbClr val="595959"/>
                </a:solidFill>
                <a:latin typeface="Times New Roman"/>
                <a:cs typeface="Times New Roman"/>
              </a:rPr>
              <a:t> </a:t>
            </a:r>
            <a:r>
              <a:rPr sz="2200" dirty="0">
                <a:solidFill>
                  <a:srgbClr val="595959"/>
                </a:solidFill>
                <a:latin typeface="Times New Roman"/>
                <a:cs typeface="Times New Roman"/>
              </a:rPr>
              <a:t>or </a:t>
            </a:r>
            <a:r>
              <a:rPr sz="2200" spc="-5" dirty="0">
                <a:solidFill>
                  <a:srgbClr val="595959"/>
                </a:solidFill>
                <a:latin typeface="Times New Roman"/>
                <a:cs typeface="Times New Roman"/>
              </a:rPr>
              <a:t>schema</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spc="-5" dirty="0">
                <a:solidFill>
                  <a:srgbClr val="595959"/>
                </a:solidFill>
                <a:latin typeface="Times New Roman"/>
                <a:cs typeface="Times New Roman"/>
              </a:rPr>
              <a:t>are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widely used</a:t>
            </a:r>
            <a:r>
              <a:rPr sz="2200" dirty="0">
                <a:solidFill>
                  <a:srgbClr val="595959"/>
                </a:solidFill>
                <a:latin typeface="Times New Roman"/>
                <a:cs typeface="Times New Roman"/>
              </a:rPr>
              <a:t> for </a:t>
            </a:r>
            <a:r>
              <a:rPr sz="2200" spc="-5" dirty="0">
                <a:solidFill>
                  <a:srgbClr val="595959"/>
                </a:solidFill>
                <a:latin typeface="Times New Roman"/>
                <a:cs typeface="Times New Roman"/>
              </a:rPr>
              <a:t>knowledge organization</a:t>
            </a:r>
            <a:endParaRPr sz="2200">
              <a:latin typeface="Times New Roman"/>
              <a:cs typeface="Times New Roman"/>
            </a:endParaRPr>
          </a:p>
          <a:p>
            <a:pPr marL="186690" marR="431800" indent="-137160">
              <a:lnSpc>
                <a:spcPct val="100000"/>
              </a:lnSpc>
              <a:spcBef>
                <a:spcPts val="7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Introduced</a:t>
            </a:r>
            <a:r>
              <a:rPr sz="2000" dirty="0">
                <a:solidFill>
                  <a:srgbClr val="595959"/>
                </a:solidFill>
                <a:latin typeface="Times New Roman"/>
                <a:cs typeface="Times New Roman"/>
              </a:rPr>
              <a:t> by </a:t>
            </a:r>
            <a:r>
              <a:rPr sz="2000" spc="-5" dirty="0">
                <a:solidFill>
                  <a:srgbClr val="595959"/>
                </a:solidFill>
                <a:latin typeface="Times New Roman"/>
                <a:cs typeface="Times New Roman"/>
              </a:rPr>
              <a:t>Marvin</a:t>
            </a:r>
            <a:r>
              <a:rPr sz="2000" dirty="0">
                <a:solidFill>
                  <a:srgbClr val="595959"/>
                </a:solidFill>
                <a:latin typeface="Times New Roman"/>
                <a:cs typeface="Times New Roman"/>
              </a:rPr>
              <a:t> </a:t>
            </a:r>
            <a:r>
              <a:rPr sz="2000" spc="-5" dirty="0">
                <a:solidFill>
                  <a:srgbClr val="595959"/>
                </a:solidFill>
                <a:latin typeface="Times New Roman"/>
                <a:cs typeface="Times New Roman"/>
              </a:rPr>
              <a:t>Minsky in</a:t>
            </a:r>
            <a:r>
              <a:rPr sz="2000" dirty="0">
                <a:solidFill>
                  <a:srgbClr val="595959"/>
                </a:solidFill>
                <a:latin typeface="Times New Roman"/>
                <a:cs typeface="Times New Roman"/>
              </a:rPr>
              <a:t> 1975, </a:t>
            </a:r>
            <a:r>
              <a:rPr sz="2000" spc="-5" dirty="0">
                <a:solidFill>
                  <a:srgbClr val="595959"/>
                </a:solidFill>
                <a:latin typeface="Times New Roman"/>
                <a:cs typeface="Times New Roman"/>
              </a:rPr>
              <a:t>“A</a:t>
            </a:r>
            <a:r>
              <a:rPr sz="2000" spc="-105" dirty="0">
                <a:solidFill>
                  <a:srgbClr val="595959"/>
                </a:solidFill>
                <a:latin typeface="Times New Roman"/>
                <a:cs typeface="Times New Roman"/>
              </a:rPr>
              <a:t> </a:t>
            </a:r>
            <a:r>
              <a:rPr sz="2000" spc="-5" dirty="0">
                <a:solidFill>
                  <a:srgbClr val="595959"/>
                </a:solidFill>
                <a:latin typeface="Times New Roman"/>
                <a:cs typeface="Times New Roman"/>
              </a:rPr>
              <a:t>Framework</a:t>
            </a:r>
            <a:r>
              <a:rPr sz="2000"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Representing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Knowledge”</a:t>
            </a:r>
            <a:endParaRPr sz="2000">
              <a:latin typeface="Times New Roman"/>
              <a:cs typeface="Times New Roman"/>
            </a:endParaRPr>
          </a:p>
          <a:p>
            <a:pPr marL="368935" marR="5080" indent="-137160">
              <a:lnSpc>
                <a:spcPct val="101899"/>
              </a:lnSpc>
              <a:spcBef>
                <a:spcPts val="955"/>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Most</a:t>
            </a:r>
            <a:r>
              <a:rPr sz="1800" dirty="0">
                <a:solidFill>
                  <a:srgbClr val="595959"/>
                </a:solidFill>
                <a:latin typeface="Times New Roman"/>
                <a:cs typeface="Times New Roman"/>
              </a:rPr>
              <a:t> </a:t>
            </a:r>
            <a:r>
              <a:rPr sz="1800" spc="-5" dirty="0">
                <a:solidFill>
                  <a:srgbClr val="595959"/>
                </a:solidFill>
                <a:latin typeface="Times New Roman"/>
                <a:cs typeface="Times New Roman"/>
              </a:rPr>
              <a:t>widely</a:t>
            </a:r>
            <a:r>
              <a:rPr sz="1800" spc="5" dirty="0">
                <a:solidFill>
                  <a:srgbClr val="595959"/>
                </a:solidFill>
                <a:latin typeface="Times New Roman"/>
                <a:cs typeface="Times New Roman"/>
              </a:rPr>
              <a:t> </a:t>
            </a:r>
            <a:r>
              <a:rPr sz="1800" dirty="0">
                <a:solidFill>
                  <a:srgbClr val="595959"/>
                </a:solidFill>
                <a:latin typeface="Times New Roman"/>
                <a:cs typeface="Times New Roman"/>
              </a:rPr>
              <a:t>referenced</a:t>
            </a:r>
            <a:r>
              <a:rPr sz="1800" spc="5" dirty="0">
                <a:solidFill>
                  <a:srgbClr val="595959"/>
                </a:solidFill>
                <a:latin typeface="Times New Roman"/>
                <a:cs typeface="Times New Roman"/>
              </a:rPr>
              <a:t> </a:t>
            </a:r>
            <a:r>
              <a:rPr sz="1800" dirty="0">
                <a:solidFill>
                  <a:srgbClr val="595959"/>
                </a:solidFill>
                <a:latin typeface="Times New Roman"/>
                <a:cs typeface="Times New Roman"/>
              </a:rPr>
              <a:t>paper</a:t>
            </a:r>
            <a:r>
              <a:rPr sz="1800" spc="10" dirty="0">
                <a:solidFill>
                  <a:srgbClr val="595959"/>
                </a:solidFill>
                <a:latin typeface="Times New Roman"/>
                <a:cs typeface="Times New Roman"/>
              </a:rPr>
              <a:t> </a:t>
            </a:r>
            <a:r>
              <a:rPr sz="1800" dirty="0">
                <a:solidFill>
                  <a:srgbClr val="595959"/>
                </a:solidFill>
                <a:latin typeface="Times New Roman"/>
                <a:cs typeface="Times New Roman"/>
              </a:rPr>
              <a:t>on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knowledge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representation;</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explicitly</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attempts</a:t>
            </a:r>
            <a:r>
              <a:rPr sz="1800" dirty="0">
                <a:solidFill>
                  <a:srgbClr val="595959"/>
                </a:solidFill>
                <a:latin typeface="Times New Roman"/>
                <a:cs typeface="Times New Roman"/>
              </a:rPr>
              <a:t> </a:t>
            </a:r>
            <a:r>
              <a:rPr sz="1800" spc="-5" dirty="0">
                <a:solidFill>
                  <a:srgbClr val="595959"/>
                </a:solidFill>
                <a:latin typeface="Times New Roman"/>
                <a:cs typeface="Times New Roman"/>
              </a:rPr>
              <a:t>to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represent</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human</a:t>
            </a:r>
            <a:r>
              <a:rPr sz="1800" dirty="0">
                <a:solidFill>
                  <a:srgbClr val="595959"/>
                </a:solidFill>
                <a:latin typeface="Times New Roman"/>
                <a:cs typeface="Times New Roman"/>
              </a:rPr>
              <a:t> </a:t>
            </a:r>
            <a:r>
              <a:rPr sz="1800" spc="-5" dirty="0">
                <a:solidFill>
                  <a:srgbClr val="595959"/>
                </a:solidFill>
                <a:latin typeface="Times New Roman"/>
                <a:cs typeface="Times New Roman"/>
              </a:rPr>
              <a:t>processing</a:t>
            </a:r>
            <a:endParaRPr sz="1800">
              <a:latin typeface="Times New Roman"/>
              <a:cs typeface="Times New Roman"/>
            </a:endParaRPr>
          </a:p>
          <a:p>
            <a:pPr marL="12700" marR="453390">
              <a:lnSpc>
                <a:spcPct val="102299"/>
              </a:lnSpc>
              <a:spcBef>
                <a:spcPts val="880"/>
              </a:spcBef>
            </a:pPr>
            <a:r>
              <a:rPr sz="2200" spc="-5" dirty="0">
                <a:solidFill>
                  <a:srgbClr val="595959"/>
                </a:solidFill>
                <a:latin typeface="Times New Roman"/>
                <a:cs typeface="Times New Roman"/>
              </a:rPr>
              <a:t>Frames</a:t>
            </a:r>
            <a:r>
              <a:rPr sz="2200" spc="-10" dirty="0">
                <a:solidFill>
                  <a:srgbClr val="595959"/>
                </a:solidFill>
                <a:latin typeface="Times New Roman"/>
                <a:cs typeface="Times New Roman"/>
              </a:rPr>
              <a:t> </a:t>
            </a:r>
            <a:r>
              <a:rPr sz="2200" dirty="0">
                <a:solidFill>
                  <a:srgbClr val="595959"/>
                </a:solidFill>
                <a:latin typeface="Times New Roman"/>
                <a:cs typeface="Times New Roman"/>
              </a:rPr>
              <a:t>group</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information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about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entity</a:t>
            </a:r>
            <a:r>
              <a:rPr sz="2200" spc="5" dirty="0">
                <a:solidFill>
                  <a:srgbClr val="595959"/>
                </a:solidFill>
                <a:latin typeface="Times New Roman"/>
                <a:cs typeface="Times New Roman"/>
              </a:rPr>
              <a:t> </a:t>
            </a:r>
            <a:r>
              <a:rPr sz="2200" dirty="0">
                <a:solidFill>
                  <a:srgbClr val="595959"/>
                </a:solidFill>
                <a:latin typeface="Times New Roman"/>
                <a:cs typeface="Times New Roman"/>
              </a:rPr>
              <a:t>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event</a:t>
            </a:r>
            <a:r>
              <a:rPr sz="2200" spc="5" dirty="0">
                <a:solidFill>
                  <a:srgbClr val="595959"/>
                </a:solidFill>
                <a:latin typeface="Times New Roman"/>
                <a:cs typeface="Times New Roman"/>
              </a:rPr>
              <a:t> </a:t>
            </a: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terms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dirty="0">
                <a:solidFill>
                  <a:srgbClr val="595959"/>
                </a:solidFill>
                <a:latin typeface="Times New Roman"/>
                <a:cs typeface="Times New Roman"/>
              </a:rPr>
              <a:t>a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record </a:t>
            </a:r>
            <a:r>
              <a:rPr sz="2200" dirty="0">
                <a:solidFill>
                  <a:srgbClr val="595959"/>
                </a:solidFill>
                <a:latin typeface="Times New Roman"/>
                <a:cs typeface="Times New Roman"/>
              </a:rPr>
              <a:t>of </a:t>
            </a:r>
            <a:r>
              <a:rPr sz="2200" spc="-5" dirty="0">
                <a:solidFill>
                  <a:srgbClr val="595959"/>
                </a:solidFill>
                <a:latin typeface="Times New Roman"/>
                <a:cs typeface="Times New Roman"/>
              </a:rPr>
              <a:t>“slots” and</a:t>
            </a:r>
            <a:r>
              <a:rPr sz="2200" dirty="0">
                <a:solidFill>
                  <a:srgbClr val="595959"/>
                </a:solidFill>
                <a:latin typeface="Times New Roman"/>
                <a:cs typeface="Times New Roman"/>
              </a:rPr>
              <a:t> </a:t>
            </a:r>
            <a:r>
              <a:rPr sz="2200" spc="-5" dirty="0">
                <a:solidFill>
                  <a:srgbClr val="595959"/>
                </a:solidFill>
                <a:latin typeface="Times New Roman"/>
                <a:cs typeface="Times New Roman"/>
              </a:rPr>
              <a:t>“fillers”</a:t>
            </a:r>
            <a:endParaRPr sz="2200">
              <a:latin typeface="Times New Roman"/>
              <a:cs typeface="Times New Roman"/>
            </a:endParaRPr>
          </a:p>
          <a:p>
            <a:pPr marL="49530">
              <a:lnSpc>
                <a:spcPct val="100000"/>
              </a:lnSpc>
              <a:spcBef>
                <a:spcPts val="7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Each object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has</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frame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with slots</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One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slot</a:t>
            </a:r>
            <a:r>
              <a:rPr sz="2000" spc="-10" dirty="0">
                <a:solidFill>
                  <a:srgbClr val="595959"/>
                </a:solidFill>
                <a:latin typeface="Times New Roman"/>
                <a:cs typeface="Times New Roman"/>
              </a:rPr>
              <a:t> filled</a:t>
            </a:r>
            <a:r>
              <a:rPr sz="2000" spc="-5" dirty="0">
                <a:solidFill>
                  <a:srgbClr val="595959"/>
                </a:solidFill>
                <a:latin typeface="Times New Roman"/>
                <a:cs typeface="Times New Roman"/>
              </a:rPr>
              <a:t> </a:t>
            </a:r>
            <a:r>
              <a:rPr sz="2000" dirty="0">
                <a:solidFill>
                  <a:srgbClr val="595959"/>
                </a:solidFill>
                <a:latin typeface="Times New Roman"/>
                <a:cs typeface="Times New Roman"/>
              </a:rPr>
              <a:t>by</a:t>
            </a:r>
            <a:r>
              <a:rPr sz="2000" spc="-5" dirty="0">
                <a:solidFill>
                  <a:srgbClr val="595959"/>
                </a:solidFill>
                <a:latin typeface="Times New Roman"/>
                <a:cs typeface="Times New Roman"/>
              </a:rPr>
              <a:t> the name</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object</a:t>
            </a:r>
            <a:endParaRPr sz="2000">
              <a:latin typeface="Times New Roman"/>
              <a:cs typeface="Times New Roman"/>
            </a:endParaRPr>
          </a:p>
          <a:p>
            <a:pPr marL="186690" marR="45085" indent="-137160">
              <a:lnSpc>
                <a:spcPct val="100000"/>
              </a:lnSpc>
              <a:spcBef>
                <a:spcPts val="100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Other slots </a:t>
            </a:r>
            <a:r>
              <a:rPr sz="2000" spc="-10" dirty="0">
                <a:solidFill>
                  <a:srgbClr val="595959"/>
                </a:solidFill>
                <a:latin typeface="Times New Roman"/>
                <a:cs typeface="Times New Roman"/>
              </a:rPr>
              <a:t>filled </a:t>
            </a:r>
            <a:r>
              <a:rPr sz="2000" spc="-5" dirty="0">
                <a:solidFill>
                  <a:srgbClr val="595959"/>
                </a:solidFill>
                <a:latin typeface="Times New Roman"/>
                <a:cs typeface="Times New Roman"/>
              </a:rPr>
              <a:t>with </a:t>
            </a:r>
            <a:r>
              <a:rPr sz="2000" dirty="0">
                <a:solidFill>
                  <a:srgbClr val="595959"/>
                </a:solidFill>
                <a:latin typeface="Times New Roman"/>
                <a:cs typeface="Times New Roman"/>
              </a:rPr>
              <a:t>a </a:t>
            </a:r>
            <a:r>
              <a:rPr sz="2000" spc="-5" dirty="0">
                <a:solidFill>
                  <a:srgbClr val="595959"/>
                </a:solidFill>
                <a:latin typeface="Times New Roman"/>
                <a:cs typeface="Times New Roman"/>
              </a:rPr>
              <a:t>property </a:t>
            </a:r>
            <a:r>
              <a:rPr sz="2000" dirty="0">
                <a:solidFill>
                  <a:srgbClr val="595959"/>
                </a:solidFill>
                <a:latin typeface="Times New Roman"/>
                <a:cs typeface="Times New Roman"/>
              </a:rPr>
              <a:t>or </a:t>
            </a:r>
            <a:r>
              <a:rPr sz="2000" spc="-10" dirty="0">
                <a:solidFill>
                  <a:srgbClr val="595959"/>
                </a:solidFill>
                <a:latin typeface="Times New Roman"/>
                <a:cs typeface="Times New Roman"/>
              </a:rPr>
              <a:t>relation </a:t>
            </a:r>
            <a:r>
              <a:rPr sz="2000" spc="-5" dirty="0">
                <a:solidFill>
                  <a:srgbClr val="595959"/>
                </a:solidFill>
                <a:latin typeface="Times New Roman"/>
                <a:cs typeface="Times New Roman"/>
              </a:rPr>
              <a:t>and the value </a:t>
            </a:r>
            <a:r>
              <a:rPr sz="2000" dirty="0">
                <a:solidFill>
                  <a:srgbClr val="595959"/>
                </a:solidFill>
                <a:latin typeface="Times New Roman"/>
                <a:cs typeface="Times New Roman"/>
              </a:rPr>
              <a:t>of </a:t>
            </a:r>
            <a:r>
              <a:rPr sz="2000" spc="-5" dirty="0">
                <a:solidFill>
                  <a:srgbClr val="595959"/>
                </a:solidFill>
                <a:latin typeface="Times New Roman"/>
                <a:cs typeface="Times New Roman"/>
              </a:rPr>
              <a:t>the property </a:t>
            </a:r>
            <a:r>
              <a:rPr sz="2000" dirty="0">
                <a:solidFill>
                  <a:srgbClr val="595959"/>
                </a:solidFill>
                <a:latin typeface="Times New Roman"/>
                <a:cs typeface="Times New Roman"/>
              </a:rPr>
              <a:t>or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entity</a:t>
            </a:r>
            <a:r>
              <a:rPr sz="200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 </a:t>
            </a:r>
            <a:r>
              <a:rPr sz="2000" spc="-10" dirty="0">
                <a:solidFill>
                  <a:srgbClr val="595959"/>
                </a:solidFill>
                <a:latin typeface="Times New Roman"/>
                <a:cs typeface="Times New Roman"/>
              </a:rPr>
              <a:t>related</a:t>
            </a:r>
            <a:endParaRPr sz="2000">
              <a:latin typeface="Times New Roman"/>
              <a:cs typeface="Times New Roman"/>
            </a:endParaRPr>
          </a:p>
          <a:p>
            <a:pPr marL="12700">
              <a:lnSpc>
                <a:spcPct val="100000"/>
              </a:lnSpc>
              <a:spcBef>
                <a:spcPts val="1000"/>
              </a:spcBef>
            </a:pPr>
            <a:r>
              <a:rPr sz="2200" spc="-5" dirty="0">
                <a:solidFill>
                  <a:srgbClr val="595959"/>
                </a:solidFill>
                <a:latin typeface="Times New Roman"/>
                <a:cs typeface="Times New Roman"/>
              </a:rPr>
              <a:t>Graph</a:t>
            </a:r>
            <a:r>
              <a:rPr sz="2200" dirty="0">
                <a:solidFill>
                  <a:srgbClr val="595959"/>
                </a:solidFill>
                <a:latin typeface="Times New Roman"/>
                <a:cs typeface="Times New Roman"/>
              </a:rPr>
              <a:t> </a:t>
            </a:r>
            <a:r>
              <a:rPr sz="2200" spc="-5" dirty="0">
                <a:solidFill>
                  <a:srgbClr val="595959"/>
                </a:solidFill>
                <a:latin typeface="Times New Roman"/>
                <a:cs typeface="Times New Roman"/>
              </a:rPr>
              <a:t>structure</a:t>
            </a:r>
            <a:r>
              <a:rPr sz="2200" dirty="0">
                <a:solidFill>
                  <a:srgbClr val="595959"/>
                </a:solidFill>
                <a:latin typeface="Times New Roman"/>
                <a:cs typeface="Times New Roman"/>
              </a:rPr>
              <a:t> 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concepts (frames)</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dirty="0">
                <a:solidFill>
                  <a:srgbClr val="595959"/>
                </a:solidFill>
                <a:latin typeface="Times New Roman"/>
                <a:cs typeface="Times New Roman"/>
              </a:rPr>
              <a:t>links</a:t>
            </a:r>
            <a:r>
              <a:rPr sz="2200" spc="-5" dirty="0">
                <a:solidFill>
                  <a:srgbClr val="595959"/>
                </a:solidFill>
                <a:latin typeface="Times New Roman"/>
                <a:cs typeface="Times New Roman"/>
              </a:rPr>
              <a:t> (slot</a:t>
            </a:r>
            <a:r>
              <a:rPr sz="2200" dirty="0">
                <a:solidFill>
                  <a:srgbClr val="595959"/>
                </a:solidFill>
                <a:latin typeface="Times New Roman"/>
                <a:cs typeface="Times New Roman"/>
              </a:rPr>
              <a:t> </a:t>
            </a:r>
            <a:r>
              <a:rPr sz="2200" spc="-5" dirty="0">
                <a:solidFill>
                  <a:srgbClr val="595959"/>
                </a:solidFill>
                <a:latin typeface="Times New Roman"/>
                <a:cs typeface="Times New Roman"/>
              </a:rPr>
              <a:t>relations)</a:t>
            </a:r>
            <a:endParaRPr sz="2200">
              <a:latin typeface="Times New Roman"/>
              <a:cs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416425" cy="665480"/>
          </a:xfrm>
          <a:prstGeom prst="rect">
            <a:avLst/>
          </a:prstGeom>
        </p:spPr>
        <p:txBody>
          <a:bodyPr vert="horz" wrap="square" lIns="0" tIns="12700" rIns="0" bIns="0" rtlCol="0">
            <a:spAutoFit/>
          </a:bodyPr>
          <a:lstStyle/>
          <a:p>
            <a:pPr marL="12700">
              <a:lnSpc>
                <a:spcPct val="100000"/>
              </a:lnSpc>
              <a:spcBef>
                <a:spcPts val="100"/>
              </a:spcBef>
            </a:pPr>
            <a:r>
              <a:rPr sz="4200" spc="80" dirty="0"/>
              <a:t>Example</a:t>
            </a:r>
            <a:r>
              <a:rPr sz="4200" spc="160" dirty="0"/>
              <a:t> </a:t>
            </a:r>
            <a:r>
              <a:rPr sz="4200" spc="50" dirty="0"/>
              <a:t>of</a:t>
            </a:r>
            <a:r>
              <a:rPr sz="4200" spc="165" dirty="0"/>
              <a:t> </a:t>
            </a:r>
            <a:r>
              <a:rPr sz="4200" spc="95" dirty="0"/>
              <a:t>Frames</a:t>
            </a:r>
            <a:endParaRPr sz="4200"/>
          </a:p>
        </p:txBody>
      </p:sp>
      <p:sp>
        <p:nvSpPr>
          <p:cNvPr id="3" name="object 3"/>
          <p:cNvSpPr txBox="1"/>
          <p:nvPr/>
        </p:nvSpPr>
        <p:spPr>
          <a:xfrm>
            <a:off x="878124" y="1916701"/>
            <a:ext cx="4745990" cy="2979420"/>
          </a:xfrm>
          <a:prstGeom prst="rect">
            <a:avLst/>
          </a:prstGeom>
        </p:spPr>
        <p:txBody>
          <a:bodyPr vert="horz" wrap="square" lIns="0" tIns="5080" rIns="0" bIns="0" rtlCol="0">
            <a:spAutoFit/>
          </a:bodyPr>
          <a:lstStyle/>
          <a:p>
            <a:pPr marL="12700" marR="530860">
              <a:lnSpc>
                <a:spcPct val="102299"/>
              </a:lnSpc>
              <a:spcBef>
                <a:spcPts val="40"/>
              </a:spcBef>
            </a:pPr>
            <a:r>
              <a:rPr sz="2200" spc="-15" dirty="0">
                <a:solidFill>
                  <a:srgbClr val="595959"/>
                </a:solidFill>
                <a:latin typeface="Times New Roman"/>
                <a:cs typeface="Times New Roman"/>
              </a:rPr>
              <a:t>Wikipedia </a:t>
            </a:r>
            <a:r>
              <a:rPr sz="2200" dirty="0">
                <a:solidFill>
                  <a:srgbClr val="595959"/>
                </a:solidFill>
                <a:latin typeface="Times New Roman"/>
                <a:cs typeface="Times New Roman"/>
              </a:rPr>
              <a:t>infobox is </a:t>
            </a:r>
            <a:r>
              <a:rPr sz="2200" spc="-5" dirty="0">
                <a:solidFill>
                  <a:srgbClr val="595959"/>
                </a:solidFill>
                <a:latin typeface="Times New Roman"/>
                <a:cs typeface="Times New Roman"/>
              </a:rPr>
              <a:t>an example </a:t>
            </a:r>
            <a:r>
              <a:rPr sz="2200" dirty="0">
                <a:solidFill>
                  <a:srgbClr val="595959"/>
                </a:solidFill>
                <a:latin typeface="Times New Roman"/>
                <a:cs typeface="Times New Roman"/>
              </a:rPr>
              <a:t>of a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frame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structure</a:t>
            </a:r>
            <a:endParaRPr sz="2200">
              <a:latin typeface="Times New Roman"/>
              <a:cs typeface="Times New Roman"/>
            </a:endParaRPr>
          </a:p>
          <a:p>
            <a:pPr marL="49530">
              <a:lnSpc>
                <a:spcPct val="100000"/>
              </a:lnSpc>
              <a:spcBef>
                <a:spcPts val="7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Slot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names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are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properties</a:t>
            </a:r>
            <a:r>
              <a:rPr sz="2000" spc="-10" dirty="0">
                <a:solidFill>
                  <a:srgbClr val="595959"/>
                </a:solidFill>
                <a:latin typeface="Times New Roman"/>
                <a:cs typeface="Times New Roman"/>
              </a:rPr>
              <a:t> </a:t>
            </a:r>
            <a:r>
              <a:rPr sz="2000" dirty="0">
                <a:solidFill>
                  <a:srgbClr val="595959"/>
                </a:solidFill>
                <a:latin typeface="Times New Roman"/>
                <a:cs typeface="Times New Roman"/>
              </a:rPr>
              <a:t>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relations</a:t>
            </a:r>
            <a:endParaRPr sz="2000">
              <a:latin typeface="Times New Roman"/>
              <a:cs typeface="Times New Roman"/>
            </a:endParaRPr>
          </a:p>
          <a:p>
            <a:pPr marL="186690" marR="375920" indent="-137160">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A</a:t>
            </a:r>
            <a:r>
              <a:rPr sz="2000" spc="-110" dirty="0">
                <a:solidFill>
                  <a:srgbClr val="595959"/>
                </a:solidFill>
                <a:latin typeface="Times New Roman"/>
                <a:cs typeface="Times New Roman"/>
              </a:rPr>
              <a:t> </a:t>
            </a:r>
            <a:r>
              <a:rPr sz="2000" spc="-5" dirty="0">
                <a:solidFill>
                  <a:srgbClr val="595959"/>
                </a:solidFill>
                <a:latin typeface="Times New Roman"/>
                <a:cs typeface="Times New Roman"/>
              </a:rPr>
              <a:t>property value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information</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such as</a:t>
            </a:r>
            <a:r>
              <a:rPr sz="2000" spc="-10" dirty="0">
                <a:solidFill>
                  <a:srgbClr val="595959"/>
                </a:solidFill>
                <a:latin typeface="Times New Roman"/>
                <a:cs typeface="Times New Roman"/>
              </a:rPr>
              <a:t> </a:t>
            </a:r>
            <a:r>
              <a:rPr sz="2000" dirty="0">
                <a:solidFill>
                  <a:srgbClr val="595959"/>
                </a:solidFill>
                <a:latin typeface="Times New Roman"/>
                <a:cs typeface="Times New Roman"/>
              </a:rPr>
              <a:t>a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date</a:t>
            </a:r>
            <a:r>
              <a:rPr sz="2000" spc="-10" dirty="0">
                <a:solidFill>
                  <a:srgbClr val="595959"/>
                </a:solidFill>
                <a:latin typeface="Times New Roman"/>
                <a:cs typeface="Times New Roman"/>
              </a:rPr>
              <a:t> </a:t>
            </a:r>
            <a:r>
              <a:rPr sz="2000" dirty="0">
                <a:solidFill>
                  <a:srgbClr val="595959"/>
                </a:solidFill>
                <a:latin typeface="Times New Roman"/>
                <a:cs typeface="Times New Roman"/>
              </a:rPr>
              <a:t>or</a:t>
            </a:r>
            <a:r>
              <a:rPr sz="2000" spc="-5" dirty="0">
                <a:solidFill>
                  <a:srgbClr val="595959"/>
                </a:solidFill>
                <a:latin typeface="Times New Roman"/>
                <a:cs typeface="Times New Roman"/>
              </a:rPr>
              <a:t> height</a:t>
            </a:r>
            <a:endParaRPr sz="2000">
              <a:latin typeface="Times New Roman"/>
              <a:cs typeface="Times New Roman"/>
            </a:endParaRPr>
          </a:p>
          <a:p>
            <a:pPr marL="186690" marR="5080" indent="-13716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A</a:t>
            </a:r>
            <a:r>
              <a:rPr sz="2000" spc="-105" dirty="0">
                <a:solidFill>
                  <a:srgbClr val="595959"/>
                </a:solidFill>
                <a:latin typeface="Times New Roman"/>
                <a:cs typeface="Times New Roman"/>
              </a:rPr>
              <a:t> </a:t>
            </a:r>
            <a:r>
              <a:rPr sz="2000" spc="-10" dirty="0">
                <a:solidFill>
                  <a:srgbClr val="595959"/>
                </a:solidFill>
                <a:latin typeface="Times New Roman"/>
                <a:cs typeface="Times New Roman"/>
              </a:rPr>
              <a:t>relation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value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 another </a:t>
            </a:r>
            <a:r>
              <a:rPr sz="2000" spc="-25" dirty="0">
                <a:solidFill>
                  <a:srgbClr val="595959"/>
                </a:solidFill>
                <a:latin typeface="Times New Roman"/>
                <a:cs typeface="Times New Roman"/>
              </a:rPr>
              <a:t>entity,</a:t>
            </a:r>
            <a:r>
              <a:rPr sz="2000" dirty="0">
                <a:solidFill>
                  <a:srgbClr val="595959"/>
                </a:solidFill>
                <a:latin typeface="Times New Roman"/>
                <a:cs typeface="Times New Roman"/>
              </a:rPr>
              <a:t> </a:t>
            </a:r>
            <a:r>
              <a:rPr sz="2000" spc="-5" dirty="0">
                <a:solidFill>
                  <a:srgbClr val="595959"/>
                </a:solidFill>
                <a:latin typeface="Times New Roman"/>
                <a:cs typeface="Times New Roman"/>
              </a:rPr>
              <a:t>which may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have</a:t>
            </a:r>
            <a:r>
              <a:rPr sz="2000" spc="-10" dirty="0">
                <a:solidFill>
                  <a:srgbClr val="595959"/>
                </a:solidFill>
                <a:latin typeface="Times New Roman"/>
                <a:cs typeface="Times New Roman"/>
              </a:rPr>
              <a:t> its</a:t>
            </a:r>
            <a:r>
              <a:rPr sz="2000" spc="-5" dirty="0">
                <a:solidFill>
                  <a:srgbClr val="595959"/>
                </a:solidFill>
                <a:latin typeface="Times New Roman"/>
                <a:cs typeface="Times New Roman"/>
              </a:rPr>
              <a:t> </a:t>
            </a:r>
            <a:r>
              <a:rPr sz="2000" dirty="0">
                <a:solidFill>
                  <a:srgbClr val="595959"/>
                </a:solidFill>
                <a:latin typeface="Times New Roman"/>
                <a:cs typeface="Times New Roman"/>
              </a:rPr>
              <a:t>own </a:t>
            </a:r>
            <a:r>
              <a:rPr sz="2000" spc="-5" dirty="0">
                <a:solidFill>
                  <a:srgbClr val="595959"/>
                </a:solidFill>
                <a:latin typeface="Times New Roman"/>
                <a:cs typeface="Times New Roman"/>
              </a:rPr>
              <a:t>frame</a:t>
            </a:r>
            <a:endParaRPr sz="2000">
              <a:latin typeface="Times New Roman"/>
              <a:cs typeface="Times New Roman"/>
            </a:endParaRPr>
          </a:p>
          <a:p>
            <a:pPr marL="232410">
              <a:lnSpc>
                <a:spcPct val="100000"/>
              </a:lnSpc>
              <a:spcBef>
                <a:spcPts val="1000"/>
              </a:spcBef>
            </a:pPr>
            <a:r>
              <a:rPr sz="1800" spc="-10" dirty="0">
                <a:solidFill>
                  <a:srgbClr val="002060"/>
                </a:solidFill>
                <a:latin typeface="Impact"/>
                <a:cs typeface="Impact"/>
              </a:rPr>
              <a:t>­</a:t>
            </a:r>
            <a:r>
              <a:rPr sz="1800" spc="235" dirty="0">
                <a:solidFill>
                  <a:srgbClr val="002060"/>
                </a:solidFill>
                <a:latin typeface="Impact"/>
                <a:cs typeface="Impact"/>
              </a:rPr>
              <a:t> </a:t>
            </a:r>
            <a:r>
              <a:rPr sz="1800" dirty="0">
                <a:solidFill>
                  <a:srgbClr val="595959"/>
                </a:solidFill>
                <a:latin typeface="Times New Roman"/>
                <a:cs typeface="Times New Roman"/>
              </a:rPr>
              <a:t>e.g. </a:t>
            </a:r>
            <a:r>
              <a:rPr sz="1800" spc="-5" dirty="0">
                <a:solidFill>
                  <a:srgbClr val="595959"/>
                </a:solidFill>
                <a:latin typeface="Times New Roman"/>
                <a:cs typeface="Times New Roman"/>
              </a:rPr>
              <a:t>Country </a:t>
            </a:r>
            <a:r>
              <a:rPr sz="1800" dirty="0">
                <a:solidFill>
                  <a:srgbClr val="595959"/>
                </a:solidFill>
                <a:latin typeface="Times New Roman"/>
                <a:cs typeface="Times New Roman"/>
              </a:rPr>
              <a:t>of</a:t>
            </a:r>
            <a:r>
              <a:rPr sz="1800" spc="-5" dirty="0">
                <a:solidFill>
                  <a:srgbClr val="595959"/>
                </a:solidFill>
                <a:latin typeface="Times New Roman"/>
                <a:cs typeface="Times New Roman"/>
              </a:rPr>
              <a:t> origin</a:t>
            </a:r>
            <a:r>
              <a:rPr sz="1800" dirty="0">
                <a:solidFill>
                  <a:srgbClr val="595959"/>
                </a:solidFill>
                <a:latin typeface="Times New Roman"/>
                <a:cs typeface="Times New Roman"/>
              </a:rPr>
              <a:t> has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value</a:t>
            </a:r>
            <a:r>
              <a:rPr sz="1800" dirty="0">
                <a:solidFill>
                  <a:srgbClr val="595959"/>
                </a:solidFill>
                <a:latin typeface="Times New Roman"/>
                <a:cs typeface="Times New Roman"/>
              </a:rPr>
              <a:t> Norway</a:t>
            </a:r>
            <a:endParaRPr sz="1800">
              <a:latin typeface="Times New Roman"/>
              <a:cs typeface="Times New Roman"/>
            </a:endParaRPr>
          </a:p>
        </p:txBody>
      </p:sp>
      <p:pic>
        <p:nvPicPr>
          <p:cNvPr id="4" name="object 4"/>
          <p:cNvPicPr/>
          <p:nvPr/>
        </p:nvPicPr>
        <p:blipFill>
          <a:blip r:embed="rId2" cstate="print"/>
          <a:stretch>
            <a:fillRect/>
          </a:stretch>
        </p:blipFill>
        <p:spPr>
          <a:xfrm>
            <a:off x="6079143" y="1659282"/>
            <a:ext cx="2496993" cy="4579730"/>
          </a:xfrm>
          <a:prstGeom prst="rect">
            <a:avLst/>
          </a:prstGeom>
        </p:spPr>
      </p:pic>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12</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478935" y="3140270"/>
          <a:ext cx="6192520" cy="2072639"/>
        </p:xfrm>
        <a:graphic>
          <a:graphicData uri="http://schemas.openxmlformats.org/drawingml/2006/table">
            <a:tbl>
              <a:tblPr firstRow="1" bandRow="1">
                <a:tableStyleId>{2D5ABB26-0587-4C30-8999-92F81FD0307C}</a:tableStyleId>
              </a:tblPr>
              <a:tblGrid>
                <a:gridCol w="1860550">
                  <a:extLst>
                    <a:ext uri="{9D8B030D-6E8A-4147-A177-3AD203B41FA5}">
                      <a16:colId xmlns:a16="http://schemas.microsoft.com/office/drawing/2014/main" val="20000"/>
                    </a:ext>
                  </a:extLst>
                </a:gridCol>
                <a:gridCol w="4312920">
                  <a:extLst>
                    <a:ext uri="{9D8B030D-6E8A-4147-A177-3AD203B41FA5}">
                      <a16:colId xmlns:a16="http://schemas.microsoft.com/office/drawing/2014/main" val="20001"/>
                    </a:ext>
                  </a:extLst>
                </a:gridCol>
              </a:tblGrid>
              <a:tr h="304799">
                <a:tc>
                  <a:txBody>
                    <a:bodyPr/>
                    <a:lstStyle/>
                    <a:p>
                      <a:pPr algn="ctr">
                        <a:lnSpc>
                          <a:spcPts val="2300"/>
                        </a:lnSpc>
                      </a:pPr>
                      <a:r>
                        <a:rPr sz="2000" spc="-5" dirty="0">
                          <a:solidFill>
                            <a:srgbClr val="FFFFFF"/>
                          </a:solidFill>
                          <a:latin typeface="Times New Roman"/>
                          <a:cs typeface="Times New Roman"/>
                        </a:rPr>
                        <a:t>Name</a:t>
                      </a:r>
                      <a:endParaRPr sz="2000">
                        <a:latin typeface="Times New Roman"/>
                        <a:cs typeface="Times New Roman"/>
                      </a:endParaRPr>
                    </a:p>
                  </a:txBody>
                  <a:tcPr marL="0" marR="0" marT="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264457"/>
                    </a:solidFill>
                  </a:tcPr>
                </a:tc>
                <a:tc>
                  <a:txBody>
                    <a:bodyPr/>
                    <a:lstStyle/>
                    <a:p>
                      <a:pPr algn="ctr">
                        <a:lnSpc>
                          <a:spcPts val="2300"/>
                        </a:lnSpc>
                      </a:pPr>
                      <a:r>
                        <a:rPr sz="2000" spc="-5" dirty="0">
                          <a:solidFill>
                            <a:srgbClr val="FFFFFF"/>
                          </a:solidFill>
                          <a:latin typeface="Times New Roman"/>
                          <a:cs typeface="Times New Roman"/>
                        </a:rPr>
                        <a:t>Barack</a:t>
                      </a:r>
                      <a:r>
                        <a:rPr sz="2000" spc="-15" dirty="0">
                          <a:solidFill>
                            <a:srgbClr val="FFFFFF"/>
                          </a:solidFill>
                          <a:latin typeface="Times New Roman"/>
                          <a:cs typeface="Times New Roman"/>
                        </a:rPr>
                        <a:t> </a:t>
                      </a:r>
                      <a:r>
                        <a:rPr sz="2000" spc="-5" dirty="0">
                          <a:solidFill>
                            <a:srgbClr val="FFFFFF"/>
                          </a:solidFill>
                          <a:latin typeface="Times New Roman"/>
                          <a:cs typeface="Times New Roman"/>
                        </a:rPr>
                        <a:t>Obama</a:t>
                      </a:r>
                      <a:endParaRPr sz="2000">
                        <a:latin typeface="Times New Roman"/>
                        <a:cs typeface="Times New Roman"/>
                      </a:endParaRPr>
                    </a:p>
                  </a:txBody>
                  <a:tcPr marL="0" marR="0" marT="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264457"/>
                    </a:solidFill>
                  </a:tcPr>
                </a:tc>
                <a:extLst>
                  <a:ext uri="{0D108BD9-81ED-4DB2-BD59-A6C34878D82A}">
                    <a16:rowId xmlns:a16="http://schemas.microsoft.com/office/drawing/2014/main" val="10000"/>
                  </a:ext>
                </a:extLst>
              </a:tr>
              <a:tr h="351101">
                <a:tc>
                  <a:txBody>
                    <a:bodyPr/>
                    <a:lstStyle/>
                    <a:p>
                      <a:pPr marL="90805">
                        <a:lnSpc>
                          <a:spcPts val="2390"/>
                        </a:lnSpc>
                      </a:pPr>
                      <a:r>
                        <a:rPr sz="2000" spc="-5" dirty="0">
                          <a:solidFill>
                            <a:srgbClr val="595959"/>
                          </a:solidFill>
                          <a:latin typeface="Times New Roman"/>
                          <a:cs typeface="Times New Roman"/>
                        </a:rPr>
                        <a:t>Birthdate</a:t>
                      </a:r>
                      <a:endParaRPr sz="2000">
                        <a:latin typeface="Times New Roman"/>
                        <a:cs typeface="Times New Roman"/>
                      </a:endParaRPr>
                    </a:p>
                  </a:txBody>
                  <a:tcPr marL="0" marR="0" marT="0" marB="0">
                    <a:lnL w="19050">
                      <a:solidFill>
                        <a:srgbClr val="595959"/>
                      </a:solidFill>
                      <a:prstDash val="solid"/>
                    </a:lnL>
                    <a:lnR w="19050">
                      <a:solidFill>
                        <a:srgbClr val="595959"/>
                      </a:solidFill>
                      <a:prstDash val="solid"/>
                    </a:lnR>
                    <a:lnT w="19050">
                      <a:solidFill>
                        <a:srgbClr val="595959"/>
                      </a:solidFill>
                      <a:prstDash val="solid"/>
                    </a:lnT>
                  </a:tcPr>
                </a:tc>
                <a:tc>
                  <a:txBody>
                    <a:bodyPr/>
                    <a:lstStyle/>
                    <a:p>
                      <a:pPr marL="91440">
                        <a:lnSpc>
                          <a:spcPts val="2390"/>
                        </a:lnSpc>
                      </a:pPr>
                      <a:r>
                        <a:rPr sz="2000" dirty="0">
                          <a:solidFill>
                            <a:srgbClr val="595959"/>
                          </a:solidFill>
                          <a:latin typeface="Times New Roman"/>
                          <a:cs typeface="Times New Roman"/>
                        </a:rPr>
                        <a:t>August</a:t>
                      </a:r>
                      <a:r>
                        <a:rPr sz="2000" spc="-30" dirty="0">
                          <a:solidFill>
                            <a:srgbClr val="595959"/>
                          </a:solidFill>
                          <a:latin typeface="Times New Roman"/>
                          <a:cs typeface="Times New Roman"/>
                        </a:rPr>
                        <a:t> </a:t>
                      </a:r>
                      <a:r>
                        <a:rPr sz="2000" dirty="0">
                          <a:solidFill>
                            <a:srgbClr val="595959"/>
                          </a:solidFill>
                          <a:latin typeface="Times New Roman"/>
                          <a:cs typeface="Times New Roman"/>
                        </a:rPr>
                        <a:t>4,</a:t>
                      </a:r>
                      <a:r>
                        <a:rPr sz="2000" spc="-15" dirty="0">
                          <a:solidFill>
                            <a:srgbClr val="595959"/>
                          </a:solidFill>
                          <a:latin typeface="Times New Roman"/>
                          <a:cs typeface="Times New Roman"/>
                        </a:rPr>
                        <a:t> </a:t>
                      </a:r>
                      <a:r>
                        <a:rPr sz="2000" dirty="0">
                          <a:solidFill>
                            <a:srgbClr val="595959"/>
                          </a:solidFill>
                          <a:latin typeface="Times New Roman"/>
                          <a:cs typeface="Times New Roman"/>
                        </a:rPr>
                        <a:t>1961</a:t>
                      </a:r>
                      <a:endParaRPr sz="2000">
                        <a:latin typeface="Times New Roman"/>
                        <a:cs typeface="Times New Roman"/>
                      </a:endParaRPr>
                    </a:p>
                  </a:txBody>
                  <a:tcPr marL="0" marR="0" marT="0" marB="0">
                    <a:lnL w="19050">
                      <a:solidFill>
                        <a:srgbClr val="595959"/>
                      </a:solidFill>
                      <a:prstDash val="solid"/>
                    </a:lnL>
                    <a:lnR w="19050">
                      <a:solidFill>
                        <a:srgbClr val="595959"/>
                      </a:solidFill>
                      <a:prstDash val="solid"/>
                    </a:lnR>
                    <a:lnT w="19050">
                      <a:solidFill>
                        <a:srgbClr val="595959"/>
                      </a:solidFill>
                      <a:prstDash val="solid"/>
                    </a:lnT>
                  </a:tcPr>
                </a:tc>
                <a:extLst>
                  <a:ext uri="{0D108BD9-81ED-4DB2-BD59-A6C34878D82A}">
                    <a16:rowId xmlns:a16="http://schemas.microsoft.com/office/drawing/2014/main" val="10001"/>
                  </a:ext>
                </a:extLst>
              </a:tr>
              <a:tr h="368300">
                <a:tc>
                  <a:txBody>
                    <a:bodyPr/>
                    <a:lstStyle/>
                    <a:p>
                      <a:pPr marL="90805">
                        <a:lnSpc>
                          <a:spcPct val="100000"/>
                        </a:lnSpc>
                        <a:spcBef>
                          <a:spcPts val="125"/>
                        </a:spcBef>
                      </a:pPr>
                      <a:r>
                        <a:rPr sz="2000" spc="-5" dirty="0">
                          <a:solidFill>
                            <a:srgbClr val="595959"/>
                          </a:solidFill>
                          <a:latin typeface="Times New Roman"/>
                          <a:cs typeface="Times New Roman"/>
                        </a:rPr>
                        <a:t>Birthplace</a:t>
                      </a:r>
                      <a:endParaRPr sz="2000">
                        <a:latin typeface="Times New Roman"/>
                        <a:cs typeface="Times New Roman"/>
                      </a:endParaRPr>
                    </a:p>
                  </a:txBody>
                  <a:tcPr marL="0" marR="0" marT="15875" marB="0">
                    <a:lnL w="19050">
                      <a:solidFill>
                        <a:srgbClr val="595959"/>
                      </a:solidFill>
                      <a:prstDash val="solid"/>
                    </a:lnL>
                    <a:lnR w="19050">
                      <a:solidFill>
                        <a:srgbClr val="595959"/>
                      </a:solidFill>
                      <a:prstDash val="solid"/>
                    </a:lnR>
                  </a:tcPr>
                </a:tc>
                <a:tc>
                  <a:txBody>
                    <a:bodyPr/>
                    <a:lstStyle/>
                    <a:p>
                      <a:pPr marL="91440">
                        <a:lnSpc>
                          <a:spcPct val="100000"/>
                        </a:lnSpc>
                        <a:spcBef>
                          <a:spcPts val="125"/>
                        </a:spcBef>
                      </a:pPr>
                      <a:r>
                        <a:rPr sz="2000" spc="-5" dirty="0">
                          <a:solidFill>
                            <a:srgbClr val="595959"/>
                          </a:solidFill>
                          <a:latin typeface="Times New Roman"/>
                          <a:cs typeface="Times New Roman"/>
                        </a:rPr>
                        <a:t>Honolulu,</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Hawaii</a:t>
                      </a:r>
                      <a:endParaRPr sz="2000">
                        <a:latin typeface="Times New Roman"/>
                        <a:cs typeface="Times New Roman"/>
                      </a:endParaRPr>
                    </a:p>
                  </a:txBody>
                  <a:tcPr marL="0" marR="0" marT="15875" marB="0">
                    <a:lnL w="19050">
                      <a:solidFill>
                        <a:srgbClr val="595959"/>
                      </a:solidFill>
                      <a:prstDash val="solid"/>
                    </a:lnL>
                    <a:lnR w="19050">
                      <a:solidFill>
                        <a:srgbClr val="595959"/>
                      </a:solidFill>
                      <a:prstDash val="solid"/>
                    </a:lnR>
                  </a:tcPr>
                </a:tc>
                <a:extLst>
                  <a:ext uri="{0D108BD9-81ED-4DB2-BD59-A6C34878D82A}">
                    <a16:rowId xmlns:a16="http://schemas.microsoft.com/office/drawing/2014/main" val="10002"/>
                  </a:ext>
                </a:extLst>
              </a:tr>
              <a:tr h="670078">
                <a:tc>
                  <a:txBody>
                    <a:bodyPr/>
                    <a:lstStyle/>
                    <a:p>
                      <a:pPr marL="90805" marR="1014730">
                        <a:lnSpc>
                          <a:spcPct val="102299"/>
                        </a:lnSpc>
                        <a:spcBef>
                          <a:spcPts val="70"/>
                        </a:spcBef>
                      </a:pPr>
                      <a:r>
                        <a:rPr sz="2000" spc="-5" dirty="0">
                          <a:solidFill>
                            <a:srgbClr val="595959"/>
                          </a:solidFill>
                          <a:latin typeface="Times New Roman"/>
                          <a:cs typeface="Times New Roman"/>
                        </a:rPr>
                        <a:t>Height </a:t>
                      </a:r>
                      <a:r>
                        <a:rPr sz="2000" spc="-484" dirty="0">
                          <a:solidFill>
                            <a:srgbClr val="595959"/>
                          </a:solidFill>
                          <a:latin typeface="Times New Roman"/>
                          <a:cs typeface="Times New Roman"/>
                        </a:rPr>
                        <a:t> </a:t>
                      </a:r>
                      <a:r>
                        <a:rPr sz="2000" dirty="0">
                          <a:solidFill>
                            <a:srgbClr val="595959"/>
                          </a:solidFill>
                          <a:latin typeface="Times New Roman"/>
                          <a:cs typeface="Times New Roman"/>
                        </a:rPr>
                        <a:t>P</a:t>
                      </a:r>
                      <a:r>
                        <a:rPr sz="2000" spc="-5" dirty="0">
                          <a:solidFill>
                            <a:srgbClr val="595959"/>
                          </a:solidFill>
                          <a:latin typeface="Times New Roman"/>
                          <a:cs typeface="Times New Roman"/>
                        </a:rPr>
                        <a:t>are</a:t>
                      </a:r>
                      <a:r>
                        <a:rPr sz="2000" dirty="0">
                          <a:solidFill>
                            <a:srgbClr val="595959"/>
                          </a:solidFill>
                          <a:latin typeface="Times New Roman"/>
                          <a:cs typeface="Times New Roman"/>
                        </a:rPr>
                        <a:t>n</a:t>
                      </a:r>
                      <a:r>
                        <a:rPr sz="2000" spc="-10" dirty="0">
                          <a:solidFill>
                            <a:srgbClr val="595959"/>
                          </a:solidFill>
                          <a:latin typeface="Times New Roman"/>
                          <a:cs typeface="Times New Roman"/>
                        </a:rPr>
                        <a:t>t</a:t>
                      </a:r>
                      <a:r>
                        <a:rPr sz="2000" dirty="0">
                          <a:solidFill>
                            <a:srgbClr val="595959"/>
                          </a:solidFill>
                          <a:latin typeface="Times New Roman"/>
                          <a:cs typeface="Times New Roman"/>
                        </a:rPr>
                        <a:t>s</a:t>
                      </a:r>
                      <a:endParaRPr sz="2000">
                        <a:latin typeface="Times New Roman"/>
                        <a:cs typeface="Times New Roman"/>
                      </a:endParaRPr>
                    </a:p>
                  </a:txBody>
                  <a:tcPr marL="0" marR="0" marT="8890" marB="0">
                    <a:lnL w="19050">
                      <a:solidFill>
                        <a:srgbClr val="595959"/>
                      </a:solidFill>
                      <a:prstDash val="solid"/>
                    </a:lnL>
                    <a:lnR w="19050">
                      <a:solidFill>
                        <a:srgbClr val="595959"/>
                      </a:solidFill>
                      <a:prstDash val="solid"/>
                    </a:lnR>
                  </a:tcPr>
                </a:tc>
                <a:tc>
                  <a:txBody>
                    <a:bodyPr/>
                    <a:lstStyle/>
                    <a:p>
                      <a:pPr marL="91440">
                        <a:lnSpc>
                          <a:spcPct val="100000"/>
                        </a:lnSpc>
                        <a:spcBef>
                          <a:spcPts val="125"/>
                        </a:spcBef>
                      </a:pPr>
                      <a:r>
                        <a:rPr sz="2000" dirty="0">
                          <a:solidFill>
                            <a:srgbClr val="595959"/>
                          </a:solidFill>
                          <a:latin typeface="Times New Roman"/>
                          <a:cs typeface="Times New Roman"/>
                        </a:rPr>
                        <a:t>6’</a:t>
                      </a:r>
                      <a:r>
                        <a:rPr sz="2000" spc="-155" dirty="0">
                          <a:solidFill>
                            <a:srgbClr val="595959"/>
                          </a:solidFill>
                          <a:latin typeface="Times New Roman"/>
                          <a:cs typeface="Times New Roman"/>
                        </a:rPr>
                        <a:t> </a:t>
                      </a:r>
                      <a:r>
                        <a:rPr sz="2000" dirty="0">
                          <a:solidFill>
                            <a:srgbClr val="595959"/>
                          </a:solidFill>
                          <a:latin typeface="Times New Roman"/>
                          <a:cs typeface="Times New Roman"/>
                        </a:rPr>
                        <a:t>1”</a:t>
                      </a:r>
                      <a:r>
                        <a:rPr sz="2000" spc="-5" dirty="0">
                          <a:solidFill>
                            <a:srgbClr val="595959"/>
                          </a:solidFill>
                          <a:latin typeface="Times New Roman"/>
                          <a:cs typeface="Times New Roman"/>
                        </a:rPr>
                        <a:t> (</a:t>
                      </a:r>
                      <a:r>
                        <a:rPr sz="2000" dirty="0">
                          <a:solidFill>
                            <a:srgbClr val="595959"/>
                          </a:solidFill>
                          <a:latin typeface="Times New Roman"/>
                          <a:cs typeface="Times New Roman"/>
                        </a:rPr>
                        <a:t>1.85 </a:t>
                      </a:r>
                      <a:r>
                        <a:rPr sz="2000" spc="-10" dirty="0">
                          <a:solidFill>
                            <a:srgbClr val="595959"/>
                          </a:solidFill>
                          <a:latin typeface="Times New Roman"/>
                          <a:cs typeface="Times New Roman"/>
                        </a:rPr>
                        <a:t>m</a:t>
                      </a:r>
                      <a:r>
                        <a:rPr sz="2000" dirty="0">
                          <a:solidFill>
                            <a:srgbClr val="595959"/>
                          </a:solidFill>
                          <a:latin typeface="Times New Roman"/>
                          <a:cs typeface="Times New Roman"/>
                        </a:rPr>
                        <a:t>)</a:t>
                      </a:r>
                      <a:endParaRPr sz="2000">
                        <a:latin typeface="Times New Roman"/>
                        <a:cs typeface="Times New Roman"/>
                      </a:endParaRPr>
                    </a:p>
                    <a:p>
                      <a:pPr marL="91440">
                        <a:lnSpc>
                          <a:spcPct val="100000"/>
                        </a:lnSpc>
                        <a:spcBef>
                          <a:spcPts val="55"/>
                        </a:spcBef>
                      </a:pPr>
                      <a:r>
                        <a:rPr sz="2000" dirty="0">
                          <a:solidFill>
                            <a:srgbClr val="595959"/>
                          </a:solidFill>
                          <a:latin typeface="Times New Roman"/>
                          <a:cs typeface="Times New Roman"/>
                        </a:rPr>
                        <a:t>B</a:t>
                      </a:r>
                      <a:r>
                        <a:rPr sz="2000" spc="-5" dirty="0">
                          <a:solidFill>
                            <a:srgbClr val="595959"/>
                          </a:solidFill>
                          <a:latin typeface="Times New Roman"/>
                          <a:cs typeface="Times New Roman"/>
                        </a:rPr>
                        <a:t>arac</a:t>
                      </a:r>
                      <a:r>
                        <a:rPr sz="2000" dirty="0">
                          <a:solidFill>
                            <a:srgbClr val="595959"/>
                          </a:solidFill>
                          <a:latin typeface="Times New Roman"/>
                          <a:cs typeface="Times New Roman"/>
                        </a:rPr>
                        <a:t>k </a:t>
                      </a:r>
                      <a:r>
                        <a:rPr sz="2000" spc="5" dirty="0">
                          <a:solidFill>
                            <a:srgbClr val="595959"/>
                          </a:solidFill>
                          <a:latin typeface="Times New Roman"/>
                          <a:cs typeface="Times New Roman"/>
                        </a:rPr>
                        <a:t>O</a:t>
                      </a:r>
                      <a:r>
                        <a:rPr sz="2000" dirty="0">
                          <a:solidFill>
                            <a:srgbClr val="595959"/>
                          </a:solidFill>
                          <a:latin typeface="Times New Roman"/>
                          <a:cs typeface="Times New Roman"/>
                        </a:rPr>
                        <a:t>b</a:t>
                      </a:r>
                      <a:r>
                        <a:rPr sz="2000" spc="-5" dirty="0">
                          <a:solidFill>
                            <a:srgbClr val="595959"/>
                          </a:solidFill>
                          <a:latin typeface="Times New Roman"/>
                          <a:cs typeface="Times New Roman"/>
                        </a:rPr>
                        <a:t>a</a:t>
                      </a:r>
                      <a:r>
                        <a:rPr sz="2000" spc="-10" dirty="0">
                          <a:solidFill>
                            <a:srgbClr val="595959"/>
                          </a:solidFill>
                          <a:latin typeface="Times New Roman"/>
                          <a:cs typeface="Times New Roman"/>
                        </a:rPr>
                        <a:t>m</a:t>
                      </a:r>
                      <a:r>
                        <a:rPr sz="2000" dirty="0">
                          <a:solidFill>
                            <a:srgbClr val="595959"/>
                          </a:solidFill>
                          <a:latin typeface="Times New Roman"/>
                          <a:cs typeface="Times New Roman"/>
                        </a:rPr>
                        <a:t>a</a:t>
                      </a:r>
                      <a:r>
                        <a:rPr sz="2000" spc="-5" dirty="0">
                          <a:solidFill>
                            <a:srgbClr val="595959"/>
                          </a:solidFill>
                          <a:latin typeface="Times New Roman"/>
                          <a:cs typeface="Times New Roman"/>
                        </a:rPr>
                        <a:t> </a:t>
                      </a:r>
                      <a:r>
                        <a:rPr sz="2000" dirty="0">
                          <a:solidFill>
                            <a:srgbClr val="595959"/>
                          </a:solidFill>
                          <a:latin typeface="Times New Roman"/>
                          <a:cs typeface="Times New Roman"/>
                        </a:rPr>
                        <a:t>S</a:t>
                      </a:r>
                      <a:r>
                        <a:rPr sz="2000" spc="-114" dirty="0">
                          <a:solidFill>
                            <a:srgbClr val="595959"/>
                          </a:solidFill>
                          <a:latin typeface="Times New Roman"/>
                          <a:cs typeface="Times New Roman"/>
                        </a:rPr>
                        <a:t>r</a:t>
                      </a:r>
                      <a:r>
                        <a:rPr sz="2000" dirty="0">
                          <a:solidFill>
                            <a:srgbClr val="595959"/>
                          </a:solidFill>
                          <a:latin typeface="Times New Roman"/>
                          <a:cs typeface="Times New Roman"/>
                        </a:rPr>
                        <a:t>.,</a:t>
                      </a:r>
                      <a:r>
                        <a:rPr sz="2000" spc="-110" dirty="0">
                          <a:solidFill>
                            <a:srgbClr val="595959"/>
                          </a:solidFill>
                          <a:latin typeface="Times New Roman"/>
                          <a:cs typeface="Times New Roman"/>
                        </a:rPr>
                        <a:t> </a:t>
                      </a:r>
                      <a:r>
                        <a:rPr sz="2000" spc="5" dirty="0">
                          <a:solidFill>
                            <a:srgbClr val="595959"/>
                          </a:solidFill>
                          <a:latin typeface="Times New Roman"/>
                          <a:cs typeface="Times New Roman"/>
                        </a:rPr>
                        <a:t>A</a:t>
                      </a:r>
                      <a:r>
                        <a:rPr sz="2000" dirty="0">
                          <a:solidFill>
                            <a:srgbClr val="595959"/>
                          </a:solidFill>
                          <a:latin typeface="Times New Roman"/>
                          <a:cs typeface="Times New Roman"/>
                        </a:rPr>
                        <a:t>nn </a:t>
                      </a:r>
                      <a:r>
                        <a:rPr sz="2000" spc="5" dirty="0">
                          <a:solidFill>
                            <a:srgbClr val="595959"/>
                          </a:solidFill>
                          <a:latin typeface="Times New Roman"/>
                          <a:cs typeface="Times New Roman"/>
                        </a:rPr>
                        <a:t>D</a:t>
                      </a:r>
                      <a:r>
                        <a:rPr sz="2000" dirty="0">
                          <a:solidFill>
                            <a:srgbClr val="595959"/>
                          </a:solidFill>
                          <a:latin typeface="Times New Roman"/>
                          <a:cs typeface="Times New Roman"/>
                        </a:rPr>
                        <a:t>unh</a:t>
                      </a:r>
                      <a:r>
                        <a:rPr sz="2000" spc="-5" dirty="0">
                          <a:solidFill>
                            <a:srgbClr val="595959"/>
                          </a:solidFill>
                          <a:latin typeface="Times New Roman"/>
                          <a:cs typeface="Times New Roman"/>
                        </a:rPr>
                        <a:t>a</a:t>
                      </a:r>
                      <a:r>
                        <a:rPr sz="2000" dirty="0">
                          <a:solidFill>
                            <a:srgbClr val="595959"/>
                          </a:solidFill>
                          <a:latin typeface="Times New Roman"/>
                          <a:cs typeface="Times New Roman"/>
                        </a:rPr>
                        <a:t>m</a:t>
                      </a:r>
                      <a:endParaRPr sz="2000">
                        <a:latin typeface="Times New Roman"/>
                        <a:cs typeface="Times New Roman"/>
                      </a:endParaRPr>
                    </a:p>
                  </a:txBody>
                  <a:tcPr marL="0" marR="0" marT="15875" marB="0">
                    <a:lnL w="19050">
                      <a:solidFill>
                        <a:srgbClr val="595959"/>
                      </a:solidFill>
                      <a:prstDash val="solid"/>
                    </a:lnL>
                    <a:lnR w="19050">
                      <a:solidFill>
                        <a:srgbClr val="595959"/>
                      </a:solidFill>
                      <a:prstDash val="solid"/>
                    </a:lnR>
                  </a:tcPr>
                </a:tc>
                <a:extLst>
                  <a:ext uri="{0D108BD9-81ED-4DB2-BD59-A6C34878D82A}">
                    <a16:rowId xmlns:a16="http://schemas.microsoft.com/office/drawing/2014/main" val="10003"/>
                  </a:ext>
                </a:extLst>
              </a:tr>
              <a:tr h="365579">
                <a:tc>
                  <a:txBody>
                    <a:bodyPr/>
                    <a:lstStyle/>
                    <a:p>
                      <a:pPr marL="90805">
                        <a:lnSpc>
                          <a:spcPct val="100000"/>
                        </a:lnSpc>
                        <a:spcBef>
                          <a:spcPts val="45"/>
                        </a:spcBef>
                      </a:pPr>
                      <a:r>
                        <a:rPr sz="2000" spc="-5" dirty="0">
                          <a:solidFill>
                            <a:srgbClr val="595959"/>
                          </a:solidFill>
                          <a:latin typeface="Times New Roman"/>
                          <a:cs typeface="Times New Roman"/>
                        </a:rPr>
                        <a:t>Children</a:t>
                      </a:r>
                      <a:endParaRPr sz="2000">
                        <a:latin typeface="Times New Roman"/>
                        <a:cs typeface="Times New Roman"/>
                      </a:endParaRPr>
                    </a:p>
                  </a:txBody>
                  <a:tcPr marL="0" marR="0" marT="5715" marB="0">
                    <a:lnL w="19050">
                      <a:solidFill>
                        <a:srgbClr val="595959"/>
                      </a:solidFill>
                      <a:prstDash val="solid"/>
                    </a:lnL>
                    <a:lnR w="19050">
                      <a:solidFill>
                        <a:srgbClr val="595959"/>
                      </a:solidFill>
                      <a:prstDash val="solid"/>
                    </a:lnR>
                    <a:lnB w="19050">
                      <a:solidFill>
                        <a:srgbClr val="595959"/>
                      </a:solidFill>
                      <a:prstDash val="solid"/>
                    </a:lnB>
                  </a:tcPr>
                </a:tc>
                <a:tc>
                  <a:txBody>
                    <a:bodyPr/>
                    <a:lstStyle/>
                    <a:p>
                      <a:pPr marL="91440">
                        <a:lnSpc>
                          <a:spcPct val="100000"/>
                        </a:lnSpc>
                        <a:spcBef>
                          <a:spcPts val="45"/>
                        </a:spcBef>
                      </a:pPr>
                      <a:r>
                        <a:rPr sz="2000" spc="5" dirty="0">
                          <a:solidFill>
                            <a:srgbClr val="595959"/>
                          </a:solidFill>
                          <a:latin typeface="Times New Roman"/>
                          <a:cs typeface="Times New Roman"/>
                        </a:rPr>
                        <a:t>N</a:t>
                      </a:r>
                      <a:r>
                        <a:rPr sz="2000" spc="-5" dirty="0">
                          <a:solidFill>
                            <a:srgbClr val="595959"/>
                          </a:solidFill>
                          <a:latin typeface="Times New Roman"/>
                          <a:cs typeface="Times New Roman"/>
                        </a:rPr>
                        <a:t>a</a:t>
                      </a:r>
                      <a:r>
                        <a:rPr sz="2000" spc="-10" dirty="0">
                          <a:solidFill>
                            <a:srgbClr val="595959"/>
                          </a:solidFill>
                          <a:latin typeface="Times New Roman"/>
                          <a:cs typeface="Times New Roman"/>
                        </a:rPr>
                        <a:t>t</a:t>
                      </a:r>
                      <a:r>
                        <a:rPr sz="2000" spc="-5" dirty="0">
                          <a:solidFill>
                            <a:srgbClr val="595959"/>
                          </a:solidFill>
                          <a:latin typeface="Times New Roman"/>
                          <a:cs typeface="Times New Roman"/>
                        </a:rPr>
                        <a:t>as</a:t>
                      </a:r>
                      <a:r>
                        <a:rPr sz="2000" dirty="0">
                          <a:solidFill>
                            <a:srgbClr val="595959"/>
                          </a:solidFill>
                          <a:latin typeface="Times New Roman"/>
                          <a:cs typeface="Times New Roman"/>
                        </a:rPr>
                        <a:t>ha</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O</a:t>
                      </a:r>
                      <a:r>
                        <a:rPr sz="2000" dirty="0">
                          <a:solidFill>
                            <a:srgbClr val="595959"/>
                          </a:solidFill>
                          <a:latin typeface="Times New Roman"/>
                          <a:cs typeface="Times New Roman"/>
                        </a:rPr>
                        <a:t>b</a:t>
                      </a:r>
                      <a:r>
                        <a:rPr sz="2000" spc="-5" dirty="0">
                          <a:solidFill>
                            <a:srgbClr val="595959"/>
                          </a:solidFill>
                          <a:latin typeface="Times New Roman"/>
                          <a:cs typeface="Times New Roman"/>
                        </a:rPr>
                        <a:t>a</a:t>
                      </a:r>
                      <a:r>
                        <a:rPr sz="2000" spc="-10" dirty="0">
                          <a:solidFill>
                            <a:srgbClr val="595959"/>
                          </a:solidFill>
                          <a:latin typeface="Times New Roman"/>
                          <a:cs typeface="Times New Roman"/>
                        </a:rPr>
                        <a:t>m</a:t>
                      </a:r>
                      <a:r>
                        <a:rPr sz="2000" spc="-5" dirty="0">
                          <a:solidFill>
                            <a:srgbClr val="595959"/>
                          </a:solidFill>
                          <a:latin typeface="Times New Roman"/>
                          <a:cs typeface="Times New Roman"/>
                        </a:rPr>
                        <a:t>a</a:t>
                      </a:r>
                      <a:r>
                        <a:rPr sz="2000" dirty="0">
                          <a:solidFill>
                            <a:srgbClr val="595959"/>
                          </a:solidFill>
                          <a:latin typeface="Times New Roman"/>
                          <a:cs typeface="Times New Roman"/>
                        </a:rPr>
                        <a:t>, </a:t>
                      </a:r>
                      <a:r>
                        <a:rPr sz="2000" spc="-5" dirty="0">
                          <a:solidFill>
                            <a:srgbClr val="595959"/>
                          </a:solidFill>
                          <a:latin typeface="Times New Roman"/>
                          <a:cs typeface="Times New Roman"/>
                        </a:rPr>
                        <a:t>Ma</a:t>
                      </a:r>
                      <a:r>
                        <a:rPr sz="2000" spc="-10" dirty="0">
                          <a:solidFill>
                            <a:srgbClr val="595959"/>
                          </a:solidFill>
                          <a:latin typeface="Times New Roman"/>
                          <a:cs typeface="Times New Roman"/>
                        </a:rPr>
                        <a:t>li</a:t>
                      </a:r>
                      <a:r>
                        <a:rPr sz="2000" dirty="0">
                          <a:solidFill>
                            <a:srgbClr val="595959"/>
                          </a:solidFill>
                          <a:latin typeface="Times New Roman"/>
                          <a:cs typeface="Times New Roman"/>
                        </a:rPr>
                        <a:t>a</a:t>
                      </a:r>
                      <a:r>
                        <a:rPr sz="2000" spc="-114" dirty="0">
                          <a:solidFill>
                            <a:srgbClr val="595959"/>
                          </a:solidFill>
                          <a:latin typeface="Times New Roman"/>
                          <a:cs typeface="Times New Roman"/>
                        </a:rPr>
                        <a:t> </a:t>
                      </a:r>
                      <a:r>
                        <a:rPr sz="2000" spc="5" dirty="0">
                          <a:solidFill>
                            <a:srgbClr val="595959"/>
                          </a:solidFill>
                          <a:latin typeface="Times New Roman"/>
                          <a:cs typeface="Times New Roman"/>
                        </a:rPr>
                        <a:t>A</a:t>
                      </a:r>
                      <a:r>
                        <a:rPr sz="2000" dirty="0">
                          <a:solidFill>
                            <a:srgbClr val="595959"/>
                          </a:solidFill>
                          <a:latin typeface="Times New Roman"/>
                          <a:cs typeface="Times New Roman"/>
                        </a:rPr>
                        <a:t>nn </a:t>
                      </a:r>
                      <a:r>
                        <a:rPr sz="2000" spc="5" dirty="0">
                          <a:solidFill>
                            <a:srgbClr val="595959"/>
                          </a:solidFill>
                          <a:latin typeface="Times New Roman"/>
                          <a:cs typeface="Times New Roman"/>
                        </a:rPr>
                        <a:t>O</a:t>
                      </a:r>
                      <a:r>
                        <a:rPr sz="2000" dirty="0">
                          <a:solidFill>
                            <a:srgbClr val="595959"/>
                          </a:solidFill>
                          <a:latin typeface="Times New Roman"/>
                          <a:cs typeface="Times New Roman"/>
                        </a:rPr>
                        <a:t>b</a:t>
                      </a:r>
                      <a:r>
                        <a:rPr sz="2000" spc="-5" dirty="0">
                          <a:solidFill>
                            <a:srgbClr val="595959"/>
                          </a:solidFill>
                          <a:latin typeface="Times New Roman"/>
                          <a:cs typeface="Times New Roman"/>
                        </a:rPr>
                        <a:t>a</a:t>
                      </a:r>
                      <a:r>
                        <a:rPr sz="2000" spc="-10" dirty="0">
                          <a:solidFill>
                            <a:srgbClr val="595959"/>
                          </a:solidFill>
                          <a:latin typeface="Times New Roman"/>
                          <a:cs typeface="Times New Roman"/>
                        </a:rPr>
                        <a:t>m</a:t>
                      </a:r>
                      <a:r>
                        <a:rPr sz="2000" dirty="0">
                          <a:solidFill>
                            <a:srgbClr val="595959"/>
                          </a:solidFill>
                          <a:latin typeface="Times New Roman"/>
                          <a:cs typeface="Times New Roman"/>
                        </a:rPr>
                        <a:t>a</a:t>
                      </a:r>
                      <a:endParaRPr sz="2000">
                        <a:latin typeface="Times New Roman"/>
                        <a:cs typeface="Times New Roman"/>
                      </a:endParaRPr>
                    </a:p>
                  </a:txBody>
                  <a:tcPr marL="0" marR="0" marT="5715" marB="0">
                    <a:lnL w="19050">
                      <a:solidFill>
                        <a:srgbClr val="595959"/>
                      </a:solidFill>
                      <a:prstDash val="solid"/>
                    </a:lnL>
                    <a:lnR w="19050">
                      <a:solidFill>
                        <a:srgbClr val="595959"/>
                      </a:solidFill>
                      <a:prstDash val="solid"/>
                    </a:lnR>
                    <a:lnB w="19050">
                      <a:solidFill>
                        <a:srgbClr val="595959"/>
                      </a:solidFill>
                      <a:prstDash val="solid"/>
                    </a:lnB>
                  </a:tcPr>
                </a:tc>
                <a:extLst>
                  <a:ext uri="{0D108BD9-81ED-4DB2-BD59-A6C34878D82A}">
                    <a16:rowId xmlns:a16="http://schemas.microsoft.com/office/drawing/2014/main" val="10004"/>
                  </a:ext>
                </a:extLst>
              </a:tr>
            </a:tbl>
          </a:graphicData>
        </a:graphic>
      </p:graphicFrame>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7" name="object 7"/>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13</a:t>
            </a:r>
          </a:p>
        </p:txBody>
      </p:sp>
      <p:sp>
        <p:nvSpPr>
          <p:cNvPr id="3" name="object 3"/>
          <p:cNvSpPr txBox="1">
            <a:spLocks noGrp="1"/>
          </p:cNvSpPr>
          <p:nvPr>
            <p:ph type="title"/>
          </p:nvPr>
        </p:nvSpPr>
        <p:spPr>
          <a:xfrm>
            <a:off x="846836" y="989584"/>
            <a:ext cx="4416425" cy="665480"/>
          </a:xfrm>
          <a:prstGeom prst="rect">
            <a:avLst/>
          </a:prstGeom>
        </p:spPr>
        <p:txBody>
          <a:bodyPr vert="horz" wrap="square" lIns="0" tIns="12700" rIns="0" bIns="0" rtlCol="0">
            <a:spAutoFit/>
          </a:bodyPr>
          <a:lstStyle/>
          <a:p>
            <a:pPr marL="12700">
              <a:lnSpc>
                <a:spcPct val="100000"/>
              </a:lnSpc>
              <a:spcBef>
                <a:spcPts val="100"/>
              </a:spcBef>
            </a:pPr>
            <a:r>
              <a:rPr sz="4200" spc="80" dirty="0"/>
              <a:t>Example</a:t>
            </a:r>
            <a:r>
              <a:rPr sz="4200" spc="160" dirty="0"/>
              <a:t> </a:t>
            </a:r>
            <a:r>
              <a:rPr sz="4200" spc="50" dirty="0"/>
              <a:t>of</a:t>
            </a:r>
            <a:r>
              <a:rPr sz="4200" spc="165" dirty="0"/>
              <a:t> </a:t>
            </a:r>
            <a:r>
              <a:rPr sz="4200" spc="95" dirty="0"/>
              <a:t>Frames</a:t>
            </a:r>
            <a:endParaRPr sz="4200"/>
          </a:p>
        </p:txBody>
      </p:sp>
      <p:sp>
        <p:nvSpPr>
          <p:cNvPr id="4" name="object 4"/>
          <p:cNvSpPr txBox="1"/>
          <p:nvPr/>
        </p:nvSpPr>
        <p:spPr>
          <a:xfrm>
            <a:off x="820400" y="1873411"/>
            <a:ext cx="6870700" cy="703580"/>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More formal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frame</a:t>
            </a:r>
            <a:r>
              <a:rPr sz="2200" dirty="0">
                <a:solidFill>
                  <a:srgbClr val="595959"/>
                </a:solidFill>
                <a:latin typeface="Times New Roman"/>
                <a:cs typeface="Times New Roman"/>
              </a:rPr>
              <a:t> </a:t>
            </a:r>
            <a:r>
              <a:rPr sz="2200" spc="-5" dirty="0">
                <a:solidFill>
                  <a:srgbClr val="595959"/>
                </a:solidFill>
                <a:latin typeface="Times New Roman"/>
                <a:cs typeface="Times New Roman"/>
              </a:rPr>
              <a:t>systems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(such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as those </a:t>
            </a:r>
            <a:r>
              <a:rPr sz="2200" dirty="0">
                <a:solidFill>
                  <a:srgbClr val="595959"/>
                </a:solidFill>
                <a:latin typeface="Times New Roman"/>
                <a:cs typeface="Times New Roman"/>
              </a:rPr>
              <a:t>for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information </a:t>
            </a:r>
            <a:r>
              <a:rPr sz="2200" dirty="0">
                <a:solidFill>
                  <a:srgbClr val="595959"/>
                </a:solidFill>
                <a:latin typeface="Times New Roman"/>
                <a:cs typeface="Times New Roman"/>
              </a:rPr>
              <a:t> </a:t>
            </a:r>
            <a:r>
              <a:rPr sz="2200" spc="-5" dirty="0">
                <a:solidFill>
                  <a:srgbClr val="595959"/>
                </a:solidFill>
                <a:latin typeface="Times New Roman"/>
                <a:cs typeface="Times New Roman"/>
              </a:rPr>
              <a:t>extraction)</a:t>
            </a:r>
            <a:r>
              <a:rPr sz="2200" dirty="0">
                <a:solidFill>
                  <a:srgbClr val="595959"/>
                </a:solidFill>
                <a:latin typeface="Times New Roman"/>
                <a:cs typeface="Times New Roman"/>
              </a:rPr>
              <a:t> </a:t>
            </a:r>
            <a:r>
              <a:rPr sz="2200" spc="-5" dirty="0">
                <a:solidFill>
                  <a:srgbClr val="595959"/>
                </a:solidFill>
                <a:latin typeface="Times New Roman"/>
                <a:cs typeface="Times New Roman"/>
              </a:rPr>
              <a:t>require</a:t>
            </a:r>
            <a:r>
              <a:rPr sz="2200" dirty="0">
                <a:solidFill>
                  <a:srgbClr val="595959"/>
                </a:solidFill>
                <a:latin typeface="Times New Roman"/>
                <a:cs typeface="Times New Roman"/>
              </a:rPr>
              <a:t> uniformity</a:t>
            </a:r>
            <a:r>
              <a:rPr sz="2200" spc="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slot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names 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value</a:t>
            </a:r>
            <a:r>
              <a:rPr sz="2200" dirty="0">
                <a:solidFill>
                  <a:srgbClr val="595959"/>
                </a:solidFill>
                <a:latin typeface="Times New Roman"/>
                <a:cs typeface="Times New Roman"/>
              </a:rPr>
              <a:t> </a:t>
            </a:r>
            <a:r>
              <a:rPr sz="2200" spc="-5" dirty="0">
                <a:solidFill>
                  <a:srgbClr val="595959"/>
                </a:solidFill>
                <a:latin typeface="Times New Roman"/>
                <a:cs typeface="Times New Roman"/>
              </a:rPr>
              <a:t>syntax</a:t>
            </a:r>
            <a:endParaRPr sz="2200">
              <a:latin typeface="Times New Roman"/>
              <a:cs typeface="Times New Roman"/>
            </a:endParaRPr>
          </a:p>
        </p:txBody>
      </p:sp>
      <p:sp>
        <p:nvSpPr>
          <p:cNvPr id="5" name="object 5"/>
          <p:cNvSpPr txBox="1"/>
          <p:nvPr/>
        </p:nvSpPr>
        <p:spPr>
          <a:xfrm>
            <a:off x="846836" y="5376893"/>
            <a:ext cx="5979160" cy="1059180"/>
          </a:xfrm>
          <a:prstGeom prst="rect">
            <a:avLst/>
          </a:prstGeom>
        </p:spPr>
        <p:txBody>
          <a:bodyPr vert="horz" wrap="square" lIns="0" tIns="12700" rIns="0" bIns="0" rtlCol="0">
            <a:spAutoFit/>
          </a:bodyPr>
          <a:lstStyle/>
          <a:p>
            <a:pPr marL="12700">
              <a:lnSpc>
                <a:spcPct val="100000"/>
              </a:lnSpc>
              <a:spcBef>
                <a:spcPts val="100"/>
              </a:spcBef>
            </a:pPr>
            <a:r>
              <a:rPr sz="2200" spc="-5" dirty="0">
                <a:solidFill>
                  <a:srgbClr val="595959"/>
                </a:solidFill>
                <a:latin typeface="Times New Roman"/>
                <a:cs typeface="Times New Roman"/>
              </a:rPr>
              <a:t>Reasoning with frames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can use </a:t>
            </a:r>
            <a:r>
              <a:rPr sz="2200" dirty="0">
                <a:solidFill>
                  <a:srgbClr val="595959"/>
                </a:solidFill>
                <a:latin typeface="Times New Roman"/>
                <a:cs typeface="Times New Roman"/>
              </a:rPr>
              <a:t>FOL:</a:t>
            </a:r>
            <a:endParaRPr sz="2200">
              <a:latin typeface="Times New Roman"/>
              <a:cs typeface="Times New Roman"/>
            </a:endParaRPr>
          </a:p>
          <a:p>
            <a:pPr marL="12700" marR="5080">
              <a:lnSpc>
                <a:spcPts val="2600"/>
              </a:lnSpc>
              <a:spcBef>
                <a:spcPts val="380"/>
              </a:spcBef>
            </a:pPr>
            <a:r>
              <a:rPr sz="2200" spc="-15" dirty="0">
                <a:solidFill>
                  <a:srgbClr val="595959"/>
                </a:solidFill>
                <a:latin typeface="Times New Roman"/>
                <a:cs typeface="Times New Roman"/>
              </a:rPr>
              <a:t>(</a:t>
            </a:r>
            <a:r>
              <a:rPr sz="2450" i="1" spc="-15" dirty="0">
                <a:latin typeface="Symbol"/>
                <a:cs typeface="Symbol"/>
              </a:rPr>
              <a:t></a:t>
            </a:r>
            <a:r>
              <a:rPr sz="2450" i="1" spc="-15" dirty="0">
                <a:latin typeface="Times New Roman"/>
                <a:cs typeface="Times New Roman"/>
              </a:rPr>
              <a:t> </a:t>
            </a:r>
            <a:r>
              <a:rPr sz="2200" spc="-5" dirty="0">
                <a:solidFill>
                  <a:srgbClr val="595959"/>
                </a:solidFill>
                <a:latin typeface="Times New Roman"/>
                <a:cs typeface="Times New Roman"/>
              </a:rPr>
              <a:t>X) (Name(X) </a:t>
            </a:r>
            <a:r>
              <a:rPr sz="2200" dirty="0">
                <a:solidFill>
                  <a:srgbClr val="595959"/>
                </a:solidFill>
                <a:latin typeface="Times New Roman"/>
                <a:cs typeface="Times New Roman"/>
              </a:rPr>
              <a:t>= </a:t>
            </a:r>
            <a:r>
              <a:rPr sz="2200" spc="-5" dirty="0">
                <a:solidFill>
                  <a:srgbClr val="595959"/>
                </a:solidFill>
                <a:latin typeface="Times New Roman"/>
                <a:cs typeface="Times New Roman"/>
              </a:rPr>
              <a:t>Barack Obama) </a:t>
            </a:r>
            <a:r>
              <a:rPr sz="2200" dirty="0">
                <a:solidFill>
                  <a:srgbClr val="595959"/>
                </a:solidFill>
                <a:latin typeface="Times New Roman"/>
                <a:cs typeface="Times New Roman"/>
              </a:rPr>
              <a:t>^ </a:t>
            </a:r>
            <a:r>
              <a:rPr sz="2200" spc="-5" dirty="0">
                <a:solidFill>
                  <a:srgbClr val="595959"/>
                </a:solidFill>
                <a:latin typeface="Times New Roman"/>
                <a:cs typeface="Times New Roman"/>
              </a:rPr>
              <a:t>Birthplace(X) </a:t>
            </a:r>
            <a:r>
              <a:rPr sz="2200" dirty="0">
                <a:solidFill>
                  <a:srgbClr val="595959"/>
                </a:solidFill>
                <a:latin typeface="Times New Roman"/>
                <a:cs typeface="Times New Roman"/>
              </a:rPr>
              <a:t>=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Honolulu)</a:t>
            </a:r>
            <a:r>
              <a:rPr sz="2200" dirty="0">
                <a:solidFill>
                  <a:srgbClr val="595959"/>
                </a:solidFill>
                <a:latin typeface="Times New Roman"/>
                <a:cs typeface="Times New Roman"/>
              </a:rPr>
              <a:t> </a:t>
            </a:r>
            <a:r>
              <a:rPr sz="2200" spc="-5" dirty="0">
                <a:solidFill>
                  <a:srgbClr val="595959"/>
                </a:solidFill>
                <a:latin typeface="Times New Roman"/>
                <a:cs typeface="Times New Roman"/>
              </a:rPr>
              <a:t>etc.</a:t>
            </a:r>
            <a:endParaRPr sz="2200">
              <a:latin typeface="Times New Roman"/>
              <a:cs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63752"/>
            <a:ext cx="5055870" cy="1120140"/>
          </a:xfrm>
          <a:prstGeom prst="rect">
            <a:avLst/>
          </a:prstGeom>
        </p:spPr>
        <p:txBody>
          <a:bodyPr vert="horz" wrap="square" lIns="0" tIns="12700" rIns="0" bIns="0" rtlCol="0">
            <a:spAutoFit/>
          </a:bodyPr>
          <a:lstStyle/>
          <a:p>
            <a:pPr marL="12700">
              <a:lnSpc>
                <a:spcPts val="4310"/>
              </a:lnSpc>
              <a:spcBef>
                <a:spcPts val="100"/>
              </a:spcBef>
            </a:pPr>
            <a:r>
              <a:rPr sz="3600" spc="85" dirty="0"/>
              <a:t>Applications</a:t>
            </a:r>
            <a:r>
              <a:rPr sz="3600" spc="180" dirty="0"/>
              <a:t> </a:t>
            </a:r>
            <a:r>
              <a:rPr sz="3600" spc="100" dirty="0"/>
              <a:t>of</a:t>
            </a:r>
            <a:endParaRPr sz="3600"/>
          </a:p>
          <a:p>
            <a:pPr marL="12700">
              <a:lnSpc>
                <a:spcPts val="4310"/>
              </a:lnSpc>
            </a:pPr>
            <a:r>
              <a:rPr sz="3600" spc="85" dirty="0"/>
              <a:t>Semantic</a:t>
            </a:r>
            <a:r>
              <a:rPr sz="3600" spc="130" dirty="0"/>
              <a:t> </a:t>
            </a:r>
            <a:r>
              <a:rPr sz="3600" spc="90" dirty="0"/>
              <a:t>Representations</a:t>
            </a:r>
            <a:endParaRPr sz="3600"/>
          </a:p>
        </p:txBody>
      </p:sp>
      <p:sp>
        <p:nvSpPr>
          <p:cNvPr id="3" name="object 3"/>
          <p:cNvSpPr/>
          <p:nvPr/>
        </p:nvSpPr>
        <p:spPr>
          <a:xfrm>
            <a:off x="962753" y="2519950"/>
            <a:ext cx="3962400" cy="12700"/>
          </a:xfrm>
          <a:custGeom>
            <a:avLst/>
            <a:gdLst/>
            <a:ahLst/>
            <a:cxnLst/>
            <a:rect l="l" t="t" r="r" b="b"/>
            <a:pathLst>
              <a:path w="3962400" h="12700">
                <a:moveTo>
                  <a:pt x="3962399" y="0"/>
                </a:moveTo>
                <a:lnTo>
                  <a:pt x="0" y="0"/>
                </a:lnTo>
                <a:lnTo>
                  <a:pt x="0" y="12700"/>
                </a:lnTo>
                <a:lnTo>
                  <a:pt x="3962399" y="12700"/>
                </a:lnTo>
                <a:lnTo>
                  <a:pt x="3962399" y="0"/>
                </a:lnTo>
                <a:close/>
              </a:path>
            </a:pathLst>
          </a:custGeom>
          <a:solidFill>
            <a:srgbClr val="6B9F25"/>
          </a:solidFill>
        </p:spPr>
        <p:txBody>
          <a:bodyPr wrap="square" lIns="0" tIns="0" rIns="0" bIns="0" rtlCol="0"/>
          <a:lstStyle/>
          <a:p>
            <a:endParaRPr/>
          </a:p>
        </p:txBody>
      </p:sp>
      <p:sp>
        <p:nvSpPr>
          <p:cNvPr id="4" name="object 4"/>
          <p:cNvSpPr/>
          <p:nvPr/>
        </p:nvSpPr>
        <p:spPr>
          <a:xfrm>
            <a:off x="4925152" y="3281950"/>
            <a:ext cx="1854200" cy="12700"/>
          </a:xfrm>
          <a:custGeom>
            <a:avLst/>
            <a:gdLst/>
            <a:ahLst/>
            <a:cxnLst/>
            <a:rect l="l" t="t" r="r" b="b"/>
            <a:pathLst>
              <a:path w="1854200" h="12700">
                <a:moveTo>
                  <a:pt x="1854199" y="0"/>
                </a:moveTo>
                <a:lnTo>
                  <a:pt x="0" y="0"/>
                </a:lnTo>
                <a:lnTo>
                  <a:pt x="0" y="12700"/>
                </a:lnTo>
                <a:lnTo>
                  <a:pt x="1854199" y="12700"/>
                </a:lnTo>
                <a:lnTo>
                  <a:pt x="1854199" y="0"/>
                </a:lnTo>
                <a:close/>
              </a:path>
            </a:pathLst>
          </a:custGeom>
          <a:solidFill>
            <a:srgbClr val="6B9F25"/>
          </a:solidFill>
        </p:spPr>
        <p:txBody>
          <a:bodyPr wrap="square" lIns="0" tIns="0" rIns="0" bIns="0" rtlCol="0"/>
          <a:lstStyle/>
          <a:p>
            <a:endParaRPr/>
          </a:p>
        </p:txBody>
      </p:sp>
      <p:sp>
        <p:nvSpPr>
          <p:cNvPr id="5" name="object 5"/>
          <p:cNvSpPr txBox="1"/>
          <p:nvPr/>
        </p:nvSpPr>
        <p:spPr>
          <a:xfrm>
            <a:off x="863692" y="1916700"/>
            <a:ext cx="7674609" cy="4058920"/>
          </a:xfrm>
          <a:prstGeom prst="rect">
            <a:avLst/>
          </a:prstGeom>
        </p:spPr>
        <p:txBody>
          <a:bodyPr vert="horz" wrap="square" lIns="0" tIns="12700" rIns="0" bIns="0" rtlCol="0">
            <a:spAutoFit/>
          </a:bodyPr>
          <a:lstStyle/>
          <a:p>
            <a:pPr marL="12700" marR="140335">
              <a:lnSpc>
                <a:spcPct val="100000"/>
              </a:lnSpc>
              <a:spcBef>
                <a:spcPts val="100"/>
              </a:spcBef>
            </a:pPr>
            <a:r>
              <a:rPr sz="2000" b="1" spc="-5" dirty="0">
                <a:solidFill>
                  <a:srgbClr val="595959"/>
                </a:solidFill>
                <a:latin typeface="Times New Roman"/>
                <a:cs typeface="Times New Roman"/>
              </a:rPr>
              <a:t>Paraphrase task: </a:t>
            </a:r>
            <a:r>
              <a:rPr sz="2000" spc="-5" dirty="0">
                <a:solidFill>
                  <a:srgbClr val="595959"/>
                </a:solidFill>
                <a:latin typeface="Times New Roman"/>
                <a:cs typeface="Times New Roman"/>
              </a:rPr>
              <a:t>two</a:t>
            </a:r>
            <a:r>
              <a:rPr sz="2000" dirty="0">
                <a:solidFill>
                  <a:srgbClr val="595959"/>
                </a:solidFill>
                <a:latin typeface="Times New Roman"/>
                <a:cs typeface="Times New Roman"/>
              </a:rPr>
              <a:t> </a:t>
            </a:r>
            <a:r>
              <a:rPr sz="2000" spc="-5" dirty="0">
                <a:solidFill>
                  <a:srgbClr val="595959"/>
                </a:solidFill>
                <a:latin typeface="Times New Roman"/>
                <a:cs typeface="Times New Roman"/>
              </a:rPr>
              <a:t>sentences</a:t>
            </a:r>
            <a:r>
              <a:rPr sz="2000" dirty="0">
                <a:solidFill>
                  <a:srgbClr val="595959"/>
                </a:solidFill>
                <a:latin typeface="Times New Roman"/>
                <a:cs typeface="Times New Roman"/>
              </a:rPr>
              <a:t> </a:t>
            </a:r>
            <a:r>
              <a:rPr sz="2000" spc="-5" dirty="0">
                <a:solidFill>
                  <a:srgbClr val="595959"/>
                </a:solidFill>
                <a:latin typeface="Times New Roman"/>
                <a:cs typeface="Times New Roman"/>
              </a:rPr>
              <a:t>map</a:t>
            </a:r>
            <a:r>
              <a:rPr sz="200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dirty="0">
                <a:solidFill>
                  <a:srgbClr val="595959"/>
                </a:solidFill>
                <a:latin typeface="Times New Roman"/>
                <a:cs typeface="Times New Roman"/>
              </a:rPr>
              <a:t> </a:t>
            </a:r>
            <a:r>
              <a:rPr sz="2000" spc="-5" dirty="0">
                <a:solidFill>
                  <a:srgbClr val="595959"/>
                </a:solidFill>
                <a:latin typeface="Times New Roman"/>
                <a:cs typeface="Times New Roman"/>
              </a:rPr>
              <a:t>same </a:t>
            </a:r>
            <a:r>
              <a:rPr sz="2000" spc="-10" dirty="0">
                <a:solidFill>
                  <a:srgbClr val="595959"/>
                </a:solidFill>
                <a:latin typeface="Times New Roman"/>
                <a:cs typeface="Times New Roman"/>
              </a:rPr>
              <a:t>semantic</a:t>
            </a:r>
            <a:r>
              <a:rPr sz="2000" spc="-5" dirty="0">
                <a:solidFill>
                  <a:srgbClr val="595959"/>
                </a:solidFill>
                <a:latin typeface="Times New Roman"/>
                <a:cs typeface="Times New Roman"/>
              </a:rPr>
              <a:t> representation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a:t>
            </a:r>
            <a:r>
              <a:rPr sz="2000" spc="-5" dirty="0">
                <a:solidFill>
                  <a:srgbClr val="6B9F25"/>
                </a:solidFill>
                <a:latin typeface="Times New Roman"/>
                <a:cs typeface="Times New Roman"/>
              </a:rPr>
              <a:t>Microsoft</a:t>
            </a:r>
            <a:r>
              <a:rPr sz="2000" spc="-15" dirty="0">
                <a:solidFill>
                  <a:srgbClr val="6B9F25"/>
                </a:solidFill>
                <a:latin typeface="Times New Roman"/>
                <a:cs typeface="Times New Roman"/>
              </a:rPr>
              <a:t> </a:t>
            </a:r>
            <a:r>
              <a:rPr sz="2000" spc="-5" dirty="0">
                <a:solidFill>
                  <a:srgbClr val="6B9F25"/>
                </a:solidFill>
                <a:latin typeface="Times New Roman"/>
                <a:cs typeface="Times New Roman"/>
              </a:rPr>
              <a:t>Research</a:t>
            </a:r>
            <a:r>
              <a:rPr sz="2000" dirty="0">
                <a:solidFill>
                  <a:srgbClr val="6B9F25"/>
                </a:solidFill>
                <a:latin typeface="Times New Roman"/>
                <a:cs typeface="Times New Roman"/>
              </a:rPr>
              <a:t> </a:t>
            </a:r>
            <a:r>
              <a:rPr sz="2000" spc="-5" dirty="0">
                <a:solidFill>
                  <a:srgbClr val="6B9F25"/>
                </a:solidFill>
                <a:latin typeface="Times New Roman"/>
                <a:cs typeface="Times New Roman"/>
              </a:rPr>
              <a:t>Paraphrase Corpus</a:t>
            </a:r>
            <a:r>
              <a:rPr sz="2000" spc="-5" dirty="0">
                <a:solidFill>
                  <a:srgbClr val="595959"/>
                </a:solidFill>
                <a:latin typeface="Times New Roman"/>
                <a:cs typeface="Times New Roman"/>
              </a:rPr>
              <a:t>).</a:t>
            </a:r>
            <a:endParaRPr sz="2000">
              <a:latin typeface="Times New Roman"/>
              <a:cs typeface="Times New Roman"/>
            </a:endParaRPr>
          </a:p>
          <a:p>
            <a:pPr marL="12700" marR="111125">
              <a:lnSpc>
                <a:spcPct val="100000"/>
              </a:lnSpc>
              <a:spcBef>
                <a:spcPts val="1200"/>
              </a:spcBef>
            </a:pPr>
            <a:r>
              <a:rPr sz="2000" b="1" spc="-5" dirty="0">
                <a:solidFill>
                  <a:srgbClr val="595959"/>
                </a:solidFill>
                <a:latin typeface="Times New Roman"/>
                <a:cs typeface="Times New Roman"/>
              </a:rPr>
              <a:t>Entailment</a:t>
            </a:r>
            <a:r>
              <a:rPr sz="2000" b="1" dirty="0">
                <a:solidFill>
                  <a:srgbClr val="595959"/>
                </a:solidFill>
                <a:latin typeface="Times New Roman"/>
                <a:cs typeface="Times New Roman"/>
              </a:rPr>
              <a:t> </a:t>
            </a:r>
            <a:r>
              <a:rPr sz="2000" b="1" spc="-5" dirty="0">
                <a:solidFill>
                  <a:srgbClr val="595959"/>
                </a:solidFill>
                <a:latin typeface="Times New Roman"/>
                <a:cs typeface="Times New Roman"/>
              </a:rPr>
              <a:t>task:</a:t>
            </a:r>
            <a:r>
              <a:rPr sz="2000" b="1"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dirty="0">
                <a:solidFill>
                  <a:srgbClr val="595959"/>
                </a:solidFill>
                <a:latin typeface="Times New Roman"/>
                <a:cs typeface="Times New Roman"/>
              </a:rPr>
              <a:t> </a:t>
            </a:r>
            <a:r>
              <a:rPr sz="2000" spc="-10" dirty="0">
                <a:solidFill>
                  <a:srgbClr val="595959"/>
                </a:solidFill>
                <a:latin typeface="Times New Roman"/>
                <a:cs typeface="Times New Roman"/>
              </a:rPr>
              <a:t>semantics</a:t>
            </a:r>
            <a:r>
              <a:rPr sz="2000" dirty="0">
                <a:solidFill>
                  <a:srgbClr val="595959"/>
                </a:solidFill>
                <a:latin typeface="Times New Roman"/>
                <a:cs typeface="Times New Roman"/>
              </a:rPr>
              <a:t> of </a:t>
            </a:r>
            <a:r>
              <a:rPr sz="2000" spc="-5" dirty="0">
                <a:solidFill>
                  <a:srgbClr val="595959"/>
                </a:solidFill>
                <a:latin typeface="Times New Roman"/>
                <a:cs typeface="Times New Roman"/>
              </a:rPr>
              <a:t>the</a:t>
            </a:r>
            <a:r>
              <a:rPr sz="2000" dirty="0">
                <a:solidFill>
                  <a:srgbClr val="595959"/>
                </a:solidFill>
                <a:latin typeface="Times New Roman"/>
                <a:cs typeface="Times New Roman"/>
              </a:rPr>
              <a:t> </a:t>
            </a:r>
            <a:r>
              <a:rPr sz="2000" spc="-5" dirty="0">
                <a:solidFill>
                  <a:srgbClr val="595959"/>
                </a:solidFill>
                <a:latin typeface="Times New Roman"/>
                <a:cs typeface="Times New Roman"/>
              </a:rPr>
              <a:t>first</a:t>
            </a:r>
            <a:r>
              <a:rPr sz="2000" dirty="0">
                <a:solidFill>
                  <a:srgbClr val="595959"/>
                </a:solidFill>
                <a:latin typeface="Times New Roman"/>
                <a:cs typeface="Times New Roman"/>
              </a:rPr>
              <a:t> </a:t>
            </a:r>
            <a:r>
              <a:rPr sz="2000" spc="-5" dirty="0">
                <a:solidFill>
                  <a:srgbClr val="595959"/>
                </a:solidFill>
                <a:latin typeface="Times New Roman"/>
                <a:cs typeface="Times New Roman"/>
              </a:rPr>
              <a:t>sentence</a:t>
            </a:r>
            <a:r>
              <a:rPr sz="2000" dirty="0">
                <a:solidFill>
                  <a:srgbClr val="595959"/>
                </a:solidFill>
                <a:latin typeface="Times New Roman"/>
                <a:cs typeface="Times New Roman"/>
              </a:rPr>
              <a:t> </a:t>
            </a:r>
            <a:r>
              <a:rPr sz="2000" spc="-10" dirty="0">
                <a:solidFill>
                  <a:srgbClr val="595959"/>
                </a:solidFill>
                <a:latin typeface="Times New Roman"/>
                <a:cs typeface="Times New Roman"/>
              </a:rPr>
              <a:t>implies</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dirty="0">
                <a:solidFill>
                  <a:srgbClr val="595959"/>
                </a:solidFill>
                <a:latin typeface="Times New Roman"/>
                <a:cs typeface="Times New Roman"/>
              </a:rPr>
              <a:t> </a:t>
            </a:r>
            <a:r>
              <a:rPr sz="2000" spc="-10" dirty="0">
                <a:solidFill>
                  <a:srgbClr val="595959"/>
                </a:solidFill>
                <a:latin typeface="Times New Roman"/>
                <a:cs typeface="Times New Roman"/>
              </a:rPr>
              <a:t>semantics </a:t>
            </a:r>
            <a:r>
              <a:rPr sz="2000" spc="-484"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second</a:t>
            </a:r>
            <a:r>
              <a:rPr sz="2000" dirty="0">
                <a:solidFill>
                  <a:srgbClr val="595959"/>
                </a:solidFill>
                <a:latin typeface="Times New Roman"/>
                <a:cs typeface="Times New Roman"/>
              </a:rPr>
              <a:t> </a:t>
            </a:r>
            <a:r>
              <a:rPr sz="2000" spc="-5" dirty="0">
                <a:solidFill>
                  <a:srgbClr val="595959"/>
                </a:solidFill>
                <a:latin typeface="Times New Roman"/>
                <a:cs typeface="Times New Roman"/>
              </a:rPr>
              <a:t>under reasoning</a:t>
            </a:r>
            <a:r>
              <a:rPr sz="2000" dirty="0">
                <a:solidFill>
                  <a:srgbClr val="595959"/>
                </a:solidFill>
                <a:latin typeface="Times New Roman"/>
                <a:cs typeface="Times New Roman"/>
              </a:rPr>
              <a:t> </a:t>
            </a:r>
            <a:r>
              <a:rPr sz="2000" spc="-5" dirty="0">
                <a:solidFill>
                  <a:srgbClr val="595959"/>
                </a:solidFill>
                <a:latin typeface="Times New Roman"/>
                <a:cs typeface="Times New Roman"/>
              </a:rPr>
              <a:t>(EDITS: </a:t>
            </a:r>
            <a:r>
              <a:rPr sz="2000" spc="-5" dirty="0">
                <a:solidFill>
                  <a:srgbClr val="6B9F25"/>
                </a:solidFill>
                <a:latin typeface="Times New Roman"/>
                <a:cs typeface="Times New Roman"/>
                <a:hlinkClick r:id="rId2"/>
              </a:rPr>
              <a:t>http://edits.fbk.eu/</a:t>
            </a:r>
            <a:r>
              <a:rPr sz="2000" spc="-5" dirty="0">
                <a:solidFill>
                  <a:srgbClr val="595959"/>
                </a:solidFill>
                <a:latin typeface="Times New Roman"/>
                <a:cs typeface="Times New Roman"/>
                <a:hlinkClick r:id="rId2"/>
              </a:rPr>
              <a:t>).</a:t>
            </a:r>
            <a:endParaRPr sz="2000">
              <a:latin typeface="Times New Roman"/>
              <a:cs typeface="Times New Roman"/>
            </a:endParaRPr>
          </a:p>
          <a:p>
            <a:pPr marL="12700" marR="47625">
              <a:lnSpc>
                <a:spcPct val="100000"/>
              </a:lnSpc>
              <a:spcBef>
                <a:spcPts val="1200"/>
              </a:spcBef>
            </a:pPr>
            <a:r>
              <a:rPr sz="2000" spc="-5" dirty="0">
                <a:solidFill>
                  <a:srgbClr val="595959"/>
                </a:solidFill>
                <a:latin typeface="Times New Roman"/>
                <a:cs typeface="Times New Roman"/>
              </a:rPr>
              <a:t>Semantic</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representations are used to</a:t>
            </a:r>
            <a:r>
              <a:rPr sz="2000" dirty="0">
                <a:solidFill>
                  <a:srgbClr val="595959"/>
                </a:solidFill>
                <a:latin typeface="Times New Roman"/>
                <a:cs typeface="Times New Roman"/>
              </a:rPr>
              <a:t> </a:t>
            </a:r>
            <a:r>
              <a:rPr sz="2000" spc="-5" dirty="0">
                <a:solidFill>
                  <a:srgbClr val="595959"/>
                </a:solidFill>
                <a:latin typeface="Times New Roman"/>
                <a:cs typeface="Times New Roman"/>
              </a:rPr>
              <a:t>represent</a:t>
            </a:r>
            <a:r>
              <a:rPr sz="2000" spc="-10" dirty="0">
                <a:solidFill>
                  <a:srgbClr val="595959"/>
                </a:solidFill>
                <a:latin typeface="Times New Roman"/>
                <a:cs typeface="Times New Roman"/>
              </a:rPr>
              <a:t> entities </a:t>
            </a:r>
            <a:r>
              <a:rPr sz="2000" spc="-5" dirty="0">
                <a:solidFill>
                  <a:srgbClr val="595959"/>
                </a:solidFill>
                <a:latin typeface="Times New Roman"/>
                <a:cs typeface="Times New Roman"/>
              </a:rPr>
              <a:t>with</a:t>
            </a:r>
            <a:r>
              <a:rPr sz="2000" dirty="0">
                <a:solidFill>
                  <a:srgbClr val="595959"/>
                </a:solidFill>
                <a:latin typeface="Times New Roman"/>
                <a:cs typeface="Times New Roman"/>
              </a:rPr>
              <a:t> </a:t>
            </a:r>
            <a:r>
              <a:rPr sz="2000" spc="-5" dirty="0">
                <a:solidFill>
                  <a:srgbClr val="595959"/>
                </a:solidFill>
                <a:latin typeface="Times New Roman"/>
                <a:cs typeface="Times New Roman"/>
              </a:rPr>
              <a:t>their properties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and relations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 information extraction and</a:t>
            </a:r>
            <a:r>
              <a:rPr sz="2000" dirty="0">
                <a:solidFill>
                  <a:srgbClr val="595959"/>
                </a:solidFill>
                <a:latin typeface="Times New Roman"/>
                <a:cs typeface="Times New Roman"/>
              </a:rPr>
              <a:t> </a:t>
            </a:r>
            <a:r>
              <a:rPr sz="2000" spc="-5" dirty="0">
                <a:solidFill>
                  <a:srgbClr val="595959"/>
                </a:solidFill>
                <a:latin typeface="Times New Roman"/>
                <a:cs typeface="Times New Roman"/>
              </a:rPr>
              <a:t>question-answering systems.</a:t>
            </a:r>
            <a:endParaRPr sz="2000">
              <a:latin typeface="Times New Roman"/>
              <a:cs typeface="Times New Roman"/>
            </a:endParaRPr>
          </a:p>
          <a:p>
            <a:pPr marL="12700" marR="56515">
              <a:lnSpc>
                <a:spcPct val="100000"/>
              </a:lnSpc>
              <a:spcBef>
                <a:spcPts val="1200"/>
              </a:spcBef>
            </a:pPr>
            <a:r>
              <a:rPr sz="2000" spc="-5" dirty="0">
                <a:solidFill>
                  <a:srgbClr val="595959"/>
                </a:solidFill>
                <a:latin typeface="Times New Roman"/>
                <a:cs typeface="Times New Roman"/>
              </a:rPr>
              <a:t>Semantic representations are used in reasoning in </a:t>
            </a:r>
            <a:r>
              <a:rPr sz="2000" dirty="0">
                <a:solidFill>
                  <a:srgbClr val="595959"/>
                </a:solidFill>
                <a:latin typeface="Times New Roman"/>
                <a:cs typeface="Times New Roman"/>
              </a:rPr>
              <a:t>AI </a:t>
            </a:r>
            <a:r>
              <a:rPr sz="2000" spc="-5" dirty="0">
                <a:solidFill>
                  <a:srgbClr val="595959"/>
                </a:solidFill>
                <a:latin typeface="Times New Roman"/>
                <a:cs typeface="Times New Roman"/>
              </a:rPr>
              <a:t>systems such as robot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manipulations.</a:t>
            </a:r>
            <a:endParaRPr sz="2000">
              <a:latin typeface="Times New Roman"/>
              <a:cs typeface="Times New Roman"/>
            </a:endParaRPr>
          </a:p>
          <a:p>
            <a:pPr marL="49530">
              <a:lnSpc>
                <a:spcPct val="100000"/>
              </a:lnSpc>
              <a:spcBef>
                <a:spcPts val="120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Could also</a:t>
            </a:r>
            <a:r>
              <a:rPr sz="1800" dirty="0">
                <a:solidFill>
                  <a:srgbClr val="595959"/>
                </a:solidFill>
                <a:latin typeface="Times New Roman"/>
                <a:cs typeface="Times New Roman"/>
              </a:rPr>
              <a:t> be</a:t>
            </a:r>
            <a:r>
              <a:rPr sz="1800" spc="-5" dirty="0">
                <a:solidFill>
                  <a:srgbClr val="595959"/>
                </a:solidFill>
                <a:latin typeface="Times New Roman"/>
                <a:cs typeface="Times New Roman"/>
              </a:rPr>
              <a:t> used</a:t>
            </a:r>
            <a:r>
              <a:rPr sz="1800" dirty="0">
                <a:solidFill>
                  <a:srgbClr val="595959"/>
                </a:solidFill>
                <a:latin typeface="Times New Roman"/>
                <a:cs typeface="Times New Roman"/>
              </a:rPr>
              <a:t> </a:t>
            </a:r>
            <a:r>
              <a:rPr sz="1800" spc="-5" dirty="0">
                <a:solidFill>
                  <a:srgbClr val="595959"/>
                </a:solidFill>
                <a:latin typeface="Times New Roman"/>
                <a:cs typeface="Times New Roman"/>
              </a:rPr>
              <a:t>in</a:t>
            </a:r>
            <a:r>
              <a:rPr sz="1800" dirty="0">
                <a:solidFill>
                  <a:srgbClr val="595959"/>
                </a:solidFill>
                <a:latin typeface="Times New Roman"/>
                <a:cs typeface="Times New Roman"/>
              </a:rPr>
              <a:t> </a:t>
            </a:r>
            <a:r>
              <a:rPr sz="1800" spc="-5" dirty="0">
                <a:solidFill>
                  <a:srgbClr val="595959"/>
                </a:solidFill>
                <a:latin typeface="Times New Roman"/>
                <a:cs typeface="Times New Roman"/>
              </a:rPr>
              <a:t>dialog systems</a:t>
            </a:r>
            <a:endParaRPr sz="1800">
              <a:latin typeface="Times New Roman"/>
              <a:cs typeface="Times New Roman"/>
            </a:endParaRPr>
          </a:p>
          <a:p>
            <a:pPr marL="186055" marR="5080" indent="-137160">
              <a:lnSpc>
                <a:spcPct val="101899"/>
              </a:lnSpc>
              <a:spcBef>
                <a:spcPts val="1195"/>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30" dirty="0">
                <a:solidFill>
                  <a:srgbClr val="595959"/>
                </a:solidFill>
                <a:latin typeface="Times New Roman"/>
                <a:cs typeface="Times New Roman"/>
              </a:rPr>
              <a:t>Works</a:t>
            </a:r>
            <a:r>
              <a:rPr sz="1800" dirty="0">
                <a:solidFill>
                  <a:srgbClr val="595959"/>
                </a:solidFill>
                <a:latin typeface="Times New Roman"/>
                <a:cs typeface="Times New Roman"/>
              </a:rPr>
              <a:t> </a:t>
            </a:r>
            <a:r>
              <a:rPr sz="1800" spc="-5" dirty="0">
                <a:solidFill>
                  <a:srgbClr val="595959"/>
                </a:solidFill>
                <a:latin typeface="Times New Roman"/>
                <a:cs typeface="Times New Roman"/>
              </a:rPr>
              <a:t>best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a:t>
            </a:r>
            <a:r>
              <a:rPr sz="1800" spc="5" dirty="0">
                <a:solidFill>
                  <a:srgbClr val="595959"/>
                </a:solidFill>
                <a:latin typeface="Times New Roman"/>
                <a:cs typeface="Times New Roman"/>
              </a:rPr>
              <a:t> </a:t>
            </a:r>
            <a:r>
              <a:rPr sz="1800" dirty="0">
                <a:solidFill>
                  <a:srgbClr val="595959"/>
                </a:solidFill>
                <a:latin typeface="Times New Roman"/>
                <a:cs typeface="Times New Roman"/>
              </a:rPr>
              <a:t>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small</a:t>
            </a:r>
            <a:r>
              <a:rPr sz="1800" dirty="0">
                <a:solidFill>
                  <a:srgbClr val="595959"/>
                </a:solidFill>
                <a:latin typeface="Times New Roman"/>
                <a:cs typeface="Times New Roman"/>
              </a:rPr>
              <a:t> </a:t>
            </a:r>
            <a:r>
              <a:rPr sz="1800" spc="-5" dirty="0">
                <a:solidFill>
                  <a:srgbClr val="595959"/>
                </a:solidFill>
                <a:latin typeface="Times New Roman"/>
                <a:cs typeface="Times New Roman"/>
              </a:rPr>
              <a:t>environment</a:t>
            </a:r>
            <a:r>
              <a:rPr sz="1800" dirty="0">
                <a:solidFill>
                  <a:srgbClr val="595959"/>
                </a:solidFill>
                <a:latin typeface="Times New Roman"/>
                <a:cs typeface="Times New Roman"/>
              </a:rPr>
              <a:t> where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amount</a:t>
            </a:r>
            <a:r>
              <a:rPr sz="1800" dirty="0">
                <a:solidFill>
                  <a:srgbClr val="595959"/>
                </a:solidFill>
                <a:latin typeface="Times New Roman"/>
                <a:cs typeface="Times New Roman"/>
              </a:rPr>
              <a:t> of</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world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knowledge</a:t>
            </a:r>
            <a:r>
              <a:rPr sz="1800" spc="5" dirty="0">
                <a:solidFill>
                  <a:srgbClr val="595959"/>
                </a:solidFill>
                <a:latin typeface="Times New Roman"/>
                <a:cs typeface="Times New Roman"/>
              </a:rPr>
              <a:t> </a:t>
            </a:r>
            <a:r>
              <a:rPr sz="1800" dirty="0">
                <a:solidFill>
                  <a:srgbClr val="595959"/>
                </a:solidFill>
                <a:latin typeface="Times New Roman"/>
                <a:cs typeface="Times New Roman"/>
              </a:rPr>
              <a:t>needed </a:t>
            </a:r>
            <a:r>
              <a:rPr sz="1800" spc="-434" dirty="0">
                <a:solidFill>
                  <a:srgbClr val="595959"/>
                </a:solidFill>
                <a:latin typeface="Times New Roman"/>
                <a:cs typeface="Times New Roman"/>
              </a:rPr>
              <a:t> </a:t>
            </a:r>
            <a:r>
              <a:rPr sz="1800" dirty="0">
                <a:solidFill>
                  <a:srgbClr val="595959"/>
                </a:solidFill>
                <a:latin typeface="Times New Roman"/>
                <a:cs typeface="Times New Roman"/>
              </a:rPr>
              <a:t>is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small</a:t>
            </a:r>
            <a:endParaRPr sz="1800">
              <a:latin typeface="Times New Roman"/>
              <a:cs typeface="Times New Roman"/>
            </a:endParaRPr>
          </a:p>
        </p:txBody>
      </p:sp>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7" name="object 7"/>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14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03123"/>
            <a:ext cx="4162425" cy="665480"/>
          </a:xfrm>
          <a:prstGeom prst="rect">
            <a:avLst/>
          </a:prstGeom>
        </p:spPr>
        <p:txBody>
          <a:bodyPr vert="horz" wrap="square" lIns="0" tIns="12700" rIns="0" bIns="0" rtlCol="0">
            <a:spAutoFit/>
          </a:bodyPr>
          <a:lstStyle/>
          <a:p>
            <a:pPr marL="12700">
              <a:lnSpc>
                <a:spcPct val="100000"/>
              </a:lnSpc>
              <a:spcBef>
                <a:spcPts val="100"/>
              </a:spcBef>
            </a:pPr>
            <a:r>
              <a:rPr sz="4200" spc="80" dirty="0"/>
              <a:t>Lexical</a:t>
            </a:r>
            <a:r>
              <a:rPr sz="4200" spc="125" dirty="0"/>
              <a:t> </a:t>
            </a:r>
            <a:r>
              <a:rPr sz="4200" spc="95" dirty="0"/>
              <a:t>Semantics</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6</a:t>
            </a:fld>
            <a:endParaRPr dirty="0"/>
          </a:p>
        </p:txBody>
      </p:sp>
      <p:sp>
        <p:nvSpPr>
          <p:cNvPr id="3" name="object 3"/>
          <p:cNvSpPr txBox="1"/>
          <p:nvPr/>
        </p:nvSpPr>
        <p:spPr>
          <a:xfrm>
            <a:off x="754508" y="1624877"/>
            <a:ext cx="7443470" cy="4592320"/>
          </a:xfrm>
          <a:prstGeom prst="rect">
            <a:avLst/>
          </a:prstGeom>
        </p:spPr>
        <p:txBody>
          <a:bodyPr vert="horz" wrap="square" lIns="0" tIns="114300" rIns="0" bIns="0" rtlCol="0">
            <a:spAutoFit/>
          </a:bodyPr>
          <a:lstStyle/>
          <a:p>
            <a:pPr marL="12700">
              <a:lnSpc>
                <a:spcPct val="100000"/>
              </a:lnSpc>
              <a:spcBef>
                <a:spcPts val="900"/>
              </a:spcBef>
            </a:pPr>
            <a:r>
              <a:rPr sz="2000" b="1" spc="-5" dirty="0">
                <a:solidFill>
                  <a:srgbClr val="595959"/>
                </a:solidFill>
                <a:latin typeface="Times New Roman"/>
                <a:cs typeface="Times New Roman"/>
              </a:rPr>
              <a:t>Lexicons:</a:t>
            </a:r>
            <a:r>
              <a:rPr sz="2000" b="1" spc="-10" dirty="0">
                <a:solidFill>
                  <a:srgbClr val="595959"/>
                </a:solidFill>
                <a:latin typeface="Times New Roman"/>
                <a:cs typeface="Times New Roman"/>
              </a:rPr>
              <a:t> </a:t>
            </a:r>
            <a:r>
              <a:rPr sz="2000" dirty="0">
                <a:solidFill>
                  <a:srgbClr val="595959"/>
                </a:solidFill>
                <a:latin typeface="Times New Roman"/>
                <a:cs typeface="Times New Roman"/>
              </a:rPr>
              <a:t>words</a:t>
            </a:r>
            <a:r>
              <a:rPr sz="2000" spc="-5" dirty="0">
                <a:solidFill>
                  <a:srgbClr val="595959"/>
                </a:solidFill>
                <a:latin typeface="Times New Roman"/>
                <a:cs typeface="Times New Roman"/>
              </a:rPr>
              <a:t> (or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lexemes </a:t>
            </a:r>
            <a:r>
              <a:rPr sz="2000" dirty="0">
                <a:solidFill>
                  <a:srgbClr val="595959"/>
                </a:solidFill>
                <a:latin typeface="Times New Roman"/>
                <a:cs typeface="Times New Roman"/>
              </a:rPr>
              <a:t>or</a:t>
            </a:r>
            <a:r>
              <a:rPr sz="2000" spc="-10" dirty="0">
                <a:solidFill>
                  <a:srgbClr val="595959"/>
                </a:solidFill>
                <a:latin typeface="Times New Roman"/>
                <a:cs typeface="Times New Roman"/>
              </a:rPr>
              <a:t> stems)</a:t>
            </a:r>
            <a:r>
              <a:rPr sz="2000" spc="-5" dirty="0">
                <a:solidFill>
                  <a:srgbClr val="595959"/>
                </a:solidFill>
                <a:latin typeface="Times New Roman"/>
                <a:cs typeface="Times New Roman"/>
              </a:rPr>
              <a:t> together with some information</a:t>
            </a:r>
            <a:endParaRPr sz="2000">
              <a:latin typeface="Times New Roman"/>
              <a:cs typeface="Times New Roman"/>
            </a:endParaRPr>
          </a:p>
          <a:p>
            <a:pPr marL="12700">
              <a:lnSpc>
                <a:spcPct val="100000"/>
              </a:lnSpc>
              <a:spcBef>
                <a:spcPts val="800"/>
              </a:spcBef>
            </a:pPr>
            <a:r>
              <a:rPr sz="2000" b="1" spc="-5" dirty="0">
                <a:solidFill>
                  <a:srgbClr val="595959"/>
                </a:solidFill>
                <a:latin typeface="Times New Roman"/>
                <a:cs typeface="Times New Roman"/>
              </a:rPr>
              <a:t>Dictionaries:</a:t>
            </a:r>
            <a:r>
              <a:rPr sz="2000" b="1"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lexicon with</a:t>
            </a:r>
            <a:r>
              <a:rPr sz="2000" dirty="0">
                <a:solidFill>
                  <a:srgbClr val="595959"/>
                </a:solidFill>
                <a:latin typeface="Times New Roman"/>
                <a:cs typeface="Times New Roman"/>
              </a:rPr>
              <a:t> </a:t>
            </a:r>
            <a:r>
              <a:rPr sz="2000" spc="-5" dirty="0">
                <a:solidFill>
                  <a:srgbClr val="595959"/>
                </a:solidFill>
                <a:latin typeface="Times New Roman"/>
                <a:cs typeface="Times New Roman"/>
              </a:rPr>
              <a:t>definitions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each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sense</a:t>
            </a:r>
            <a:endParaRPr sz="2000">
              <a:latin typeface="Times New Roman"/>
              <a:cs typeface="Times New Roman"/>
            </a:endParaRPr>
          </a:p>
          <a:p>
            <a:pPr marL="48895">
              <a:lnSpc>
                <a:spcPct val="100000"/>
              </a:lnSpc>
              <a:spcBef>
                <a:spcPts val="80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Most</a:t>
            </a:r>
            <a:r>
              <a:rPr sz="1800" spc="-10" dirty="0">
                <a:solidFill>
                  <a:srgbClr val="595959"/>
                </a:solidFill>
                <a:latin typeface="Times New Roman"/>
                <a:cs typeface="Times New Roman"/>
              </a:rPr>
              <a:t> </a:t>
            </a:r>
            <a:r>
              <a:rPr sz="1800" dirty="0">
                <a:solidFill>
                  <a:srgbClr val="595959"/>
                </a:solidFill>
                <a:latin typeface="Times New Roman"/>
                <a:cs typeface="Times New Roman"/>
              </a:rPr>
              <a:t>are</a:t>
            </a:r>
            <a:r>
              <a:rPr sz="1800" spc="-5" dirty="0">
                <a:solidFill>
                  <a:srgbClr val="595959"/>
                </a:solidFill>
                <a:latin typeface="Times New Roman"/>
                <a:cs typeface="Times New Roman"/>
              </a:rPr>
              <a:t> </a:t>
            </a:r>
            <a:r>
              <a:rPr sz="1800" dirty="0">
                <a:solidFill>
                  <a:srgbClr val="595959"/>
                </a:solidFill>
                <a:latin typeface="Times New Roman"/>
                <a:cs typeface="Times New Roman"/>
              </a:rPr>
              <a:t>now</a:t>
            </a:r>
            <a:r>
              <a:rPr sz="1800" spc="-5" dirty="0">
                <a:solidFill>
                  <a:srgbClr val="595959"/>
                </a:solidFill>
                <a:latin typeface="Times New Roman"/>
                <a:cs typeface="Times New Roman"/>
              </a:rPr>
              <a:t> available online</a:t>
            </a:r>
            <a:endParaRPr sz="1800">
              <a:latin typeface="Times New Roman"/>
              <a:cs typeface="Times New Roman"/>
            </a:endParaRPr>
          </a:p>
          <a:p>
            <a:pPr marL="12700">
              <a:lnSpc>
                <a:spcPct val="100000"/>
              </a:lnSpc>
              <a:spcBef>
                <a:spcPts val="1040"/>
              </a:spcBef>
            </a:pPr>
            <a:r>
              <a:rPr sz="2000" b="1" spc="-5" dirty="0">
                <a:solidFill>
                  <a:srgbClr val="595959"/>
                </a:solidFill>
                <a:latin typeface="Times New Roman"/>
                <a:cs typeface="Times New Roman"/>
              </a:rPr>
              <a:t>Thesauruses:</a:t>
            </a:r>
            <a:r>
              <a:rPr sz="2000" b="1" spc="-10" dirty="0">
                <a:solidFill>
                  <a:srgbClr val="595959"/>
                </a:solidFill>
                <a:latin typeface="Times New Roman"/>
                <a:cs typeface="Times New Roman"/>
              </a:rPr>
              <a:t> </a:t>
            </a:r>
            <a:r>
              <a:rPr sz="2000" spc="-5" dirty="0">
                <a:solidFill>
                  <a:srgbClr val="595959"/>
                </a:solidFill>
                <a:latin typeface="Times New Roman"/>
                <a:cs typeface="Times New Roman"/>
              </a:rPr>
              <a:t>add</a:t>
            </a:r>
            <a:r>
              <a:rPr sz="2000" dirty="0">
                <a:solidFill>
                  <a:srgbClr val="595959"/>
                </a:solidFill>
                <a:latin typeface="Times New Roman"/>
                <a:cs typeface="Times New Roman"/>
              </a:rPr>
              <a:t> </a:t>
            </a:r>
            <a:r>
              <a:rPr sz="2000" spc="-5" dirty="0">
                <a:solidFill>
                  <a:srgbClr val="595959"/>
                </a:solidFill>
                <a:latin typeface="Times New Roman"/>
                <a:cs typeface="Times New Roman"/>
              </a:rPr>
              <a:t>synonyms for each</a:t>
            </a:r>
            <a:r>
              <a:rPr sz="2000" dirty="0">
                <a:solidFill>
                  <a:srgbClr val="595959"/>
                </a:solidFill>
                <a:latin typeface="Times New Roman"/>
                <a:cs typeface="Times New Roman"/>
              </a:rPr>
              <a:t> word</a:t>
            </a:r>
            <a:r>
              <a:rPr sz="2000" spc="-5" dirty="0">
                <a:solidFill>
                  <a:srgbClr val="595959"/>
                </a:solidFill>
                <a:latin typeface="Times New Roman"/>
                <a:cs typeface="Times New Roman"/>
              </a:rPr>
              <a:t> sense</a:t>
            </a:r>
            <a:endParaRPr sz="2000">
              <a:latin typeface="Times New Roman"/>
              <a:cs typeface="Times New Roman"/>
            </a:endParaRPr>
          </a:p>
          <a:p>
            <a:pPr marL="48895">
              <a:lnSpc>
                <a:spcPct val="100000"/>
              </a:lnSpc>
              <a:spcBef>
                <a:spcPts val="800"/>
              </a:spcBef>
            </a:pPr>
            <a:r>
              <a:rPr sz="2000" spc="-15" dirty="0">
                <a:solidFill>
                  <a:srgbClr val="002060"/>
                </a:solidFill>
                <a:latin typeface="Impact"/>
                <a:cs typeface="Impact"/>
              </a:rPr>
              <a:t>­</a:t>
            </a:r>
            <a:r>
              <a:rPr sz="2000" spc="125" dirty="0">
                <a:solidFill>
                  <a:srgbClr val="002060"/>
                </a:solidFill>
                <a:latin typeface="Impact"/>
                <a:cs typeface="Impact"/>
              </a:rPr>
              <a:t> </a:t>
            </a:r>
            <a:r>
              <a:rPr sz="2000" spc="-25" dirty="0">
                <a:solidFill>
                  <a:srgbClr val="595959"/>
                </a:solidFill>
                <a:latin typeface="Times New Roman"/>
                <a:cs typeface="Times New Roman"/>
              </a:rPr>
              <a:t>WordNet</a:t>
            </a:r>
            <a:endParaRPr sz="2000">
              <a:latin typeface="Times New Roman"/>
              <a:cs typeface="Times New Roman"/>
            </a:endParaRPr>
          </a:p>
          <a:p>
            <a:pPr marL="12700" marR="312420">
              <a:lnSpc>
                <a:spcPct val="100000"/>
              </a:lnSpc>
              <a:spcBef>
                <a:spcPts val="1000"/>
              </a:spcBef>
            </a:pPr>
            <a:r>
              <a:rPr sz="2000" b="1" spc="-5" dirty="0">
                <a:solidFill>
                  <a:srgbClr val="595959"/>
                </a:solidFill>
                <a:latin typeface="Times New Roman"/>
                <a:cs typeface="Times New Roman"/>
              </a:rPr>
              <a:t>Semantic</a:t>
            </a:r>
            <a:r>
              <a:rPr sz="2000" b="1" dirty="0">
                <a:solidFill>
                  <a:srgbClr val="595959"/>
                </a:solidFill>
                <a:latin typeface="Times New Roman"/>
                <a:cs typeface="Times New Roman"/>
              </a:rPr>
              <a:t> </a:t>
            </a:r>
            <a:r>
              <a:rPr sz="2000" b="1" spc="-5" dirty="0">
                <a:solidFill>
                  <a:srgbClr val="595959"/>
                </a:solidFill>
                <a:latin typeface="Times New Roman"/>
                <a:cs typeface="Times New Roman"/>
              </a:rPr>
              <a:t>networks:</a:t>
            </a:r>
            <a:r>
              <a:rPr sz="2000" b="1" dirty="0">
                <a:solidFill>
                  <a:srgbClr val="595959"/>
                </a:solidFill>
                <a:latin typeface="Times New Roman"/>
                <a:cs typeface="Times New Roman"/>
              </a:rPr>
              <a:t> </a:t>
            </a:r>
            <a:r>
              <a:rPr sz="2000" spc="-5" dirty="0">
                <a:solidFill>
                  <a:srgbClr val="595959"/>
                </a:solidFill>
                <a:latin typeface="Times New Roman"/>
                <a:cs typeface="Times New Roman"/>
              </a:rPr>
              <a:t>add</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more</a:t>
            </a:r>
            <a:r>
              <a:rPr sz="2000" dirty="0">
                <a:solidFill>
                  <a:srgbClr val="595959"/>
                </a:solidFill>
                <a:latin typeface="Times New Roman"/>
                <a:cs typeface="Times New Roman"/>
              </a:rPr>
              <a:t> </a:t>
            </a:r>
            <a:r>
              <a:rPr sz="2000" spc="-10" dirty="0">
                <a:solidFill>
                  <a:srgbClr val="595959"/>
                </a:solidFill>
                <a:latin typeface="Times New Roman"/>
                <a:cs typeface="Times New Roman"/>
              </a:rPr>
              <a:t>semantic</a:t>
            </a:r>
            <a:r>
              <a:rPr sz="2000" dirty="0">
                <a:solidFill>
                  <a:srgbClr val="595959"/>
                </a:solidFill>
                <a:latin typeface="Times New Roman"/>
                <a:cs typeface="Times New Roman"/>
              </a:rPr>
              <a:t> </a:t>
            </a:r>
            <a:r>
              <a:rPr sz="2000" spc="-5" dirty="0">
                <a:solidFill>
                  <a:srgbClr val="595959"/>
                </a:solidFill>
                <a:latin typeface="Times New Roman"/>
                <a:cs typeface="Times New Roman"/>
              </a:rPr>
              <a:t>relations,</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including</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semantic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categories</a:t>
            </a:r>
            <a:endParaRPr sz="2000">
              <a:latin typeface="Times New Roman"/>
              <a:cs typeface="Times New Roman"/>
            </a:endParaRPr>
          </a:p>
          <a:p>
            <a:pPr marL="12700" marR="5080">
              <a:lnSpc>
                <a:spcPct val="100000"/>
              </a:lnSpc>
              <a:spcBef>
                <a:spcPts val="800"/>
              </a:spcBef>
            </a:pPr>
            <a:r>
              <a:rPr sz="2000" b="1" spc="-5" dirty="0">
                <a:solidFill>
                  <a:srgbClr val="595959"/>
                </a:solidFill>
                <a:latin typeface="Times New Roman"/>
                <a:cs typeface="Times New Roman"/>
              </a:rPr>
              <a:t>Ontologies:</a:t>
            </a:r>
            <a:r>
              <a:rPr sz="2000" b="1" dirty="0">
                <a:solidFill>
                  <a:srgbClr val="595959"/>
                </a:solidFill>
                <a:latin typeface="Times New Roman"/>
                <a:cs typeface="Times New Roman"/>
              </a:rPr>
              <a:t> </a:t>
            </a:r>
            <a:r>
              <a:rPr sz="2000" spc="-5" dirty="0">
                <a:solidFill>
                  <a:srgbClr val="595959"/>
                </a:solidFill>
                <a:latin typeface="Times New Roman"/>
                <a:cs typeface="Times New Roman"/>
              </a:rPr>
              <a:t>add</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semantic</a:t>
            </a:r>
            <a:r>
              <a:rPr sz="2000" dirty="0">
                <a:solidFill>
                  <a:srgbClr val="595959"/>
                </a:solidFill>
                <a:latin typeface="Times New Roman"/>
                <a:cs typeface="Times New Roman"/>
              </a:rPr>
              <a:t> </a:t>
            </a:r>
            <a:r>
              <a:rPr sz="2000" spc="-5" dirty="0">
                <a:solidFill>
                  <a:srgbClr val="595959"/>
                </a:solidFill>
                <a:latin typeface="Times New Roman"/>
                <a:cs typeface="Times New Roman"/>
              </a:rPr>
              <a:t>relations</a:t>
            </a:r>
            <a:r>
              <a:rPr sz="2000"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rules</a:t>
            </a:r>
            <a:r>
              <a:rPr sz="2000" dirty="0">
                <a:solidFill>
                  <a:srgbClr val="595959"/>
                </a:solidFill>
                <a:latin typeface="Times New Roman"/>
                <a:cs typeface="Times New Roman"/>
              </a:rPr>
              <a:t> </a:t>
            </a:r>
            <a:r>
              <a:rPr sz="2000" spc="-5" dirty="0">
                <a:solidFill>
                  <a:srgbClr val="595959"/>
                </a:solidFill>
                <a:latin typeface="Times New Roman"/>
                <a:cs typeface="Times New Roman"/>
              </a:rPr>
              <a:t>about </a:t>
            </a:r>
            <a:r>
              <a:rPr sz="2000" spc="-10" dirty="0">
                <a:solidFill>
                  <a:srgbClr val="595959"/>
                </a:solidFill>
                <a:latin typeface="Times New Roman"/>
                <a:cs typeface="Times New Roman"/>
              </a:rPr>
              <a:t>entities,</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concepts</a:t>
            </a:r>
            <a:r>
              <a:rPr sz="2000" dirty="0">
                <a:solidFill>
                  <a:srgbClr val="595959"/>
                </a:solidFill>
                <a:latin typeface="Times New Roman"/>
                <a:cs typeface="Times New Roman"/>
              </a:rPr>
              <a:t> </a:t>
            </a:r>
            <a:r>
              <a:rPr sz="2000" spc="-5" dirty="0">
                <a:solidFill>
                  <a:srgbClr val="595959"/>
                </a:solidFill>
                <a:latin typeface="Times New Roman"/>
                <a:cs typeface="Times New Roman"/>
              </a:rPr>
              <a:t>and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relations, </a:t>
            </a:r>
            <a:r>
              <a:rPr sz="2000" spc="-10" dirty="0">
                <a:solidFill>
                  <a:srgbClr val="595959"/>
                </a:solidFill>
                <a:latin typeface="Times New Roman"/>
                <a:cs typeface="Times New Roman"/>
              </a:rPr>
              <a:t>semantic</a:t>
            </a:r>
            <a:r>
              <a:rPr sz="2000" spc="-5" dirty="0">
                <a:solidFill>
                  <a:srgbClr val="595959"/>
                </a:solidFill>
                <a:latin typeface="Times New Roman"/>
                <a:cs typeface="Times New Roman"/>
              </a:rPr>
              <a:t> categories</a:t>
            </a:r>
            <a:endParaRPr sz="2000">
              <a:latin typeface="Times New Roman"/>
              <a:cs typeface="Times New Roman"/>
            </a:endParaRPr>
          </a:p>
          <a:p>
            <a:pPr marL="12700" marR="374650">
              <a:lnSpc>
                <a:spcPct val="100000"/>
              </a:lnSpc>
              <a:spcBef>
                <a:spcPts val="800"/>
              </a:spcBef>
            </a:pPr>
            <a:r>
              <a:rPr sz="2000" b="1" spc="-5" dirty="0">
                <a:solidFill>
                  <a:srgbClr val="595959"/>
                </a:solidFill>
                <a:latin typeface="Times New Roman"/>
                <a:cs typeface="Times New Roman"/>
              </a:rPr>
              <a:t>Semantic lexicons: </a:t>
            </a:r>
            <a:r>
              <a:rPr sz="2000" spc="-5" dirty="0">
                <a:solidFill>
                  <a:srgbClr val="595959"/>
                </a:solidFill>
                <a:latin typeface="Times New Roman"/>
                <a:cs typeface="Times New Roman"/>
              </a:rPr>
              <a:t>each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given value in </a:t>
            </a:r>
            <a:r>
              <a:rPr sz="2000" dirty="0">
                <a:solidFill>
                  <a:srgbClr val="595959"/>
                </a:solidFill>
                <a:latin typeface="Times New Roman"/>
                <a:cs typeface="Times New Roman"/>
              </a:rPr>
              <a:t>one </a:t>
            </a:r>
            <a:r>
              <a:rPr sz="2000" spc="-5" dirty="0">
                <a:solidFill>
                  <a:srgbClr val="595959"/>
                </a:solidFill>
                <a:latin typeface="Times New Roman"/>
                <a:cs typeface="Times New Roman"/>
              </a:rPr>
              <a:t>particular </a:t>
            </a:r>
            <a:r>
              <a:rPr sz="2000" spc="-10" dirty="0">
                <a:solidFill>
                  <a:srgbClr val="595959"/>
                </a:solidFill>
                <a:latin typeface="Times New Roman"/>
                <a:cs typeface="Times New Roman"/>
              </a:rPr>
              <a:t>semantic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category</a:t>
            </a:r>
            <a:endParaRPr sz="2000">
              <a:latin typeface="Times New Roman"/>
              <a:cs typeface="Times New Roman"/>
            </a:endParaRPr>
          </a:p>
          <a:p>
            <a:pPr marL="48895">
              <a:lnSpc>
                <a:spcPct val="100000"/>
              </a:lnSpc>
              <a:spcBef>
                <a:spcPts val="80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5" dirty="0">
                <a:solidFill>
                  <a:srgbClr val="595959"/>
                </a:solidFill>
                <a:latin typeface="Times New Roman"/>
                <a:cs typeface="Times New Roman"/>
              </a:rPr>
              <a:t>Sentiment</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lexicons</a:t>
            </a:r>
            <a:endParaRPr sz="1800">
              <a:latin typeface="Times New Roman"/>
              <a:cs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60984"/>
            <a:ext cx="5089525" cy="1120140"/>
          </a:xfrm>
          <a:prstGeom prst="rect">
            <a:avLst/>
          </a:prstGeom>
        </p:spPr>
        <p:txBody>
          <a:bodyPr vert="horz" wrap="square" lIns="0" tIns="12700" rIns="0" bIns="0" rtlCol="0">
            <a:spAutoFit/>
          </a:bodyPr>
          <a:lstStyle/>
          <a:p>
            <a:pPr marL="12700">
              <a:lnSpc>
                <a:spcPts val="4310"/>
              </a:lnSpc>
              <a:spcBef>
                <a:spcPts val="100"/>
              </a:spcBef>
            </a:pPr>
            <a:r>
              <a:rPr sz="3600" spc="80" dirty="0"/>
              <a:t>Getting</a:t>
            </a:r>
            <a:r>
              <a:rPr sz="3600" spc="185" dirty="0"/>
              <a:t> </a:t>
            </a:r>
            <a:r>
              <a:rPr sz="3600" spc="95" dirty="0"/>
              <a:t>Semantic</a:t>
            </a:r>
            <a:endParaRPr sz="3600"/>
          </a:p>
          <a:p>
            <a:pPr marL="12700">
              <a:lnSpc>
                <a:spcPts val="4310"/>
              </a:lnSpc>
            </a:pPr>
            <a:r>
              <a:rPr sz="3600" spc="90" dirty="0"/>
              <a:t>Representation</a:t>
            </a:r>
            <a:r>
              <a:rPr sz="3600" spc="150" dirty="0"/>
              <a:t> </a:t>
            </a:r>
            <a:r>
              <a:rPr sz="3600" spc="70" dirty="0"/>
              <a:t>From</a:t>
            </a:r>
            <a:r>
              <a:rPr sz="3600" spc="90" dirty="0"/>
              <a:t> </a:t>
            </a:r>
            <a:r>
              <a:rPr sz="3600" spc="35" dirty="0"/>
              <a:t>Text</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15</a:t>
            </a:r>
          </a:p>
        </p:txBody>
      </p:sp>
      <p:sp>
        <p:nvSpPr>
          <p:cNvPr id="3" name="object 3"/>
          <p:cNvSpPr txBox="1"/>
          <p:nvPr/>
        </p:nvSpPr>
        <p:spPr>
          <a:xfrm>
            <a:off x="849262" y="2234168"/>
            <a:ext cx="7560945" cy="3048000"/>
          </a:xfrm>
          <a:prstGeom prst="rect">
            <a:avLst/>
          </a:prstGeom>
        </p:spPr>
        <p:txBody>
          <a:bodyPr vert="horz" wrap="square" lIns="0" tIns="5080" rIns="0" bIns="0" rtlCol="0">
            <a:spAutoFit/>
          </a:bodyPr>
          <a:lstStyle/>
          <a:p>
            <a:pPr marL="12700" marR="816610">
              <a:lnSpc>
                <a:spcPct val="102299"/>
              </a:lnSpc>
              <a:spcBef>
                <a:spcPts val="40"/>
              </a:spcBef>
            </a:pPr>
            <a:r>
              <a:rPr sz="2200" spc="-5" dirty="0">
                <a:solidFill>
                  <a:srgbClr val="595959"/>
                </a:solidFill>
                <a:latin typeface="Times New Roman"/>
                <a:cs typeface="Times New Roman"/>
              </a:rPr>
              <a:t>Use </a:t>
            </a:r>
            <a:r>
              <a:rPr sz="2200" dirty="0">
                <a:solidFill>
                  <a:srgbClr val="595959"/>
                </a:solidFill>
                <a:latin typeface="Times New Roman"/>
                <a:cs typeface="Times New Roman"/>
              </a:rPr>
              <a:t>a </a:t>
            </a:r>
            <a:r>
              <a:rPr sz="2200" spc="-5" dirty="0">
                <a:solidFill>
                  <a:srgbClr val="595959"/>
                </a:solidFill>
                <a:latin typeface="Times New Roman"/>
                <a:cs typeface="Times New Roman"/>
              </a:rPr>
              <a:t>syntactic</a:t>
            </a:r>
            <a:r>
              <a:rPr sz="2200" dirty="0">
                <a:solidFill>
                  <a:srgbClr val="595959"/>
                </a:solidFill>
                <a:latin typeface="Times New Roman"/>
                <a:cs typeface="Times New Roman"/>
              </a:rPr>
              <a:t> </a:t>
            </a:r>
            <a:r>
              <a:rPr sz="2200" spc="-5" dirty="0">
                <a:solidFill>
                  <a:srgbClr val="595959"/>
                </a:solidFill>
                <a:latin typeface="Times New Roman"/>
                <a:cs typeface="Times New Roman"/>
              </a:rPr>
              <a:t>parse</a:t>
            </a:r>
            <a:r>
              <a:rPr sz="2200" dirty="0">
                <a:solidFill>
                  <a:srgbClr val="595959"/>
                </a:solidFill>
                <a:latin typeface="Times New Roman"/>
                <a:cs typeface="Times New Roman"/>
              </a:rPr>
              <a:t> </a:t>
            </a:r>
            <a:r>
              <a:rPr sz="2200" spc="-5" dirty="0">
                <a:solidFill>
                  <a:srgbClr val="595959"/>
                </a:solidFill>
                <a:latin typeface="Times New Roman"/>
                <a:cs typeface="Times New Roman"/>
              </a:rPr>
              <a:t>tree</a:t>
            </a:r>
            <a:r>
              <a:rPr sz="2200" dirty="0">
                <a:solidFill>
                  <a:srgbClr val="595959"/>
                </a:solidFill>
                <a:latin typeface="Times New Roman"/>
                <a:cs typeface="Times New Roman"/>
              </a:rPr>
              <a:t> 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identify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predicates 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possible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relations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structures.</a:t>
            </a:r>
            <a:endParaRPr sz="2200">
              <a:latin typeface="Times New Roman"/>
              <a:cs typeface="Times New Roman"/>
            </a:endParaRPr>
          </a:p>
          <a:p>
            <a:pPr marL="12700" marR="75565">
              <a:lnSpc>
                <a:spcPts val="2600"/>
              </a:lnSpc>
              <a:spcBef>
                <a:spcPts val="880"/>
              </a:spcBef>
            </a:pPr>
            <a:r>
              <a:rPr sz="2200" spc="-5" dirty="0">
                <a:solidFill>
                  <a:srgbClr val="595959"/>
                </a:solidFill>
                <a:latin typeface="Times New Roman"/>
                <a:cs typeface="Times New Roman"/>
              </a:rPr>
              <a:t>Algorithms map</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syntactic</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structure</a:t>
            </a:r>
            <a:r>
              <a:rPr sz="2200" dirty="0">
                <a:solidFill>
                  <a:srgbClr val="595959"/>
                </a:solidFill>
                <a:latin typeface="Times New Roman"/>
                <a:cs typeface="Times New Roman"/>
              </a:rPr>
              <a:t> to</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relations,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given</a:t>
            </a:r>
            <a:r>
              <a:rPr sz="2200" spc="10"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words</a:t>
            </a:r>
            <a:r>
              <a:rPr sz="2200" dirty="0">
                <a:solidFill>
                  <a:srgbClr val="595959"/>
                </a:solidFill>
                <a:latin typeface="Times New Roman"/>
                <a:cs typeface="Times New Roman"/>
              </a:rPr>
              <a:t> in </a:t>
            </a:r>
            <a:r>
              <a:rPr sz="2200" spc="-535" dirty="0">
                <a:solidFill>
                  <a:srgbClr val="595959"/>
                </a:solidFill>
                <a:latin typeface="Times New Roman"/>
                <a:cs typeface="Times New Roman"/>
              </a:rPr>
              <a:t> </a:t>
            </a:r>
            <a:r>
              <a:rPr sz="2200" dirty="0">
                <a:solidFill>
                  <a:srgbClr val="595959"/>
                </a:solidFill>
                <a:latin typeface="Times New Roman"/>
                <a:cs typeface="Times New Roman"/>
              </a:rPr>
              <a:t>the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text.</a:t>
            </a:r>
            <a:endParaRPr sz="2200">
              <a:latin typeface="Times New Roman"/>
              <a:cs typeface="Times New Roman"/>
            </a:endParaRPr>
          </a:p>
          <a:p>
            <a:pPr marL="49530">
              <a:lnSpc>
                <a:spcPct val="100000"/>
              </a:lnSpc>
              <a:spcBef>
                <a:spcPts val="78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Semantic</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role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labeling is</a:t>
            </a:r>
            <a:r>
              <a:rPr sz="2000" spc="-10" dirty="0">
                <a:solidFill>
                  <a:srgbClr val="595959"/>
                </a:solidFill>
                <a:latin typeface="Times New Roman"/>
                <a:cs typeface="Times New Roman"/>
              </a:rPr>
              <a:t> </a:t>
            </a:r>
            <a:r>
              <a:rPr sz="2000" dirty="0">
                <a:solidFill>
                  <a:srgbClr val="595959"/>
                </a:solidFill>
                <a:latin typeface="Times New Roman"/>
                <a:cs typeface="Times New Roman"/>
              </a:rPr>
              <a:t>one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important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algorithm</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(next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section).</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Some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systems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employ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first-order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logic</a:t>
            </a:r>
            <a:r>
              <a:rPr sz="2000" spc="-10" dirty="0">
                <a:solidFill>
                  <a:srgbClr val="595959"/>
                </a:solidFill>
                <a:latin typeface="Times New Roman"/>
                <a:cs typeface="Times New Roman"/>
              </a:rPr>
              <a:t> </a:t>
            </a:r>
            <a:r>
              <a:rPr sz="2000" spc="-20" dirty="0">
                <a:solidFill>
                  <a:srgbClr val="595959"/>
                </a:solidFill>
                <a:latin typeface="Times New Roman"/>
                <a:cs typeface="Times New Roman"/>
              </a:rPr>
              <a:t>mapper.</a:t>
            </a:r>
            <a:endParaRPr sz="2000">
              <a:latin typeface="Times New Roman"/>
              <a:cs typeface="Times New Roman"/>
            </a:endParaRPr>
          </a:p>
          <a:p>
            <a:pPr marL="186690" marR="5080" indent="-137160">
              <a:lnSpc>
                <a:spcPct val="100000"/>
              </a:lnSpc>
              <a:spcBef>
                <a:spcPts val="100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35" dirty="0">
                <a:solidFill>
                  <a:srgbClr val="595959"/>
                </a:solidFill>
                <a:latin typeface="Times New Roman"/>
                <a:cs typeface="Times New Roman"/>
              </a:rPr>
              <a:t>Watson </a:t>
            </a:r>
            <a:r>
              <a:rPr sz="2000" spc="-5" dirty="0">
                <a:solidFill>
                  <a:srgbClr val="595959"/>
                </a:solidFill>
                <a:latin typeface="Times New Roman"/>
                <a:cs typeface="Times New Roman"/>
              </a:rPr>
              <a:t>(IBM question answering system) mapped dependency parses to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frames.</a:t>
            </a:r>
            <a:endParaRPr sz="2000">
              <a:latin typeface="Times New Roman"/>
              <a:cs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1466" y="933842"/>
            <a:ext cx="6640195" cy="566822"/>
          </a:xfrm>
          <a:prstGeom prst="rect">
            <a:avLst/>
          </a:prstGeom>
        </p:spPr>
        <p:txBody>
          <a:bodyPr vert="horz" wrap="square" lIns="0" tIns="12700" rIns="0" bIns="0" rtlCol="0">
            <a:spAutoFit/>
          </a:bodyPr>
          <a:lstStyle/>
          <a:p>
            <a:pPr marL="12700">
              <a:lnSpc>
                <a:spcPct val="100000"/>
              </a:lnSpc>
              <a:spcBef>
                <a:spcPts val="100"/>
              </a:spcBef>
            </a:pPr>
            <a:r>
              <a:rPr lang="en-US" sz="3600" spc="80" dirty="0"/>
              <a:t>Exercise 6.4.3</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24393"/>
          </a:xfrm>
          <a:prstGeom prst="rect">
            <a:avLst/>
          </a:prstGeom>
        </p:spPr>
        <p:txBody>
          <a:bodyPr vert="horz" wrap="square" lIns="0" tIns="1270" rIns="0" bIns="0" rtlCol="0">
            <a:spAutoFit/>
          </a:bodyPr>
          <a:lstStyle/>
          <a:p>
            <a:pPr marL="38100">
              <a:lnSpc>
                <a:spcPct val="100000"/>
              </a:lnSpc>
              <a:spcBef>
                <a:spcPts val="10"/>
              </a:spcBef>
            </a:pPr>
            <a:r>
              <a:rPr lang="en-US" sz="800" dirty="0">
                <a:solidFill>
                  <a:srgbClr val="BFBFBF"/>
                </a:solidFill>
                <a:latin typeface="Times New Roman"/>
                <a:cs typeface="Times New Roman"/>
              </a:rPr>
              <a:t>16</a:t>
            </a:r>
            <a:endParaRPr sz="800" dirty="0">
              <a:latin typeface="Times New Roman"/>
              <a:cs typeface="Times New Roman"/>
            </a:endParaRPr>
          </a:p>
        </p:txBody>
      </p:sp>
      <p:sp>
        <p:nvSpPr>
          <p:cNvPr id="3" name="object 3"/>
          <p:cNvSpPr txBox="1"/>
          <p:nvPr/>
        </p:nvSpPr>
        <p:spPr>
          <a:xfrm>
            <a:off x="685800" y="1621816"/>
            <a:ext cx="7339025" cy="4798750"/>
          </a:xfrm>
          <a:prstGeom prst="rect">
            <a:avLst/>
          </a:prstGeom>
        </p:spPr>
        <p:txBody>
          <a:bodyPr vert="horz" wrap="square" lIns="0" tIns="12700" rIns="0" bIns="0" rtlCol="0">
            <a:spAutoFit/>
          </a:bodyPr>
          <a:lstStyle/>
          <a:p>
            <a:pPr algn="l"/>
            <a:r>
              <a:rPr lang="en-US" sz="1400" b="0" i="0" dirty="0">
                <a:solidFill>
                  <a:srgbClr val="282828"/>
                </a:solidFill>
                <a:effectLst/>
                <a:latin typeface="Proxima Nova"/>
              </a:rPr>
              <a:t>Suppose that we have a “semantic world” that understands the following objects, concepts, and relations:</a:t>
            </a:r>
          </a:p>
          <a:p>
            <a:pPr algn="l">
              <a:spcBef>
                <a:spcPts val="1200"/>
              </a:spcBef>
            </a:pPr>
            <a:r>
              <a:rPr lang="en-US" sz="1400" b="1" i="0" dirty="0">
                <a:solidFill>
                  <a:srgbClr val="282828"/>
                </a:solidFill>
                <a:effectLst/>
                <a:latin typeface="Proxima Nova"/>
              </a:rPr>
              <a:t>Objects:</a:t>
            </a:r>
            <a:r>
              <a:rPr lang="en-US" sz="1400" i="0" dirty="0">
                <a:solidFill>
                  <a:srgbClr val="282828"/>
                </a:solidFill>
                <a:effectLst/>
                <a:latin typeface="Proxima Nova"/>
              </a:rPr>
              <a:t> </a:t>
            </a:r>
          </a:p>
          <a:p>
            <a:pPr algn="l"/>
            <a:r>
              <a:rPr lang="en-US" sz="1400" b="0" i="0" dirty="0" err="1">
                <a:solidFill>
                  <a:srgbClr val="282828"/>
                </a:solidFill>
                <a:effectLst/>
                <a:latin typeface="Proxima Nova"/>
              </a:rPr>
              <a:t>Pastabilities</a:t>
            </a:r>
            <a:r>
              <a:rPr lang="en-US" sz="1400" b="0" i="0" dirty="0">
                <a:solidFill>
                  <a:srgbClr val="282828"/>
                </a:solidFill>
                <a:effectLst/>
                <a:latin typeface="Proxima Nova"/>
              </a:rPr>
              <a:t>, </a:t>
            </a:r>
            <a:r>
              <a:rPr lang="en-US" sz="1400" b="0" i="0" dirty="0" err="1">
                <a:solidFill>
                  <a:srgbClr val="282828"/>
                </a:solidFill>
                <a:effectLst/>
                <a:latin typeface="Proxima Nova"/>
              </a:rPr>
              <a:t>ElCanjelo</a:t>
            </a:r>
            <a:r>
              <a:rPr lang="en-US" sz="1400" b="0" i="0" dirty="0">
                <a:solidFill>
                  <a:srgbClr val="282828"/>
                </a:solidFill>
                <a:effectLst/>
                <a:latin typeface="Proxima Nova"/>
              </a:rPr>
              <a:t>, </a:t>
            </a:r>
            <a:r>
              <a:rPr lang="en-US" sz="1400" b="0" i="0" dirty="0" err="1">
                <a:solidFill>
                  <a:srgbClr val="282828"/>
                </a:solidFill>
                <a:effectLst/>
                <a:latin typeface="Proxima Nova"/>
              </a:rPr>
              <a:t>FunkNWaffles</a:t>
            </a:r>
            <a:r>
              <a:rPr lang="en-US" sz="1400" dirty="0">
                <a:solidFill>
                  <a:srgbClr val="282828"/>
                </a:solidFill>
                <a:latin typeface="Proxima Nova"/>
              </a:rPr>
              <a:t>  </a:t>
            </a:r>
            <a:r>
              <a:rPr lang="en-US" sz="1400" b="0" i="0" dirty="0">
                <a:solidFill>
                  <a:srgbClr val="282828"/>
                </a:solidFill>
                <a:effectLst/>
                <a:latin typeface="Proxima Nova"/>
              </a:rPr>
              <a:t>      </a:t>
            </a:r>
            <a:r>
              <a:rPr lang="en-US" sz="1400" b="0" i="1" dirty="0">
                <a:solidFill>
                  <a:srgbClr val="282828"/>
                </a:solidFill>
                <a:effectLst/>
                <a:latin typeface="Proxima Nova"/>
              </a:rPr>
              <a:t># restaurants in Syracuse</a:t>
            </a:r>
            <a:endParaRPr lang="en-US" sz="1400" b="0" i="0" dirty="0">
              <a:solidFill>
                <a:srgbClr val="282828"/>
              </a:solidFill>
              <a:effectLst/>
              <a:latin typeface="Proxima Nova"/>
            </a:endParaRPr>
          </a:p>
          <a:p>
            <a:pPr algn="l"/>
            <a:r>
              <a:rPr lang="en-US" sz="1400" b="0" i="0" dirty="0" err="1">
                <a:solidFill>
                  <a:srgbClr val="282828"/>
                </a:solidFill>
                <a:effectLst/>
                <a:latin typeface="Proxima Nova"/>
              </a:rPr>
              <a:t>VegetarianFood</a:t>
            </a:r>
            <a:r>
              <a:rPr lang="en-US" sz="1400" b="0" i="0" dirty="0">
                <a:solidFill>
                  <a:srgbClr val="282828"/>
                </a:solidFill>
                <a:effectLst/>
                <a:latin typeface="Proxima Nova"/>
              </a:rPr>
              <a:t>, </a:t>
            </a:r>
            <a:r>
              <a:rPr lang="en-US" sz="1400" b="0" i="0" dirty="0" err="1">
                <a:solidFill>
                  <a:srgbClr val="282828"/>
                </a:solidFill>
                <a:effectLst/>
                <a:latin typeface="Proxima Nova"/>
              </a:rPr>
              <a:t>MexicanFood</a:t>
            </a:r>
            <a:r>
              <a:rPr lang="en-US" sz="1400" b="0" i="0" dirty="0">
                <a:solidFill>
                  <a:srgbClr val="282828"/>
                </a:solidFill>
                <a:effectLst/>
                <a:latin typeface="Proxima Nova"/>
              </a:rPr>
              <a:t>, Eclectic      </a:t>
            </a:r>
            <a:r>
              <a:rPr lang="en-US" sz="1400" b="0" i="1" dirty="0">
                <a:solidFill>
                  <a:srgbClr val="282828"/>
                </a:solidFill>
                <a:effectLst/>
                <a:latin typeface="Proxima Nova"/>
              </a:rPr>
              <a:t># types of food</a:t>
            </a:r>
            <a:endParaRPr lang="en-US" sz="1400" b="0" i="0" dirty="0">
              <a:solidFill>
                <a:srgbClr val="282828"/>
              </a:solidFill>
              <a:effectLst/>
              <a:latin typeface="Proxima Nova"/>
            </a:endParaRPr>
          </a:p>
          <a:p>
            <a:pPr algn="l"/>
            <a:r>
              <a:rPr lang="en-US" sz="1400" b="0" i="0" dirty="0" err="1">
                <a:solidFill>
                  <a:srgbClr val="282828"/>
                </a:solidFill>
                <a:effectLst/>
                <a:latin typeface="Proxima Nova"/>
              </a:rPr>
              <a:t>SyracuseUniversity</a:t>
            </a:r>
            <a:r>
              <a:rPr lang="en-US" sz="1400" b="0" i="0" dirty="0">
                <a:solidFill>
                  <a:srgbClr val="282828"/>
                </a:solidFill>
                <a:effectLst/>
                <a:latin typeface="Proxima Nova"/>
              </a:rPr>
              <a:t>, </a:t>
            </a:r>
            <a:r>
              <a:rPr lang="en-US" sz="1400" b="0" i="0" dirty="0" err="1">
                <a:solidFill>
                  <a:srgbClr val="282828"/>
                </a:solidFill>
                <a:effectLst/>
                <a:latin typeface="Proxima Nova"/>
              </a:rPr>
              <a:t>TheWarehouse</a:t>
            </a:r>
            <a:r>
              <a:rPr lang="en-US" sz="1400" b="0" i="0" dirty="0">
                <a:solidFill>
                  <a:srgbClr val="282828"/>
                </a:solidFill>
                <a:effectLst/>
                <a:latin typeface="Proxima Nova"/>
              </a:rPr>
              <a:t>           </a:t>
            </a:r>
            <a:r>
              <a:rPr lang="en-US" sz="1400" b="0" i="1" dirty="0">
                <a:solidFill>
                  <a:srgbClr val="282828"/>
                </a:solidFill>
                <a:effectLst/>
                <a:latin typeface="Proxima Nova"/>
              </a:rPr>
              <a:t># locations in Syracuse</a:t>
            </a:r>
            <a:endParaRPr lang="en-US" sz="1400" b="0" i="0" dirty="0">
              <a:solidFill>
                <a:srgbClr val="282828"/>
              </a:solidFill>
              <a:effectLst/>
              <a:latin typeface="Proxima Nova"/>
            </a:endParaRPr>
          </a:p>
          <a:p>
            <a:pPr algn="l">
              <a:lnSpc>
                <a:spcPct val="150000"/>
              </a:lnSpc>
            </a:pPr>
            <a:r>
              <a:rPr lang="en-US" sz="1400" b="1" i="0" dirty="0">
                <a:solidFill>
                  <a:srgbClr val="282828"/>
                </a:solidFill>
                <a:effectLst/>
                <a:latin typeface="Proxima Nova"/>
              </a:rPr>
              <a:t>Concepts:</a:t>
            </a:r>
            <a:r>
              <a:rPr lang="en-US" sz="1400" b="0" i="0" dirty="0">
                <a:solidFill>
                  <a:srgbClr val="282828"/>
                </a:solidFill>
                <a:effectLst/>
                <a:latin typeface="Proxima Nova"/>
              </a:rPr>
              <a:t> Restaurant, Food, Location</a:t>
            </a:r>
          </a:p>
          <a:p>
            <a:pPr algn="l"/>
            <a:r>
              <a:rPr lang="en-US" sz="1400" b="1" i="0" dirty="0">
                <a:solidFill>
                  <a:srgbClr val="282828"/>
                </a:solidFill>
                <a:effectLst/>
                <a:latin typeface="Proxima Nova"/>
              </a:rPr>
              <a:t>Relations:</a:t>
            </a:r>
            <a:endParaRPr lang="en-US" sz="1400" b="0" i="0" dirty="0">
              <a:solidFill>
                <a:srgbClr val="282828"/>
              </a:solidFill>
              <a:effectLst/>
              <a:latin typeface="Proxima Nova"/>
            </a:endParaRPr>
          </a:p>
          <a:p>
            <a:pPr algn="l"/>
            <a:r>
              <a:rPr lang="en-US" sz="1400" b="0" i="0" dirty="0">
                <a:solidFill>
                  <a:srgbClr val="282828"/>
                </a:solidFill>
                <a:effectLst/>
                <a:latin typeface="Proxima Nova"/>
              </a:rPr>
              <a:t>Isa (&lt;Object&gt;, &lt;Concept&gt; )        # true if the object is an instance of the concept</a:t>
            </a:r>
          </a:p>
          <a:p>
            <a:pPr algn="l"/>
            <a:r>
              <a:rPr lang="en-US" sz="1400" b="0" i="0" dirty="0">
                <a:solidFill>
                  <a:srgbClr val="282828"/>
                </a:solidFill>
                <a:effectLst/>
                <a:latin typeface="Proxima Nova"/>
              </a:rPr>
              <a:t>Serves (&lt;Restaurant&gt;, &lt;Food&gt; )  # true if a restaurant serves the type of food</a:t>
            </a:r>
          </a:p>
          <a:p>
            <a:pPr algn="l"/>
            <a:r>
              <a:rPr lang="en-US" sz="1400" b="0" i="0" dirty="0">
                <a:solidFill>
                  <a:srgbClr val="282828"/>
                </a:solidFill>
                <a:effectLst/>
                <a:latin typeface="Proxima Nova"/>
              </a:rPr>
              <a:t>Near (&lt;Object&gt;, &lt;Location&gt; )     # true if the object is located near the location</a:t>
            </a:r>
          </a:p>
          <a:p>
            <a:pPr algn="l"/>
            <a:br>
              <a:rPr lang="en-US" sz="1400" b="0" i="0" dirty="0">
                <a:solidFill>
                  <a:srgbClr val="282828"/>
                </a:solidFill>
                <a:effectLst/>
                <a:latin typeface="Proxima Nova"/>
              </a:rPr>
            </a:br>
            <a:r>
              <a:rPr lang="en-US" sz="1400" b="0" i="0" dirty="0">
                <a:solidFill>
                  <a:srgbClr val="282828"/>
                </a:solidFill>
                <a:effectLst/>
                <a:latin typeface="Proxima Nova"/>
              </a:rPr>
              <a:t>Try to give the semantics of each sentence as a set of relations representing its meaning.</a:t>
            </a:r>
          </a:p>
          <a:p>
            <a:pPr algn="l"/>
            <a:r>
              <a:rPr lang="en-US" sz="1400" b="0" i="0" dirty="0">
                <a:solidFill>
                  <a:srgbClr val="282828"/>
                </a:solidFill>
                <a:effectLst/>
                <a:latin typeface="Proxima Nova"/>
              </a:rPr>
              <a:t>Example: </a:t>
            </a:r>
            <a:r>
              <a:rPr lang="en-US" sz="1400" b="0" i="1" dirty="0">
                <a:solidFill>
                  <a:srgbClr val="282828"/>
                </a:solidFill>
                <a:effectLst/>
                <a:latin typeface="Proxima Nova"/>
              </a:rPr>
              <a:t>The restaurant El </a:t>
            </a:r>
            <a:r>
              <a:rPr lang="en-US" sz="1400" b="0" i="1" dirty="0" err="1">
                <a:solidFill>
                  <a:srgbClr val="282828"/>
                </a:solidFill>
                <a:effectLst/>
                <a:latin typeface="Proxima Nova"/>
              </a:rPr>
              <a:t>Canjelo</a:t>
            </a:r>
            <a:r>
              <a:rPr lang="en-US" sz="1400" b="0" i="1" dirty="0">
                <a:solidFill>
                  <a:srgbClr val="282828"/>
                </a:solidFill>
                <a:effectLst/>
                <a:latin typeface="Proxima Nova"/>
              </a:rPr>
              <a:t> serves Mexican food.</a:t>
            </a:r>
            <a:endParaRPr lang="en-US" sz="1400" b="0" i="0" dirty="0">
              <a:solidFill>
                <a:srgbClr val="282828"/>
              </a:solidFill>
              <a:effectLst/>
              <a:latin typeface="Proxima Nova"/>
            </a:endParaRPr>
          </a:p>
          <a:p>
            <a:pPr lvl="1"/>
            <a:r>
              <a:rPr lang="en-US" sz="1400" b="0" i="0" dirty="0">
                <a:solidFill>
                  <a:srgbClr val="282828"/>
                </a:solidFill>
                <a:effectLst/>
                <a:latin typeface="Proxima Nova"/>
              </a:rPr>
              <a:t>Relations: Isa(</a:t>
            </a:r>
            <a:r>
              <a:rPr lang="en-US" sz="1400" b="0" i="0" dirty="0" err="1">
                <a:solidFill>
                  <a:srgbClr val="282828"/>
                </a:solidFill>
                <a:effectLst/>
                <a:latin typeface="Proxima Nova"/>
              </a:rPr>
              <a:t>ElCanjelo</a:t>
            </a:r>
            <a:r>
              <a:rPr lang="en-US" sz="1400" b="0" i="0" dirty="0">
                <a:solidFill>
                  <a:srgbClr val="282828"/>
                </a:solidFill>
                <a:effectLst/>
                <a:latin typeface="Proxima Nova"/>
              </a:rPr>
              <a:t>, Restaurant), Serves(</a:t>
            </a:r>
            <a:r>
              <a:rPr lang="en-US" sz="1400" b="0" i="0" dirty="0" err="1">
                <a:solidFill>
                  <a:srgbClr val="282828"/>
                </a:solidFill>
                <a:effectLst/>
                <a:latin typeface="Proxima Nova"/>
              </a:rPr>
              <a:t>ElCanjelo</a:t>
            </a:r>
            <a:r>
              <a:rPr lang="en-US" sz="1400" b="0" i="0" dirty="0">
                <a:solidFill>
                  <a:srgbClr val="282828"/>
                </a:solidFill>
                <a:effectLst/>
                <a:latin typeface="Proxima Nova"/>
              </a:rPr>
              <a:t>, </a:t>
            </a:r>
            <a:r>
              <a:rPr lang="en-US" sz="1400" b="0" i="0" dirty="0" err="1">
                <a:solidFill>
                  <a:srgbClr val="282828"/>
                </a:solidFill>
                <a:effectLst/>
                <a:latin typeface="Proxima Nova"/>
              </a:rPr>
              <a:t>MexicanFood</a:t>
            </a:r>
            <a:r>
              <a:rPr lang="en-US" sz="1400" b="0" i="0" dirty="0">
                <a:solidFill>
                  <a:srgbClr val="282828"/>
                </a:solidFill>
                <a:effectLst/>
                <a:latin typeface="Proxima Nova"/>
              </a:rPr>
              <a:t>)</a:t>
            </a:r>
          </a:p>
          <a:p>
            <a:pPr algn="l"/>
            <a:endParaRPr lang="en-US" sz="1400" b="0" i="0" dirty="0">
              <a:solidFill>
                <a:srgbClr val="282828"/>
              </a:solidFill>
              <a:effectLst/>
              <a:latin typeface="Proxima Nova"/>
            </a:endParaRPr>
          </a:p>
          <a:p>
            <a:pPr algn="l"/>
            <a:r>
              <a:rPr lang="en-US" sz="1400" b="0" i="0" dirty="0">
                <a:solidFill>
                  <a:srgbClr val="282828"/>
                </a:solidFill>
                <a:effectLst/>
                <a:latin typeface="Proxima Nova"/>
              </a:rPr>
              <a:t>a.</a:t>
            </a:r>
            <a:r>
              <a:rPr lang="en-US" sz="1400" b="0" i="1" dirty="0">
                <a:solidFill>
                  <a:srgbClr val="282828"/>
                </a:solidFill>
                <a:effectLst/>
                <a:latin typeface="Proxima Nova"/>
              </a:rPr>
              <a:t> El </a:t>
            </a:r>
            <a:r>
              <a:rPr lang="en-US" sz="1400" b="0" i="1" dirty="0" err="1">
                <a:solidFill>
                  <a:srgbClr val="282828"/>
                </a:solidFill>
                <a:effectLst/>
                <a:latin typeface="Proxima Nova"/>
              </a:rPr>
              <a:t>Canjelo</a:t>
            </a:r>
            <a:r>
              <a:rPr lang="en-US" sz="1400" b="0" i="1" dirty="0">
                <a:solidFill>
                  <a:srgbClr val="282828"/>
                </a:solidFill>
                <a:effectLst/>
                <a:latin typeface="Proxima Nova"/>
              </a:rPr>
              <a:t> is a restaurant specializing in Mexican food.</a:t>
            </a:r>
            <a:endParaRPr lang="en-US" sz="1400" b="0" i="0" dirty="0">
              <a:solidFill>
                <a:srgbClr val="282828"/>
              </a:solidFill>
              <a:effectLst/>
              <a:latin typeface="Proxima Nova"/>
            </a:endParaRPr>
          </a:p>
          <a:p>
            <a:pPr algn="l"/>
            <a:r>
              <a:rPr lang="en-US" sz="1400" b="0" i="0" dirty="0">
                <a:solidFill>
                  <a:srgbClr val="282828"/>
                </a:solidFill>
                <a:effectLst/>
                <a:latin typeface="Proxima Nova"/>
              </a:rPr>
              <a:t>b. </a:t>
            </a:r>
            <a:r>
              <a:rPr lang="en-US" sz="1400" b="0" i="1" dirty="0">
                <a:solidFill>
                  <a:srgbClr val="282828"/>
                </a:solidFill>
                <a:effectLst/>
                <a:latin typeface="Proxima Nova"/>
              </a:rPr>
              <a:t>The restaurant </a:t>
            </a:r>
            <a:r>
              <a:rPr lang="en-US" sz="1400" b="0" i="1" dirty="0" err="1">
                <a:solidFill>
                  <a:srgbClr val="282828"/>
                </a:solidFill>
                <a:effectLst/>
                <a:latin typeface="Proxima Nova"/>
              </a:rPr>
              <a:t>Pastabilities</a:t>
            </a:r>
            <a:r>
              <a:rPr lang="en-US" sz="1400" b="0" i="1" dirty="0">
                <a:solidFill>
                  <a:srgbClr val="282828"/>
                </a:solidFill>
                <a:effectLst/>
                <a:latin typeface="Proxima Nova"/>
              </a:rPr>
              <a:t> is near the Warehouse and serves vegetarian food.</a:t>
            </a:r>
            <a:endParaRPr lang="en-US" sz="1400" b="0" i="0" dirty="0">
              <a:solidFill>
                <a:srgbClr val="282828"/>
              </a:solidFill>
              <a:effectLst/>
              <a:latin typeface="Proxima Nova"/>
            </a:endParaRPr>
          </a:p>
          <a:p>
            <a:pPr algn="l"/>
            <a:r>
              <a:rPr lang="en-US" sz="1400" b="0" i="0" dirty="0">
                <a:solidFill>
                  <a:srgbClr val="282828"/>
                </a:solidFill>
                <a:effectLst/>
                <a:latin typeface="Proxima Nova"/>
              </a:rPr>
              <a:t>c. </a:t>
            </a:r>
            <a:r>
              <a:rPr lang="en-US" sz="1400" b="0" i="1" dirty="0">
                <a:solidFill>
                  <a:srgbClr val="282828"/>
                </a:solidFill>
                <a:effectLst/>
                <a:latin typeface="Proxima Nova"/>
              </a:rPr>
              <a:t>Menu options at </a:t>
            </a:r>
            <a:r>
              <a:rPr lang="en-US" sz="1400" b="0" i="1" dirty="0" err="1">
                <a:solidFill>
                  <a:srgbClr val="282828"/>
                </a:solidFill>
                <a:effectLst/>
                <a:latin typeface="Proxima Nova"/>
              </a:rPr>
              <a:t>FunkNWaffles</a:t>
            </a:r>
            <a:r>
              <a:rPr lang="en-US" sz="1400" b="0" i="1" dirty="0">
                <a:solidFill>
                  <a:srgbClr val="282828"/>
                </a:solidFill>
                <a:effectLst/>
                <a:latin typeface="Proxima Nova"/>
              </a:rPr>
              <a:t> are very eclectic.</a:t>
            </a:r>
            <a:endParaRPr lang="en-US" sz="1400" b="0" i="0" dirty="0">
              <a:solidFill>
                <a:srgbClr val="282828"/>
              </a:solidFill>
              <a:effectLst/>
              <a:latin typeface="Proxima Nova"/>
            </a:endParaRPr>
          </a:p>
          <a:p>
            <a:pPr algn="l"/>
            <a:endParaRPr lang="en-US" sz="1400" b="1" i="1" dirty="0">
              <a:solidFill>
                <a:srgbClr val="282828"/>
              </a:solidFill>
              <a:latin typeface="Proxima Nova"/>
            </a:endParaRPr>
          </a:p>
          <a:p>
            <a:pPr algn="l"/>
            <a:r>
              <a:rPr lang="en-US" sz="1400" b="1" i="1" dirty="0">
                <a:solidFill>
                  <a:srgbClr val="FF0000"/>
                </a:solidFill>
                <a:effectLst/>
                <a:latin typeface="Proxima Nova"/>
              </a:rPr>
              <a:t>Be prepared to share your results with the class.</a:t>
            </a:r>
          </a:p>
        </p:txBody>
      </p:sp>
    </p:spTree>
    <p:extLst>
      <p:ext uri="{BB962C8B-B14F-4D97-AF65-F5344CB8AC3E}">
        <p14:creationId xmlns:p14="http://schemas.microsoft.com/office/powerpoint/2010/main" val="40018670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80614" y="5346217"/>
            <a:ext cx="3684904" cy="665480"/>
          </a:xfrm>
          <a:prstGeom prst="rect">
            <a:avLst/>
          </a:prstGeom>
        </p:spPr>
        <p:txBody>
          <a:bodyPr vert="horz" wrap="square" lIns="0" tIns="12700" rIns="0" bIns="0" rtlCol="0">
            <a:spAutoFit/>
          </a:bodyPr>
          <a:lstStyle/>
          <a:p>
            <a:pPr marL="12700">
              <a:lnSpc>
                <a:spcPct val="100000"/>
              </a:lnSpc>
              <a:spcBef>
                <a:spcPts val="100"/>
              </a:spcBef>
            </a:pPr>
            <a:r>
              <a:rPr sz="4200" spc="165" dirty="0">
                <a:solidFill>
                  <a:srgbClr val="EE5612"/>
                </a:solidFill>
                <a:latin typeface="Times New Roman"/>
                <a:cs typeface="Times New Roman"/>
              </a:rPr>
              <a:t>Semantic</a:t>
            </a:r>
            <a:r>
              <a:rPr sz="4200" spc="330" dirty="0">
                <a:solidFill>
                  <a:srgbClr val="EE5612"/>
                </a:solidFill>
                <a:latin typeface="Times New Roman"/>
                <a:cs typeface="Times New Roman"/>
              </a:rPr>
              <a:t> </a:t>
            </a:r>
            <a:r>
              <a:rPr sz="4200" spc="155" dirty="0">
                <a:solidFill>
                  <a:srgbClr val="EE5612"/>
                </a:solidFill>
                <a:latin typeface="Times New Roman"/>
                <a:cs typeface="Times New Roman"/>
              </a:rPr>
              <a:t>Roles</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4" y="1035303"/>
            <a:ext cx="6566534" cy="574040"/>
          </a:xfrm>
          <a:prstGeom prst="rect">
            <a:avLst/>
          </a:prstGeom>
        </p:spPr>
        <p:txBody>
          <a:bodyPr vert="horz" wrap="square" lIns="0" tIns="12700" rIns="0" bIns="0" rtlCol="0">
            <a:spAutoFit/>
          </a:bodyPr>
          <a:lstStyle/>
          <a:p>
            <a:pPr marL="12700">
              <a:lnSpc>
                <a:spcPct val="100000"/>
              </a:lnSpc>
              <a:spcBef>
                <a:spcPts val="100"/>
              </a:spcBef>
            </a:pPr>
            <a:r>
              <a:rPr sz="3600" spc="85" dirty="0"/>
              <a:t>Semantics</a:t>
            </a:r>
            <a:r>
              <a:rPr sz="3600" spc="185" dirty="0"/>
              <a:t> </a:t>
            </a:r>
            <a:r>
              <a:rPr sz="3600" spc="50" dirty="0"/>
              <a:t>of</a:t>
            </a:r>
            <a:r>
              <a:rPr sz="3600" spc="190" dirty="0"/>
              <a:t> </a:t>
            </a:r>
            <a:r>
              <a:rPr sz="3600" spc="80" dirty="0"/>
              <a:t>Events</a:t>
            </a:r>
            <a:r>
              <a:rPr sz="3600" spc="190" dirty="0"/>
              <a:t> </a:t>
            </a:r>
            <a:r>
              <a:rPr sz="3600" spc="50" dirty="0"/>
              <a:t>in</a:t>
            </a:r>
            <a:r>
              <a:rPr sz="3600" spc="180" dirty="0"/>
              <a:t> </a:t>
            </a:r>
            <a:r>
              <a:rPr sz="3600" spc="85" dirty="0"/>
              <a:t>Sentences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2</a:t>
            </a:r>
            <a:endParaRPr sz="800">
              <a:latin typeface="Times New Roman"/>
              <a:cs typeface="Times New Roman"/>
            </a:endParaRPr>
          </a:p>
        </p:txBody>
      </p:sp>
      <p:sp>
        <p:nvSpPr>
          <p:cNvPr id="3" name="object 3"/>
          <p:cNvSpPr txBox="1">
            <a:spLocks noGrp="1"/>
          </p:cNvSpPr>
          <p:nvPr>
            <p:ph type="body" idx="1"/>
          </p:nvPr>
        </p:nvSpPr>
        <p:spPr>
          <a:prstGeom prst="rect">
            <a:avLst/>
          </a:prstGeom>
        </p:spPr>
        <p:txBody>
          <a:bodyPr vert="horz" wrap="square" lIns="0" tIns="538533" rIns="0" bIns="0" rtlCol="0">
            <a:spAutoFit/>
          </a:bodyPr>
          <a:lstStyle/>
          <a:p>
            <a:pPr marL="48895" marR="85090">
              <a:lnSpc>
                <a:spcPct val="100400"/>
              </a:lnSpc>
              <a:spcBef>
                <a:spcPts val="90"/>
              </a:spcBef>
            </a:pPr>
            <a:r>
              <a:rPr dirty="0"/>
              <a:t>In a</a:t>
            </a:r>
            <a:r>
              <a:rPr spc="-5" dirty="0"/>
              <a:t> sentence,</a:t>
            </a:r>
            <a:r>
              <a:rPr spc="5" dirty="0"/>
              <a:t> </a:t>
            </a:r>
            <a:r>
              <a:rPr dirty="0"/>
              <a:t>a</a:t>
            </a:r>
            <a:r>
              <a:rPr spc="-5" dirty="0"/>
              <a:t> verb</a:t>
            </a:r>
            <a:r>
              <a:rPr spc="5" dirty="0"/>
              <a:t> </a:t>
            </a:r>
            <a:r>
              <a:rPr spc="-5" dirty="0"/>
              <a:t>and</a:t>
            </a:r>
            <a:r>
              <a:rPr dirty="0"/>
              <a:t> its</a:t>
            </a:r>
            <a:r>
              <a:rPr spc="-5" dirty="0"/>
              <a:t> semantic roles </a:t>
            </a:r>
            <a:r>
              <a:rPr dirty="0"/>
              <a:t>form a </a:t>
            </a:r>
            <a:r>
              <a:rPr spc="-5" dirty="0"/>
              <a:t>proposition;</a:t>
            </a:r>
            <a:r>
              <a:rPr dirty="0"/>
              <a:t> the </a:t>
            </a:r>
            <a:r>
              <a:rPr spc="-535" dirty="0"/>
              <a:t> </a:t>
            </a:r>
            <a:r>
              <a:rPr spc="-5" dirty="0"/>
              <a:t>verb</a:t>
            </a:r>
            <a:r>
              <a:rPr dirty="0"/>
              <a:t> </a:t>
            </a:r>
            <a:r>
              <a:rPr spc="-5" dirty="0"/>
              <a:t>can</a:t>
            </a:r>
            <a:r>
              <a:rPr dirty="0"/>
              <a:t> be</a:t>
            </a:r>
            <a:r>
              <a:rPr spc="-5" dirty="0"/>
              <a:t> called</a:t>
            </a:r>
            <a:r>
              <a:rPr spc="5" dirty="0"/>
              <a:t> </a:t>
            </a:r>
            <a:r>
              <a:rPr dirty="0"/>
              <a:t>the</a:t>
            </a:r>
            <a:r>
              <a:rPr spc="-5" dirty="0"/>
              <a:t> predicate and</a:t>
            </a:r>
            <a:r>
              <a:rPr dirty="0"/>
              <a:t> the </a:t>
            </a:r>
            <a:r>
              <a:rPr spc="-5" dirty="0"/>
              <a:t>roles</a:t>
            </a:r>
            <a:r>
              <a:rPr spc="-10" dirty="0"/>
              <a:t> </a:t>
            </a:r>
            <a:r>
              <a:rPr spc="-5" dirty="0"/>
              <a:t>are known</a:t>
            </a:r>
            <a:r>
              <a:rPr dirty="0"/>
              <a:t> </a:t>
            </a:r>
            <a:r>
              <a:rPr spc="-5" dirty="0"/>
              <a:t>as </a:t>
            </a:r>
            <a:r>
              <a:rPr dirty="0"/>
              <a:t> </a:t>
            </a:r>
            <a:r>
              <a:rPr spc="-10" dirty="0"/>
              <a:t>arguments.</a:t>
            </a:r>
          </a:p>
          <a:p>
            <a:pPr marL="48895" marR="17780">
              <a:lnSpc>
                <a:spcPts val="2100"/>
              </a:lnSpc>
              <a:spcBef>
                <a:spcPts val="1380"/>
              </a:spcBef>
            </a:pPr>
            <a:r>
              <a:rPr sz="1800" i="1" dirty="0">
                <a:latin typeface="Times New Roman"/>
                <a:cs typeface="Times New Roman"/>
              </a:rPr>
              <a:t>When </a:t>
            </a:r>
            <a:r>
              <a:rPr sz="1800" i="1" spc="-5" dirty="0">
                <a:latin typeface="Times New Roman"/>
                <a:cs typeface="Times New Roman"/>
              </a:rPr>
              <a:t>Disney</a:t>
            </a:r>
            <a:r>
              <a:rPr sz="1800" i="1" spc="5" dirty="0">
                <a:latin typeface="Times New Roman"/>
                <a:cs typeface="Times New Roman"/>
              </a:rPr>
              <a:t> </a:t>
            </a:r>
            <a:r>
              <a:rPr sz="1800" i="1" spc="-15" dirty="0">
                <a:solidFill>
                  <a:srgbClr val="5904E1"/>
                </a:solidFill>
                <a:latin typeface="Times New Roman"/>
                <a:cs typeface="Times New Roman"/>
              </a:rPr>
              <a:t>offered</a:t>
            </a:r>
            <a:r>
              <a:rPr sz="1800" i="1" spc="5" dirty="0">
                <a:solidFill>
                  <a:srgbClr val="5904E1"/>
                </a:solidFill>
                <a:latin typeface="Times New Roman"/>
                <a:cs typeface="Times New Roman"/>
              </a:rPr>
              <a:t> </a:t>
            </a:r>
            <a:r>
              <a:rPr sz="1800" i="1" spc="-5" dirty="0">
                <a:latin typeface="Times New Roman"/>
                <a:cs typeface="Times New Roman"/>
              </a:rPr>
              <a:t>to</a:t>
            </a:r>
            <a:r>
              <a:rPr sz="1800" i="1" spc="5" dirty="0">
                <a:latin typeface="Times New Roman"/>
                <a:cs typeface="Times New Roman"/>
              </a:rPr>
              <a:t> </a:t>
            </a:r>
            <a:r>
              <a:rPr sz="1800" i="1" dirty="0">
                <a:solidFill>
                  <a:srgbClr val="5904E1"/>
                </a:solidFill>
                <a:latin typeface="Times New Roman"/>
                <a:cs typeface="Times New Roman"/>
              </a:rPr>
              <a:t>pay</a:t>
            </a:r>
            <a:r>
              <a:rPr sz="1800" i="1" spc="5" dirty="0">
                <a:solidFill>
                  <a:srgbClr val="5904E1"/>
                </a:solidFill>
                <a:latin typeface="Times New Roman"/>
                <a:cs typeface="Times New Roman"/>
              </a:rPr>
              <a:t> </a:t>
            </a:r>
            <a:r>
              <a:rPr sz="1800" i="1" spc="-70" dirty="0">
                <a:latin typeface="Times New Roman"/>
                <a:cs typeface="Times New Roman"/>
              </a:rPr>
              <a:t>Mr.</a:t>
            </a:r>
            <a:r>
              <a:rPr sz="1800" i="1" spc="5" dirty="0">
                <a:latin typeface="Times New Roman"/>
                <a:cs typeface="Times New Roman"/>
              </a:rPr>
              <a:t> </a:t>
            </a:r>
            <a:r>
              <a:rPr sz="1800" i="1" spc="-10" dirty="0">
                <a:latin typeface="Times New Roman"/>
                <a:cs typeface="Times New Roman"/>
              </a:rPr>
              <a:t>Steinberg</a:t>
            </a:r>
            <a:r>
              <a:rPr sz="1800" i="1" spc="5" dirty="0">
                <a:latin typeface="Times New Roman"/>
                <a:cs typeface="Times New Roman"/>
              </a:rPr>
              <a:t> </a:t>
            </a:r>
            <a:r>
              <a:rPr sz="1800" i="1" dirty="0">
                <a:latin typeface="Times New Roman"/>
                <a:cs typeface="Times New Roman"/>
              </a:rPr>
              <a:t>a</a:t>
            </a:r>
            <a:r>
              <a:rPr sz="1800" i="1" spc="5" dirty="0">
                <a:latin typeface="Times New Roman"/>
                <a:cs typeface="Times New Roman"/>
              </a:rPr>
              <a:t> </a:t>
            </a:r>
            <a:r>
              <a:rPr sz="1800" i="1" spc="-15" dirty="0">
                <a:latin typeface="Times New Roman"/>
                <a:cs typeface="Times New Roman"/>
              </a:rPr>
              <a:t>premium</a:t>
            </a:r>
            <a:r>
              <a:rPr sz="1800" i="1" spc="5" dirty="0">
                <a:latin typeface="Times New Roman"/>
                <a:cs typeface="Times New Roman"/>
              </a:rPr>
              <a:t> </a:t>
            </a:r>
            <a:r>
              <a:rPr sz="1800" i="1" spc="-5" dirty="0">
                <a:latin typeface="Times New Roman"/>
                <a:cs typeface="Times New Roman"/>
              </a:rPr>
              <a:t>for</a:t>
            </a:r>
            <a:r>
              <a:rPr sz="1800" i="1" dirty="0">
                <a:latin typeface="Times New Roman"/>
                <a:cs typeface="Times New Roman"/>
              </a:rPr>
              <a:t> </a:t>
            </a:r>
            <a:r>
              <a:rPr sz="1800" i="1" spc="-5" dirty="0">
                <a:latin typeface="Times New Roman"/>
                <a:cs typeface="Times New Roman"/>
              </a:rPr>
              <a:t>his</a:t>
            </a:r>
            <a:r>
              <a:rPr sz="1800" i="1" dirty="0">
                <a:latin typeface="Times New Roman"/>
                <a:cs typeface="Times New Roman"/>
              </a:rPr>
              <a:t> </a:t>
            </a:r>
            <a:r>
              <a:rPr sz="1800" i="1" spc="-15" dirty="0">
                <a:latin typeface="Times New Roman"/>
                <a:cs typeface="Times New Roman"/>
              </a:rPr>
              <a:t>shares,</a:t>
            </a:r>
            <a:r>
              <a:rPr sz="1800" i="1" spc="5" dirty="0">
                <a:latin typeface="Times New Roman"/>
                <a:cs typeface="Times New Roman"/>
              </a:rPr>
              <a:t> </a:t>
            </a:r>
            <a:r>
              <a:rPr sz="1800" i="1" spc="-5" dirty="0">
                <a:latin typeface="Times New Roman"/>
                <a:cs typeface="Times New Roman"/>
              </a:rPr>
              <a:t>the</a:t>
            </a:r>
            <a:r>
              <a:rPr sz="1800" i="1" spc="5" dirty="0">
                <a:latin typeface="Times New Roman"/>
                <a:cs typeface="Times New Roman"/>
              </a:rPr>
              <a:t> </a:t>
            </a:r>
            <a:r>
              <a:rPr sz="1800" i="1" spc="-5" dirty="0">
                <a:latin typeface="Times New Roman"/>
                <a:cs typeface="Times New Roman"/>
              </a:rPr>
              <a:t>New</a:t>
            </a:r>
            <a:r>
              <a:rPr sz="1800" i="1" dirty="0">
                <a:latin typeface="Times New Roman"/>
                <a:cs typeface="Times New Roman"/>
              </a:rPr>
              <a:t> </a:t>
            </a:r>
            <a:r>
              <a:rPr sz="1800" i="1" spc="-45" dirty="0">
                <a:latin typeface="Times New Roman"/>
                <a:cs typeface="Times New Roman"/>
              </a:rPr>
              <a:t>York </a:t>
            </a:r>
            <a:r>
              <a:rPr sz="1800" i="1" spc="-434" dirty="0">
                <a:latin typeface="Times New Roman"/>
                <a:cs typeface="Times New Roman"/>
              </a:rPr>
              <a:t> </a:t>
            </a:r>
            <a:r>
              <a:rPr sz="1800" i="1" spc="-5" dirty="0">
                <a:latin typeface="Times New Roman"/>
                <a:cs typeface="Times New Roman"/>
              </a:rPr>
              <a:t>investor </a:t>
            </a:r>
            <a:r>
              <a:rPr sz="1800" i="1" spc="-35" dirty="0">
                <a:latin typeface="Times New Roman"/>
                <a:cs typeface="Times New Roman"/>
              </a:rPr>
              <a:t>didn’t</a:t>
            </a:r>
            <a:r>
              <a:rPr sz="1800" i="1" spc="5" dirty="0">
                <a:latin typeface="Times New Roman"/>
                <a:cs typeface="Times New Roman"/>
              </a:rPr>
              <a:t> </a:t>
            </a:r>
            <a:r>
              <a:rPr sz="1800" i="1" dirty="0">
                <a:solidFill>
                  <a:srgbClr val="5904E1"/>
                </a:solidFill>
                <a:latin typeface="Times New Roman"/>
                <a:cs typeface="Times New Roman"/>
              </a:rPr>
              <a:t>demand </a:t>
            </a:r>
            <a:r>
              <a:rPr sz="1800" i="1" spc="-5" dirty="0">
                <a:latin typeface="Times New Roman"/>
                <a:cs typeface="Times New Roman"/>
              </a:rPr>
              <a:t>the</a:t>
            </a:r>
            <a:r>
              <a:rPr sz="1800" i="1" spc="5" dirty="0">
                <a:latin typeface="Times New Roman"/>
                <a:cs typeface="Times New Roman"/>
              </a:rPr>
              <a:t> </a:t>
            </a:r>
            <a:r>
              <a:rPr sz="1800" i="1" dirty="0">
                <a:latin typeface="Times New Roman"/>
                <a:cs typeface="Times New Roman"/>
              </a:rPr>
              <a:t>company </a:t>
            </a:r>
            <a:r>
              <a:rPr sz="1800" i="1" spc="-5" dirty="0">
                <a:latin typeface="Times New Roman"/>
                <a:cs typeface="Times New Roman"/>
              </a:rPr>
              <a:t>also</a:t>
            </a:r>
            <a:r>
              <a:rPr sz="1800" i="1" spc="5" dirty="0">
                <a:latin typeface="Times New Roman"/>
                <a:cs typeface="Times New Roman"/>
              </a:rPr>
              <a:t> </a:t>
            </a:r>
            <a:r>
              <a:rPr sz="1800" i="1" dirty="0">
                <a:solidFill>
                  <a:srgbClr val="5904E1"/>
                </a:solidFill>
                <a:latin typeface="Times New Roman"/>
                <a:cs typeface="Times New Roman"/>
              </a:rPr>
              <a:t>pay</a:t>
            </a:r>
            <a:r>
              <a:rPr sz="1800" i="1" spc="5" dirty="0">
                <a:solidFill>
                  <a:srgbClr val="5904E1"/>
                </a:solidFill>
                <a:latin typeface="Times New Roman"/>
                <a:cs typeface="Times New Roman"/>
              </a:rPr>
              <a:t> </a:t>
            </a:r>
            <a:r>
              <a:rPr sz="1800" i="1" dirty="0">
                <a:latin typeface="Times New Roman"/>
                <a:cs typeface="Times New Roman"/>
              </a:rPr>
              <a:t>a </a:t>
            </a:r>
            <a:r>
              <a:rPr sz="1800" i="1" spc="-15" dirty="0">
                <a:latin typeface="Times New Roman"/>
                <a:cs typeface="Times New Roman"/>
              </a:rPr>
              <a:t>premium</a:t>
            </a:r>
            <a:r>
              <a:rPr sz="1800" i="1" spc="5" dirty="0">
                <a:latin typeface="Times New Roman"/>
                <a:cs typeface="Times New Roman"/>
              </a:rPr>
              <a:t> </a:t>
            </a:r>
            <a:r>
              <a:rPr sz="1800" i="1" spc="-5" dirty="0">
                <a:latin typeface="Times New Roman"/>
                <a:cs typeface="Times New Roman"/>
              </a:rPr>
              <a:t>to</a:t>
            </a:r>
            <a:r>
              <a:rPr sz="1800" i="1" dirty="0">
                <a:latin typeface="Times New Roman"/>
                <a:cs typeface="Times New Roman"/>
              </a:rPr>
              <a:t> </a:t>
            </a:r>
            <a:r>
              <a:rPr sz="1800" i="1" spc="-5" dirty="0">
                <a:latin typeface="Times New Roman"/>
                <a:cs typeface="Times New Roman"/>
              </a:rPr>
              <a:t>other</a:t>
            </a:r>
            <a:r>
              <a:rPr sz="1800" i="1" dirty="0">
                <a:latin typeface="Times New Roman"/>
                <a:cs typeface="Times New Roman"/>
              </a:rPr>
              <a:t> </a:t>
            </a:r>
            <a:r>
              <a:rPr sz="1800" i="1" spc="-10" dirty="0">
                <a:latin typeface="Times New Roman"/>
                <a:cs typeface="Times New Roman"/>
              </a:rPr>
              <a:t>shareholders.</a:t>
            </a:r>
            <a:endParaRPr sz="1800">
              <a:latin typeface="Times New Roman"/>
              <a:cs typeface="Times New Roman"/>
            </a:endParaRPr>
          </a:p>
          <a:p>
            <a:pPr marL="48895" marR="448309">
              <a:lnSpc>
                <a:spcPct val="100000"/>
              </a:lnSpc>
              <a:spcBef>
                <a:spcPts val="1180"/>
              </a:spcBef>
            </a:pPr>
            <a:r>
              <a:rPr sz="2000" spc="-5" dirty="0">
                <a:solidFill>
                  <a:srgbClr val="5904E1"/>
                </a:solidFill>
              </a:rPr>
              <a:t>Example </a:t>
            </a:r>
            <a:r>
              <a:rPr sz="2000" spc="-10" dirty="0">
                <a:solidFill>
                  <a:srgbClr val="5904E1"/>
                </a:solidFill>
              </a:rPr>
              <a:t>semantic</a:t>
            </a:r>
            <a:r>
              <a:rPr sz="2000" spc="-5" dirty="0">
                <a:solidFill>
                  <a:srgbClr val="5904E1"/>
                </a:solidFill>
              </a:rPr>
              <a:t> roles for</a:t>
            </a:r>
            <a:r>
              <a:rPr sz="2000" dirty="0">
                <a:solidFill>
                  <a:srgbClr val="5904E1"/>
                </a:solidFill>
              </a:rPr>
              <a:t> </a:t>
            </a:r>
            <a:r>
              <a:rPr sz="2000" spc="-5" dirty="0">
                <a:solidFill>
                  <a:srgbClr val="5904E1"/>
                </a:solidFill>
              </a:rPr>
              <a:t>the verb</a:t>
            </a:r>
            <a:r>
              <a:rPr sz="2000" dirty="0">
                <a:solidFill>
                  <a:srgbClr val="5904E1"/>
                </a:solidFill>
              </a:rPr>
              <a:t> </a:t>
            </a:r>
            <a:r>
              <a:rPr sz="2000" spc="-5" dirty="0">
                <a:solidFill>
                  <a:srgbClr val="5904E1"/>
                </a:solidFill>
              </a:rPr>
              <a:t>“pay”</a:t>
            </a:r>
            <a:r>
              <a:rPr sz="2000" dirty="0">
                <a:solidFill>
                  <a:srgbClr val="5904E1"/>
                </a:solidFill>
              </a:rPr>
              <a:t> </a:t>
            </a:r>
            <a:r>
              <a:rPr sz="2000" spc="-5" dirty="0">
                <a:solidFill>
                  <a:srgbClr val="5904E1"/>
                </a:solidFill>
              </a:rPr>
              <a:t>(using</a:t>
            </a:r>
            <a:r>
              <a:rPr sz="2000" dirty="0">
                <a:solidFill>
                  <a:srgbClr val="5904E1"/>
                </a:solidFill>
              </a:rPr>
              <a:t> </a:t>
            </a:r>
            <a:r>
              <a:rPr sz="2000" spc="-5" dirty="0">
                <a:solidFill>
                  <a:srgbClr val="5904E1"/>
                </a:solidFill>
              </a:rPr>
              <a:t>verb-specific roles) </a:t>
            </a:r>
            <a:r>
              <a:rPr sz="2000" spc="-484" dirty="0">
                <a:solidFill>
                  <a:srgbClr val="5904E1"/>
                </a:solidFill>
              </a:rPr>
              <a:t> </a:t>
            </a:r>
            <a:r>
              <a:rPr sz="2000" spc="-5" dirty="0">
                <a:solidFill>
                  <a:srgbClr val="5904E1"/>
                </a:solidFill>
              </a:rPr>
              <a:t>s</a:t>
            </a:r>
            <a:r>
              <a:rPr sz="2000" spc="-5" dirty="0"/>
              <a:t>how</a:t>
            </a:r>
            <a:r>
              <a:rPr sz="2000" spc="5" dirty="0"/>
              <a:t> </a:t>
            </a:r>
            <a:r>
              <a:rPr sz="2000" spc="-5" dirty="0"/>
              <a:t>which</a:t>
            </a:r>
            <a:r>
              <a:rPr sz="2000" dirty="0"/>
              <a:t> noun </a:t>
            </a:r>
            <a:r>
              <a:rPr sz="2000" spc="-5" dirty="0"/>
              <a:t>and</a:t>
            </a:r>
            <a:r>
              <a:rPr sz="2000" spc="5" dirty="0"/>
              <a:t> </a:t>
            </a:r>
            <a:r>
              <a:rPr sz="2000" spc="-5" dirty="0"/>
              <a:t>prepositional</a:t>
            </a:r>
            <a:r>
              <a:rPr sz="2000" spc="-10" dirty="0"/>
              <a:t> </a:t>
            </a:r>
            <a:r>
              <a:rPr sz="2000" spc="-5" dirty="0"/>
              <a:t>phrases are </a:t>
            </a:r>
            <a:r>
              <a:rPr sz="2000" spc="-10" dirty="0"/>
              <a:t>related</a:t>
            </a:r>
            <a:r>
              <a:rPr sz="2000" spc="5" dirty="0"/>
              <a:t> </a:t>
            </a:r>
            <a:r>
              <a:rPr sz="2000" spc="-5" dirty="0"/>
              <a:t>to</a:t>
            </a:r>
            <a:r>
              <a:rPr sz="2000" dirty="0"/>
              <a:t> </a:t>
            </a:r>
            <a:r>
              <a:rPr sz="2000" spc="-5" dirty="0"/>
              <a:t>the verb</a:t>
            </a:r>
            <a:endParaRPr sz="2000"/>
          </a:p>
          <a:p>
            <a:pPr marL="48895" marR="32384">
              <a:lnSpc>
                <a:spcPts val="2100"/>
              </a:lnSpc>
              <a:spcBef>
                <a:spcPts val="1320"/>
              </a:spcBef>
            </a:pPr>
            <a:r>
              <a:rPr sz="1800" dirty="0"/>
              <a:t>When [</a:t>
            </a:r>
            <a:r>
              <a:rPr sz="1800" baseline="-13888" dirty="0">
                <a:solidFill>
                  <a:srgbClr val="5904E1"/>
                </a:solidFill>
              </a:rPr>
              <a:t>payer </a:t>
            </a:r>
            <a:r>
              <a:rPr sz="1800" spc="-5" dirty="0"/>
              <a:t>Disney] offered to </a:t>
            </a:r>
            <a:r>
              <a:rPr sz="1800" dirty="0">
                <a:solidFill>
                  <a:srgbClr val="5904E1"/>
                </a:solidFill>
              </a:rPr>
              <a:t>[</a:t>
            </a:r>
            <a:r>
              <a:rPr sz="1800" baseline="-13888" dirty="0">
                <a:solidFill>
                  <a:srgbClr val="5904E1"/>
                </a:solidFill>
              </a:rPr>
              <a:t>V </a:t>
            </a:r>
            <a:r>
              <a:rPr sz="1800" dirty="0">
                <a:solidFill>
                  <a:srgbClr val="5904E1"/>
                </a:solidFill>
              </a:rPr>
              <a:t>pay] </a:t>
            </a:r>
            <a:r>
              <a:rPr sz="1800" dirty="0"/>
              <a:t>[</a:t>
            </a:r>
            <a:r>
              <a:rPr sz="1800" baseline="-13888" dirty="0">
                <a:solidFill>
                  <a:srgbClr val="5904E1"/>
                </a:solidFill>
              </a:rPr>
              <a:t>recipient </a:t>
            </a:r>
            <a:r>
              <a:rPr sz="1800" spc="-35" dirty="0"/>
              <a:t>Mr. </a:t>
            </a:r>
            <a:r>
              <a:rPr sz="1800" spc="-5" dirty="0"/>
              <a:t>Steinberg] </a:t>
            </a:r>
            <a:r>
              <a:rPr sz="1800" dirty="0"/>
              <a:t>[</a:t>
            </a:r>
            <a:r>
              <a:rPr sz="1800" baseline="-13888" dirty="0">
                <a:solidFill>
                  <a:srgbClr val="5904E1"/>
                </a:solidFill>
              </a:rPr>
              <a:t>money</a:t>
            </a:r>
            <a:r>
              <a:rPr sz="1800" spc="7" baseline="-13888" dirty="0">
                <a:solidFill>
                  <a:srgbClr val="5904E1"/>
                </a:solidFill>
              </a:rPr>
              <a:t> </a:t>
            </a:r>
            <a:r>
              <a:rPr sz="1800" dirty="0"/>
              <a:t>a </a:t>
            </a:r>
            <a:r>
              <a:rPr sz="1800" spc="-5" dirty="0"/>
              <a:t>premium] </a:t>
            </a:r>
            <a:r>
              <a:rPr sz="1800" dirty="0"/>
              <a:t>for </a:t>
            </a:r>
            <a:r>
              <a:rPr sz="1800" spc="-434" dirty="0"/>
              <a:t> </a:t>
            </a:r>
            <a:r>
              <a:rPr sz="1800" dirty="0"/>
              <a:t>[</a:t>
            </a:r>
            <a:r>
              <a:rPr sz="1800" baseline="-13888" dirty="0">
                <a:solidFill>
                  <a:srgbClr val="5904E1"/>
                </a:solidFill>
              </a:rPr>
              <a:t>commodity</a:t>
            </a:r>
            <a:r>
              <a:rPr sz="1800" spc="-7" baseline="-13888" dirty="0">
                <a:solidFill>
                  <a:srgbClr val="5904E1"/>
                </a:solidFill>
              </a:rPr>
              <a:t> </a:t>
            </a:r>
            <a:r>
              <a:rPr sz="1800" spc="-5" dirty="0"/>
              <a:t>his shares],</a:t>
            </a:r>
            <a:r>
              <a:rPr sz="1800" dirty="0"/>
              <a:t> </a:t>
            </a:r>
            <a:r>
              <a:rPr sz="1800" spc="-5" dirty="0"/>
              <a:t>the</a:t>
            </a:r>
            <a:r>
              <a:rPr sz="1800" dirty="0"/>
              <a:t> New</a:t>
            </a:r>
            <a:r>
              <a:rPr sz="1800" spc="-70" dirty="0"/>
              <a:t> </a:t>
            </a:r>
            <a:r>
              <a:rPr sz="1800" spc="-45" dirty="0"/>
              <a:t>York</a:t>
            </a:r>
            <a:r>
              <a:rPr sz="1800" dirty="0"/>
              <a:t> </a:t>
            </a:r>
            <a:r>
              <a:rPr sz="1800" spc="-5" dirty="0"/>
              <a:t>investor…</a:t>
            </a:r>
            <a:endParaRPr sz="18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391535" cy="665480"/>
          </a:xfrm>
          <a:prstGeom prst="rect">
            <a:avLst/>
          </a:prstGeom>
        </p:spPr>
        <p:txBody>
          <a:bodyPr vert="horz" wrap="square" lIns="0" tIns="12700" rIns="0" bIns="0" rtlCol="0">
            <a:spAutoFit/>
          </a:bodyPr>
          <a:lstStyle/>
          <a:p>
            <a:pPr marL="12700">
              <a:lnSpc>
                <a:spcPct val="100000"/>
              </a:lnSpc>
              <a:spcBef>
                <a:spcPts val="100"/>
              </a:spcBef>
            </a:pPr>
            <a:r>
              <a:rPr sz="4200" spc="70" dirty="0"/>
              <a:t>Case</a:t>
            </a:r>
            <a:r>
              <a:rPr sz="4200" spc="125" dirty="0"/>
              <a:t> </a:t>
            </a:r>
            <a:r>
              <a:rPr sz="4200" spc="95" dirty="0"/>
              <a:t>Grammar</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3</a:t>
            </a:r>
            <a:endParaRPr sz="800">
              <a:latin typeface="Times New Roman"/>
              <a:cs typeface="Times New Roman"/>
            </a:endParaRPr>
          </a:p>
        </p:txBody>
      </p:sp>
      <p:sp>
        <p:nvSpPr>
          <p:cNvPr id="3" name="object 3"/>
          <p:cNvSpPr txBox="1"/>
          <p:nvPr/>
        </p:nvSpPr>
        <p:spPr>
          <a:xfrm>
            <a:off x="804965" y="1777399"/>
            <a:ext cx="7228205" cy="4001770"/>
          </a:xfrm>
          <a:prstGeom prst="rect">
            <a:avLst/>
          </a:prstGeom>
        </p:spPr>
        <p:txBody>
          <a:bodyPr vert="horz" wrap="square" lIns="0" tIns="132715" rIns="0" bIns="0" rtlCol="0">
            <a:spAutoFit/>
          </a:bodyPr>
          <a:lstStyle/>
          <a:p>
            <a:pPr marL="12700">
              <a:lnSpc>
                <a:spcPct val="100000"/>
              </a:lnSpc>
              <a:spcBef>
                <a:spcPts val="1045"/>
              </a:spcBef>
            </a:pPr>
            <a:r>
              <a:rPr sz="2200" spc="-5" dirty="0">
                <a:solidFill>
                  <a:srgbClr val="595959"/>
                </a:solidFill>
                <a:latin typeface="Times New Roman"/>
                <a:cs typeface="Times New Roman"/>
              </a:rPr>
              <a:t>Fillmore, Charles, </a:t>
            </a:r>
            <a:r>
              <a:rPr sz="2200" dirty="0">
                <a:solidFill>
                  <a:srgbClr val="595959"/>
                </a:solidFill>
                <a:latin typeface="Times New Roman"/>
                <a:cs typeface="Times New Roman"/>
              </a:rPr>
              <a:t>“The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Case</a:t>
            </a:r>
            <a:r>
              <a:rPr sz="2200" spc="-10" dirty="0">
                <a:solidFill>
                  <a:srgbClr val="595959"/>
                </a:solidFill>
                <a:latin typeface="Times New Roman"/>
                <a:cs typeface="Times New Roman"/>
              </a:rPr>
              <a:t> </a:t>
            </a:r>
            <a:r>
              <a:rPr sz="2200" dirty="0">
                <a:solidFill>
                  <a:srgbClr val="595959"/>
                </a:solidFill>
                <a:latin typeface="Times New Roman"/>
                <a:cs typeface="Times New Roman"/>
              </a:rPr>
              <a:t>for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Case,”</a:t>
            </a:r>
            <a:r>
              <a:rPr sz="2200" spc="-10" dirty="0">
                <a:solidFill>
                  <a:srgbClr val="595959"/>
                </a:solidFill>
                <a:latin typeface="Times New Roman"/>
                <a:cs typeface="Times New Roman"/>
              </a:rPr>
              <a:t> </a:t>
            </a:r>
            <a:r>
              <a:rPr sz="2200" dirty="0">
                <a:solidFill>
                  <a:srgbClr val="595959"/>
                </a:solidFill>
                <a:latin typeface="Times New Roman"/>
                <a:cs typeface="Times New Roman"/>
              </a:rPr>
              <a:t>1968.</a:t>
            </a:r>
            <a:endParaRPr sz="2200">
              <a:latin typeface="Times New Roman"/>
              <a:cs typeface="Times New Roman"/>
            </a:endParaRPr>
          </a:p>
          <a:p>
            <a:pPr marL="49530">
              <a:lnSpc>
                <a:spcPct val="100000"/>
              </a:lnSpc>
              <a:spcBef>
                <a:spcPts val="860"/>
              </a:spcBef>
            </a:pPr>
            <a:r>
              <a:rPr sz="2000" spc="-15" dirty="0">
                <a:solidFill>
                  <a:srgbClr val="002060"/>
                </a:solidFill>
                <a:latin typeface="Impact"/>
                <a:cs typeface="Impact"/>
              </a:rPr>
              <a:t>­</a:t>
            </a:r>
            <a:r>
              <a:rPr sz="2000" spc="145" dirty="0">
                <a:solidFill>
                  <a:srgbClr val="002060"/>
                </a:solidFill>
                <a:latin typeface="Impact"/>
                <a:cs typeface="Impact"/>
              </a:rPr>
              <a:t> </a:t>
            </a:r>
            <a:r>
              <a:rPr sz="2000" dirty="0">
                <a:solidFill>
                  <a:srgbClr val="595959"/>
                </a:solidFill>
                <a:latin typeface="Times New Roman"/>
                <a:cs typeface="Times New Roman"/>
              </a:rPr>
              <a:t>A</a:t>
            </a:r>
            <a:r>
              <a:rPr sz="2000" spc="-105" dirty="0">
                <a:solidFill>
                  <a:srgbClr val="595959"/>
                </a:solidFill>
                <a:latin typeface="Times New Roman"/>
                <a:cs typeface="Times New Roman"/>
              </a:rPr>
              <a:t> </a:t>
            </a:r>
            <a:r>
              <a:rPr sz="2000" spc="-5" dirty="0">
                <a:solidFill>
                  <a:srgbClr val="595959"/>
                </a:solidFill>
                <a:latin typeface="Times New Roman"/>
                <a:cs typeface="Times New Roman"/>
              </a:rPr>
              <a:t>response to</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Chomsky’s disregard</a:t>
            </a:r>
            <a:r>
              <a:rPr sz="2000"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dirty="0">
                <a:solidFill>
                  <a:srgbClr val="595959"/>
                </a:solidFill>
                <a:latin typeface="Times New Roman"/>
                <a:cs typeface="Times New Roman"/>
              </a:rPr>
              <a:t> </a:t>
            </a:r>
            <a:r>
              <a:rPr sz="2000" spc="-5" dirty="0">
                <a:solidFill>
                  <a:srgbClr val="595959"/>
                </a:solidFill>
                <a:latin typeface="Times New Roman"/>
                <a:cs typeface="Times New Roman"/>
              </a:rPr>
              <a:t>any</a:t>
            </a:r>
            <a:r>
              <a:rPr sz="2000" dirty="0">
                <a:solidFill>
                  <a:srgbClr val="595959"/>
                </a:solidFill>
                <a:latin typeface="Times New Roman"/>
                <a:cs typeface="Times New Roman"/>
              </a:rPr>
              <a:t> </a:t>
            </a:r>
            <a:r>
              <a:rPr sz="2000" spc="-10" dirty="0">
                <a:solidFill>
                  <a:srgbClr val="595959"/>
                </a:solidFill>
                <a:latin typeface="Times New Roman"/>
                <a:cs typeface="Times New Roman"/>
              </a:rPr>
              <a:t>semantics</a:t>
            </a:r>
            <a:endParaRPr sz="2000">
              <a:latin typeface="Times New Roman"/>
              <a:cs typeface="Times New Roman"/>
            </a:endParaRPr>
          </a:p>
          <a:p>
            <a:pPr marL="231775">
              <a:lnSpc>
                <a:spcPct val="100000"/>
              </a:lnSpc>
              <a:spcBef>
                <a:spcPts val="10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“A</a:t>
            </a:r>
            <a:r>
              <a:rPr sz="2000" spc="-105" dirty="0">
                <a:solidFill>
                  <a:srgbClr val="595959"/>
                </a:solidFill>
                <a:latin typeface="Times New Roman"/>
                <a:cs typeface="Times New Roman"/>
              </a:rPr>
              <a:t> </a:t>
            </a:r>
            <a:r>
              <a:rPr sz="2000" spc="-10" dirty="0">
                <a:solidFill>
                  <a:srgbClr val="595959"/>
                </a:solidFill>
                <a:latin typeface="Times New Roman"/>
                <a:cs typeface="Times New Roman"/>
              </a:rPr>
              <a:t>semantically</a:t>
            </a:r>
            <a:r>
              <a:rPr sz="2000" dirty="0">
                <a:solidFill>
                  <a:srgbClr val="595959"/>
                </a:solidFill>
                <a:latin typeface="Times New Roman"/>
                <a:cs typeface="Times New Roman"/>
              </a:rPr>
              <a:t> </a:t>
            </a:r>
            <a:r>
              <a:rPr sz="2000" spc="-10" dirty="0">
                <a:solidFill>
                  <a:srgbClr val="595959"/>
                </a:solidFill>
                <a:latin typeface="Times New Roman"/>
                <a:cs typeface="Times New Roman"/>
              </a:rPr>
              <a:t>justified</a:t>
            </a:r>
            <a:r>
              <a:rPr sz="2000" dirty="0">
                <a:solidFill>
                  <a:srgbClr val="595959"/>
                </a:solidFill>
                <a:latin typeface="Times New Roman"/>
                <a:cs typeface="Times New Roman"/>
              </a:rPr>
              <a:t> </a:t>
            </a:r>
            <a:r>
              <a:rPr sz="2000" spc="-5" dirty="0">
                <a:solidFill>
                  <a:srgbClr val="595959"/>
                </a:solidFill>
                <a:latin typeface="Times New Roman"/>
                <a:cs typeface="Times New Roman"/>
              </a:rPr>
              <a:t>syntactic theory”</a:t>
            </a:r>
            <a:endParaRPr sz="2000">
              <a:latin typeface="Times New Roman"/>
              <a:cs typeface="Times New Roman"/>
            </a:endParaRPr>
          </a:p>
          <a:p>
            <a:pPr marL="12700" marR="5080">
              <a:lnSpc>
                <a:spcPts val="2600"/>
              </a:lnSpc>
              <a:spcBef>
                <a:spcPts val="1120"/>
              </a:spcBef>
            </a:pPr>
            <a:r>
              <a:rPr sz="2200" spc="-5" dirty="0">
                <a:solidFill>
                  <a:srgbClr val="595959"/>
                </a:solidFill>
                <a:latin typeface="Times New Roman"/>
                <a:cs typeface="Times New Roman"/>
              </a:rPr>
              <a:t>Given </a:t>
            </a:r>
            <a:r>
              <a:rPr sz="2200" dirty="0">
                <a:solidFill>
                  <a:srgbClr val="595959"/>
                </a:solidFill>
                <a:latin typeface="Times New Roman"/>
                <a:cs typeface="Times New Roman"/>
              </a:rPr>
              <a:t>a</a:t>
            </a:r>
            <a:r>
              <a:rPr sz="2200" spc="-5" dirty="0">
                <a:solidFill>
                  <a:srgbClr val="595959"/>
                </a:solidFill>
                <a:latin typeface="Times New Roman"/>
                <a:cs typeface="Times New Roman"/>
              </a:rPr>
              <a:t> sentence,</a:t>
            </a:r>
            <a:r>
              <a:rPr sz="2200" dirty="0">
                <a:solidFill>
                  <a:srgbClr val="595959"/>
                </a:solidFill>
                <a:latin typeface="Times New Roman"/>
                <a:cs typeface="Times New Roman"/>
              </a:rPr>
              <a:t> it is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possible </a:t>
            </a:r>
            <a:r>
              <a:rPr sz="2200" dirty="0">
                <a:solidFill>
                  <a:srgbClr val="595959"/>
                </a:solidFill>
                <a:latin typeface="Times New Roman"/>
                <a:cs typeface="Times New Roman"/>
              </a:rPr>
              <a:t>to </a:t>
            </a:r>
            <a:r>
              <a:rPr sz="2200" spc="-5" dirty="0">
                <a:solidFill>
                  <a:srgbClr val="595959"/>
                </a:solidFill>
                <a:latin typeface="Times New Roman"/>
                <a:cs typeface="Times New Roman"/>
              </a:rPr>
              <a:t>say</a:t>
            </a:r>
            <a:r>
              <a:rPr sz="2200" dirty="0">
                <a:solidFill>
                  <a:srgbClr val="595959"/>
                </a:solidFill>
                <a:latin typeface="Times New Roman"/>
                <a:cs typeface="Times New Roman"/>
              </a:rPr>
              <a:t> </a:t>
            </a:r>
            <a:r>
              <a:rPr sz="2200" spc="-5" dirty="0">
                <a:solidFill>
                  <a:srgbClr val="595959"/>
                </a:solidFill>
                <a:latin typeface="Times New Roman"/>
                <a:cs typeface="Times New Roman"/>
              </a:rPr>
              <a:t>much </a:t>
            </a:r>
            <a:r>
              <a:rPr sz="2200" dirty="0">
                <a:solidFill>
                  <a:srgbClr val="595959"/>
                </a:solidFill>
                <a:latin typeface="Times New Roman"/>
                <a:cs typeface="Times New Roman"/>
              </a:rPr>
              <a:t>more</a:t>
            </a:r>
            <a:r>
              <a:rPr sz="2200" spc="-5" dirty="0">
                <a:solidFill>
                  <a:srgbClr val="595959"/>
                </a:solidFill>
                <a:latin typeface="Times New Roman"/>
                <a:cs typeface="Times New Roman"/>
              </a:rPr>
              <a:t> than</a:t>
            </a:r>
            <a:r>
              <a:rPr sz="2200" dirty="0">
                <a:solidFill>
                  <a:srgbClr val="595959"/>
                </a:solidFill>
                <a:latin typeface="Times New Roman"/>
                <a:cs typeface="Times New Roman"/>
              </a:rPr>
              <a:t> this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NP</a:t>
            </a:r>
            <a:r>
              <a:rPr sz="2200" spc="-80" dirty="0">
                <a:solidFill>
                  <a:srgbClr val="595959"/>
                </a:solidFill>
                <a:latin typeface="Times New Roman"/>
                <a:cs typeface="Times New Roman"/>
              </a:rPr>
              <a:t> </a:t>
            </a:r>
            <a:r>
              <a:rPr sz="2200" dirty="0">
                <a:solidFill>
                  <a:srgbClr val="595959"/>
                </a:solidFill>
                <a:latin typeface="Times New Roman"/>
                <a:cs typeface="Times New Roman"/>
              </a:rPr>
              <a:t>is </a:t>
            </a:r>
            <a:r>
              <a:rPr sz="2200" spc="-535" dirty="0">
                <a:solidFill>
                  <a:srgbClr val="595959"/>
                </a:solidFill>
                <a:latin typeface="Times New Roman"/>
                <a:cs typeface="Times New Roman"/>
              </a:rPr>
              <a:t> </a:t>
            </a:r>
            <a:r>
              <a:rPr sz="2200" dirty="0">
                <a:solidFill>
                  <a:srgbClr val="595959"/>
                </a:solidFill>
                <a:latin typeface="Times New Roman"/>
                <a:cs typeface="Times New Roman"/>
              </a:rPr>
              <a:t>the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subject</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this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NP</a:t>
            </a:r>
            <a:r>
              <a:rPr sz="2200" spc="-80" dirty="0">
                <a:solidFill>
                  <a:srgbClr val="595959"/>
                </a:solidFill>
                <a:latin typeface="Times New Roman"/>
                <a:cs typeface="Times New Roman"/>
              </a:rPr>
              <a:t>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dirty="0">
                <a:solidFill>
                  <a:srgbClr val="595959"/>
                </a:solidFill>
                <a:latin typeface="Times New Roman"/>
                <a:cs typeface="Times New Roman"/>
              </a:rPr>
              <a:t>the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object.</a:t>
            </a:r>
            <a:endParaRPr sz="2200">
              <a:latin typeface="Times New Roman"/>
              <a:cs typeface="Times New Roman"/>
            </a:endParaRPr>
          </a:p>
          <a:p>
            <a:pPr marL="12700" marR="146050">
              <a:lnSpc>
                <a:spcPct val="100400"/>
              </a:lnSpc>
              <a:spcBef>
                <a:spcPts val="670"/>
              </a:spcBef>
            </a:pPr>
            <a:r>
              <a:rPr sz="2200" spc="-5" dirty="0">
                <a:solidFill>
                  <a:srgbClr val="595959"/>
                </a:solidFill>
                <a:latin typeface="Times New Roman"/>
                <a:cs typeface="Times New Roman"/>
              </a:rPr>
              <a:t>Chomsky’s</a:t>
            </a:r>
            <a:r>
              <a:rPr sz="2200" dirty="0">
                <a:solidFill>
                  <a:srgbClr val="595959"/>
                </a:solidFill>
                <a:latin typeface="Times New Roman"/>
                <a:cs typeface="Times New Roman"/>
              </a:rPr>
              <a:t> </a:t>
            </a:r>
            <a:r>
              <a:rPr sz="2200" spc="-5" dirty="0">
                <a:solidFill>
                  <a:srgbClr val="595959"/>
                </a:solidFill>
                <a:latin typeface="Times New Roman"/>
                <a:cs typeface="Times New Roman"/>
              </a:rPr>
              <a:t>transformational</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grammar</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would</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reduce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active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and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passive versions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 the</a:t>
            </a:r>
            <a:r>
              <a:rPr sz="2200" spc="-5" dirty="0">
                <a:solidFill>
                  <a:srgbClr val="595959"/>
                </a:solidFill>
                <a:latin typeface="Times New Roman"/>
                <a:cs typeface="Times New Roman"/>
              </a:rPr>
              <a:t> same deep</a:t>
            </a:r>
            <a:r>
              <a:rPr sz="2200" dirty="0">
                <a:solidFill>
                  <a:srgbClr val="595959"/>
                </a:solidFill>
                <a:latin typeface="Times New Roman"/>
                <a:cs typeface="Times New Roman"/>
              </a:rPr>
              <a:t> </a:t>
            </a:r>
            <a:r>
              <a:rPr sz="2200" spc="-5" dirty="0">
                <a:solidFill>
                  <a:srgbClr val="595959"/>
                </a:solidFill>
                <a:latin typeface="Times New Roman"/>
                <a:cs typeface="Times New Roman"/>
              </a:rPr>
              <a:t>structure</a:t>
            </a:r>
            <a:r>
              <a:rPr sz="2200" dirty="0">
                <a:solidFill>
                  <a:srgbClr val="595959"/>
                </a:solidFill>
                <a:latin typeface="Times New Roman"/>
                <a:cs typeface="Times New Roman"/>
              </a:rPr>
              <a:t> but </a:t>
            </a:r>
            <a:r>
              <a:rPr sz="2200" spc="-10" dirty="0">
                <a:solidFill>
                  <a:srgbClr val="595959"/>
                </a:solidFill>
                <a:latin typeface="Times New Roman"/>
                <a:cs typeface="Times New Roman"/>
              </a:rPr>
              <a:t>doesn’t</a:t>
            </a:r>
            <a:r>
              <a:rPr sz="2200" dirty="0">
                <a:solidFill>
                  <a:srgbClr val="595959"/>
                </a:solidFill>
                <a:latin typeface="Times New Roman"/>
                <a:cs typeface="Times New Roman"/>
              </a:rPr>
              <a:t> go </a:t>
            </a:r>
            <a:r>
              <a:rPr sz="2200" spc="-5" dirty="0">
                <a:solidFill>
                  <a:srgbClr val="595959"/>
                </a:solidFill>
                <a:latin typeface="Times New Roman"/>
                <a:cs typeface="Times New Roman"/>
              </a:rPr>
              <a:t>far </a:t>
            </a:r>
            <a:r>
              <a:rPr sz="2200" dirty="0">
                <a:solidFill>
                  <a:srgbClr val="595959"/>
                </a:solidFill>
                <a:latin typeface="Times New Roman"/>
                <a:cs typeface="Times New Roman"/>
              </a:rPr>
              <a:t> </a:t>
            </a:r>
            <a:r>
              <a:rPr sz="2200" spc="-5" dirty="0">
                <a:solidFill>
                  <a:srgbClr val="595959"/>
                </a:solidFill>
                <a:latin typeface="Times New Roman"/>
                <a:cs typeface="Times New Roman"/>
              </a:rPr>
              <a:t>enough </a:t>
            </a:r>
            <a:r>
              <a:rPr sz="2200" dirty="0">
                <a:solidFill>
                  <a:srgbClr val="595959"/>
                </a:solidFill>
                <a:latin typeface="Times New Roman"/>
                <a:cs typeface="Times New Roman"/>
              </a:rPr>
              <a:t>to </a:t>
            </a:r>
            <a:r>
              <a:rPr sz="2200" spc="-5" dirty="0">
                <a:solidFill>
                  <a:srgbClr val="595959"/>
                </a:solidFill>
                <a:latin typeface="Times New Roman"/>
                <a:cs typeface="Times New Roman"/>
              </a:rPr>
              <a:t>reveal</a:t>
            </a:r>
            <a:r>
              <a:rPr sz="2200" dirty="0">
                <a:solidFill>
                  <a:srgbClr val="595959"/>
                </a:solidFill>
                <a:latin typeface="Times New Roman"/>
                <a:cs typeface="Times New Roman"/>
              </a:rPr>
              <a:t> </a:t>
            </a:r>
            <a:r>
              <a:rPr sz="2200" spc="-5" dirty="0">
                <a:solidFill>
                  <a:srgbClr val="595959"/>
                </a:solidFill>
                <a:latin typeface="Times New Roman"/>
                <a:cs typeface="Times New Roman"/>
              </a:rPr>
              <a:t>why</a:t>
            </a:r>
            <a:r>
              <a:rPr sz="2200" dirty="0">
                <a:solidFill>
                  <a:srgbClr val="595959"/>
                </a:solidFill>
                <a:latin typeface="Times New Roman"/>
                <a:cs typeface="Times New Roman"/>
              </a:rPr>
              <a:t> this</a:t>
            </a:r>
            <a:r>
              <a:rPr sz="2200" spc="-10" dirty="0">
                <a:solidFill>
                  <a:srgbClr val="595959"/>
                </a:solidFill>
                <a:latin typeface="Times New Roman"/>
                <a:cs typeface="Times New Roman"/>
              </a:rPr>
              <a:t>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possible </a:t>
            </a:r>
            <a:r>
              <a:rPr sz="2200" spc="-15" dirty="0">
                <a:solidFill>
                  <a:srgbClr val="595959"/>
                </a:solidFill>
                <a:latin typeface="Times New Roman"/>
                <a:cs typeface="Times New Roman"/>
              </a:rPr>
              <a:t>semantically.</a:t>
            </a:r>
            <a:endParaRPr sz="2200">
              <a:latin typeface="Times New Roman"/>
              <a:cs typeface="Times New Roman"/>
            </a:endParaRPr>
          </a:p>
          <a:p>
            <a:pPr marL="49530">
              <a:lnSpc>
                <a:spcPct val="100000"/>
              </a:lnSpc>
              <a:spcBef>
                <a:spcPts val="860"/>
              </a:spcBef>
            </a:pPr>
            <a:r>
              <a:rPr sz="1800" spc="-10" dirty="0">
                <a:solidFill>
                  <a:srgbClr val="002060"/>
                </a:solidFill>
                <a:latin typeface="Impact"/>
                <a:cs typeface="Impact"/>
              </a:rPr>
              <a:t>­</a:t>
            </a:r>
            <a:r>
              <a:rPr sz="1800" spc="240" dirty="0">
                <a:solidFill>
                  <a:srgbClr val="002060"/>
                </a:solidFill>
                <a:latin typeface="Impact"/>
                <a:cs typeface="Impact"/>
              </a:rPr>
              <a:t> </a:t>
            </a:r>
            <a:r>
              <a:rPr sz="1800" i="1" dirty="0">
                <a:solidFill>
                  <a:srgbClr val="595959"/>
                </a:solidFill>
                <a:latin typeface="Times New Roman"/>
                <a:cs typeface="Times New Roman"/>
              </a:rPr>
              <a:t>A</a:t>
            </a:r>
            <a:r>
              <a:rPr sz="1800" i="1" spc="-35" dirty="0">
                <a:solidFill>
                  <a:srgbClr val="595959"/>
                </a:solidFill>
                <a:latin typeface="Times New Roman"/>
                <a:cs typeface="Times New Roman"/>
              </a:rPr>
              <a:t> </a:t>
            </a:r>
            <a:r>
              <a:rPr sz="1800" i="1" spc="-15" dirty="0">
                <a:solidFill>
                  <a:srgbClr val="595959"/>
                </a:solidFill>
                <a:latin typeface="Times New Roman"/>
                <a:cs typeface="Times New Roman"/>
              </a:rPr>
              <a:t>crowbar</a:t>
            </a:r>
            <a:r>
              <a:rPr sz="1800" i="1" spc="-10" dirty="0">
                <a:solidFill>
                  <a:srgbClr val="595959"/>
                </a:solidFill>
                <a:latin typeface="Times New Roman"/>
                <a:cs typeface="Times New Roman"/>
              </a:rPr>
              <a:t> </a:t>
            </a:r>
            <a:r>
              <a:rPr sz="1800" i="1" spc="-5" dirty="0">
                <a:solidFill>
                  <a:srgbClr val="595959"/>
                </a:solidFill>
                <a:latin typeface="Times New Roman"/>
                <a:cs typeface="Times New Roman"/>
              </a:rPr>
              <a:t>could</a:t>
            </a:r>
            <a:r>
              <a:rPr sz="1800" i="1" dirty="0">
                <a:solidFill>
                  <a:srgbClr val="595959"/>
                </a:solidFill>
                <a:latin typeface="Times New Roman"/>
                <a:cs typeface="Times New Roman"/>
              </a:rPr>
              <a:t> open </a:t>
            </a:r>
            <a:r>
              <a:rPr sz="1800" i="1" spc="-5" dirty="0">
                <a:solidFill>
                  <a:srgbClr val="595959"/>
                </a:solidFill>
                <a:latin typeface="Times New Roman"/>
                <a:cs typeface="Times New Roman"/>
              </a:rPr>
              <a:t>that </a:t>
            </a:r>
            <a:r>
              <a:rPr sz="1800" i="1" dirty="0">
                <a:solidFill>
                  <a:srgbClr val="595959"/>
                </a:solidFill>
                <a:latin typeface="Times New Roman"/>
                <a:cs typeface="Times New Roman"/>
              </a:rPr>
              <a:t>door</a:t>
            </a:r>
            <a:r>
              <a:rPr sz="1800" i="1" spc="-5" dirty="0">
                <a:solidFill>
                  <a:srgbClr val="595959"/>
                </a:solidFill>
                <a:latin typeface="Times New Roman"/>
                <a:cs typeface="Times New Roman"/>
              </a:rPr>
              <a:t> </a:t>
            </a:r>
            <a:r>
              <a:rPr sz="1800" i="1" spc="-20" dirty="0">
                <a:solidFill>
                  <a:srgbClr val="595959"/>
                </a:solidFill>
                <a:latin typeface="Times New Roman"/>
                <a:cs typeface="Times New Roman"/>
              </a:rPr>
              <a:t>easily.</a:t>
            </a:r>
            <a:endParaRPr sz="1800">
              <a:latin typeface="Times New Roman"/>
              <a:cs typeface="Times New Roman"/>
            </a:endParaRPr>
          </a:p>
          <a:p>
            <a:pPr marL="49530">
              <a:lnSpc>
                <a:spcPct val="100000"/>
              </a:lnSpc>
              <a:spcBef>
                <a:spcPts val="940"/>
              </a:spcBef>
            </a:pPr>
            <a:r>
              <a:rPr sz="1800" spc="-10" dirty="0">
                <a:solidFill>
                  <a:srgbClr val="002060"/>
                </a:solidFill>
                <a:latin typeface="Impact"/>
                <a:cs typeface="Impact"/>
              </a:rPr>
              <a:t>­</a:t>
            </a:r>
            <a:r>
              <a:rPr sz="1800" spc="235" dirty="0">
                <a:solidFill>
                  <a:srgbClr val="002060"/>
                </a:solidFill>
                <a:latin typeface="Impact"/>
                <a:cs typeface="Impact"/>
              </a:rPr>
              <a:t> </a:t>
            </a:r>
            <a:r>
              <a:rPr sz="1800" i="1" spc="-5" dirty="0">
                <a:solidFill>
                  <a:srgbClr val="595959"/>
                </a:solidFill>
                <a:latin typeface="Times New Roman"/>
                <a:cs typeface="Times New Roman"/>
              </a:rPr>
              <a:t>That </a:t>
            </a:r>
            <a:r>
              <a:rPr sz="1800" i="1" dirty="0">
                <a:solidFill>
                  <a:srgbClr val="595959"/>
                </a:solidFill>
                <a:latin typeface="Times New Roman"/>
                <a:cs typeface="Times New Roman"/>
              </a:rPr>
              <a:t>door</a:t>
            </a:r>
            <a:r>
              <a:rPr sz="1800" i="1" spc="-10" dirty="0">
                <a:solidFill>
                  <a:srgbClr val="595959"/>
                </a:solidFill>
                <a:latin typeface="Times New Roman"/>
                <a:cs typeface="Times New Roman"/>
              </a:rPr>
              <a:t> </a:t>
            </a:r>
            <a:r>
              <a:rPr sz="1800" i="1" spc="-5" dirty="0">
                <a:solidFill>
                  <a:srgbClr val="595959"/>
                </a:solidFill>
                <a:latin typeface="Times New Roman"/>
                <a:cs typeface="Times New Roman"/>
              </a:rPr>
              <a:t>could </a:t>
            </a:r>
            <a:r>
              <a:rPr sz="1800" i="1" dirty="0">
                <a:solidFill>
                  <a:srgbClr val="595959"/>
                </a:solidFill>
                <a:latin typeface="Times New Roman"/>
                <a:cs typeface="Times New Roman"/>
              </a:rPr>
              <a:t>be opened</a:t>
            </a:r>
            <a:r>
              <a:rPr sz="1800" i="1" spc="-5" dirty="0">
                <a:solidFill>
                  <a:srgbClr val="595959"/>
                </a:solidFill>
                <a:latin typeface="Times New Roman"/>
                <a:cs typeface="Times New Roman"/>
              </a:rPr>
              <a:t> easily</a:t>
            </a:r>
            <a:r>
              <a:rPr sz="1800" i="1" dirty="0">
                <a:solidFill>
                  <a:srgbClr val="595959"/>
                </a:solidFill>
                <a:latin typeface="Times New Roman"/>
                <a:cs typeface="Times New Roman"/>
              </a:rPr>
              <a:t> </a:t>
            </a:r>
            <a:r>
              <a:rPr sz="1800" i="1" spc="-5" dirty="0">
                <a:solidFill>
                  <a:srgbClr val="595959"/>
                </a:solidFill>
                <a:latin typeface="Times New Roman"/>
                <a:cs typeface="Times New Roman"/>
              </a:rPr>
              <a:t>with </a:t>
            </a:r>
            <a:r>
              <a:rPr sz="1800" i="1" dirty="0">
                <a:solidFill>
                  <a:srgbClr val="595959"/>
                </a:solidFill>
                <a:latin typeface="Times New Roman"/>
                <a:cs typeface="Times New Roman"/>
              </a:rPr>
              <a:t>a</a:t>
            </a:r>
            <a:r>
              <a:rPr sz="1800" i="1" spc="-5" dirty="0">
                <a:solidFill>
                  <a:srgbClr val="595959"/>
                </a:solidFill>
                <a:latin typeface="Times New Roman"/>
                <a:cs typeface="Times New Roman"/>
              </a:rPr>
              <a:t> </a:t>
            </a:r>
            <a:r>
              <a:rPr sz="1800" i="1" spc="-35" dirty="0">
                <a:solidFill>
                  <a:srgbClr val="595959"/>
                </a:solidFill>
                <a:latin typeface="Times New Roman"/>
                <a:cs typeface="Times New Roman"/>
              </a:rPr>
              <a:t>crowbar.</a:t>
            </a:r>
            <a:endParaRPr sz="1800">
              <a:latin typeface="Times New Roman"/>
              <a:cs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391535" cy="665480"/>
          </a:xfrm>
          <a:prstGeom prst="rect">
            <a:avLst/>
          </a:prstGeom>
        </p:spPr>
        <p:txBody>
          <a:bodyPr vert="horz" wrap="square" lIns="0" tIns="12700" rIns="0" bIns="0" rtlCol="0">
            <a:spAutoFit/>
          </a:bodyPr>
          <a:lstStyle/>
          <a:p>
            <a:pPr marL="12700">
              <a:lnSpc>
                <a:spcPct val="100000"/>
              </a:lnSpc>
              <a:spcBef>
                <a:spcPts val="100"/>
              </a:spcBef>
            </a:pPr>
            <a:r>
              <a:rPr sz="4200" spc="70" dirty="0"/>
              <a:t>Case</a:t>
            </a:r>
            <a:r>
              <a:rPr sz="4200" spc="125" dirty="0"/>
              <a:t> </a:t>
            </a:r>
            <a:r>
              <a:rPr sz="4200" spc="95" dirty="0"/>
              <a:t>Grammar</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4</a:t>
            </a:r>
            <a:endParaRPr sz="800">
              <a:latin typeface="Times New Roman"/>
              <a:cs typeface="Times New Roman"/>
            </a:endParaRPr>
          </a:p>
        </p:txBody>
      </p:sp>
      <p:sp>
        <p:nvSpPr>
          <p:cNvPr id="3" name="object 3"/>
          <p:cNvSpPr txBox="1"/>
          <p:nvPr/>
        </p:nvSpPr>
        <p:spPr>
          <a:xfrm>
            <a:off x="775768" y="1719000"/>
            <a:ext cx="6997065" cy="4494530"/>
          </a:xfrm>
          <a:prstGeom prst="rect">
            <a:avLst/>
          </a:prstGeom>
        </p:spPr>
        <p:txBody>
          <a:bodyPr vert="horz" wrap="square" lIns="0" tIns="132715" rIns="0" bIns="0" rtlCol="0">
            <a:spAutoFit/>
          </a:bodyPr>
          <a:lstStyle/>
          <a:p>
            <a:pPr marL="12700">
              <a:lnSpc>
                <a:spcPct val="100000"/>
              </a:lnSpc>
              <a:spcBef>
                <a:spcPts val="1045"/>
              </a:spcBef>
            </a:pPr>
            <a:r>
              <a:rPr sz="2200" spc="-5" dirty="0">
                <a:solidFill>
                  <a:srgbClr val="595959"/>
                </a:solidFill>
                <a:latin typeface="Times New Roman"/>
                <a:cs typeface="Times New Roman"/>
              </a:rPr>
              <a:t>Focuses</a:t>
            </a:r>
            <a:r>
              <a:rPr sz="2200" spc="-15" dirty="0">
                <a:solidFill>
                  <a:srgbClr val="595959"/>
                </a:solidFill>
                <a:latin typeface="Times New Roman"/>
                <a:cs typeface="Times New Roman"/>
              </a:rPr>
              <a:t> </a:t>
            </a:r>
            <a:r>
              <a:rPr sz="2200" dirty="0">
                <a:solidFill>
                  <a:srgbClr val="595959"/>
                </a:solidFill>
                <a:latin typeface="Times New Roman"/>
                <a:cs typeface="Times New Roman"/>
              </a:rPr>
              <a:t>on</a:t>
            </a:r>
            <a:r>
              <a:rPr sz="2200" spc="-5" dirty="0">
                <a:solidFill>
                  <a:srgbClr val="595959"/>
                </a:solidFill>
                <a:latin typeface="Times New Roman"/>
                <a:cs typeface="Times New Roman"/>
              </a:rPr>
              <a:t> conceptual events</a:t>
            </a:r>
            <a:endParaRPr sz="2200">
              <a:latin typeface="Times New Roman"/>
              <a:cs typeface="Times New Roman"/>
            </a:endParaRPr>
          </a:p>
          <a:p>
            <a:pPr marL="186690" marR="5080" indent="-137160">
              <a:lnSpc>
                <a:spcPct val="100000"/>
              </a:lnSpc>
              <a:spcBef>
                <a:spcPts val="86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For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each</a:t>
            </a:r>
            <a:r>
              <a:rPr sz="2000" dirty="0">
                <a:solidFill>
                  <a:srgbClr val="595959"/>
                </a:solidFill>
                <a:latin typeface="Times New Roman"/>
                <a:cs typeface="Times New Roman"/>
              </a:rPr>
              <a:t> </a:t>
            </a:r>
            <a:r>
              <a:rPr sz="2000" spc="-5" dirty="0">
                <a:solidFill>
                  <a:srgbClr val="595959"/>
                </a:solidFill>
                <a:latin typeface="Times New Roman"/>
                <a:cs typeface="Times New Roman"/>
              </a:rPr>
              <a:t>event</a:t>
            </a:r>
            <a:r>
              <a:rPr sz="2000" spc="-15" dirty="0">
                <a:solidFill>
                  <a:srgbClr val="595959"/>
                </a:solidFill>
                <a:latin typeface="Times New Roman"/>
                <a:cs typeface="Times New Roman"/>
              </a:rPr>
              <a:t> </a:t>
            </a:r>
            <a:r>
              <a:rPr sz="2000" dirty="0">
                <a:solidFill>
                  <a:srgbClr val="595959"/>
                </a:solidFill>
                <a:latin typeface="Times New Roman"/>
                <a:cs typeface="Times New Roman"/>
              </a:rPr>
              <a:t>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situation,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limited</a:t>
            </a:r>
            <a:r>
              <a:rPr sz="2000" spc="-5" dirty="0">
                <a:solidFill>
                  <a:srgbClr val="595959"/>
                </a:solidFill>
                <a:latin typeface="Times New Roman"/>
                <a:cs typeface="Times New Roman"/>
              </a:rPr>
              <a:t> number</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roles/cases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people </a:t>
            </a:r>
            <a:r>
              <a:rPr sz="2000" dirty="0">
                <a:solidFill>
                  <a:srgbClr val="595959"/>
                </a:solidFill>
                <a:latin typeface="Times New Roman"/>
                <a:cs typeface="Times New Roman"/>
              </a:rPr>
              <a:t>or</a:t>
            </a:r>
            <a:r>
              <a:rPr sz="2000" spc="-5" dirty="0">
                <a:solidFill>
                  <a:srgbClr val="595959"/>
                </a:solidFill>
                <a:latin typeface="Times New Roman"/>
                <a:cs typeface="Times New Roman"/>
              </a:rPr>
              <a:t> objects play</a:t>
            </a:r>
            <a:r>
              <a:rPr sz="200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spc="-10" dirty="0">
                <a:solidFill>
                  <a:srgbClr val="595959"/>
                </a:solidFill>
                <a:latin typeface="Times New Roman"/>
                <a:cs typeface="Times New Roman"/>
              </a:rPr>
              <a:t>situation</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Roles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reflect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ordinary</a:t>
            </a:r>
            <a:r>
              <a:rPr sz="2000" dirty="0">
                <a:solidFill>
                  <a:srgbClr val="595959"/>
                </a:solidFill>
                <a:latin typeface="Times New Roman"/>
                <a:cs typeface="Times New Roman"/>
              </a:rPr>
              <a:t> </a:t>
            </a:r>
            <a:r>
              <a:rPr sz="2000" spc="-5" dirty="0">
                <a:solidFill>
                  <a:srgbClr val="595959"/>
                </a:solidFill>
                <a:latin typeface="Times New Roman"/>
                <a:cs typeface="Times New Roman"/>
              </a:rPr>
              <a:t>human judgments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about:</a:t>
            </a:r>
            <a:endParaRPr sz="2000">
              <a:latin typeface="Times New Roman"/>
              <a:cs typeface="Times New Roman"/>
            </a:endParaRPr>
          </a:p>
          <a:p>
            <a:pPr marL="231775">
              <a:lnSpc>
                <a:spcPct val="100000"/>
              </a:lnSpc>
              <a:spcBef>
                <a:spcPts val="1000"/>
              </a:spcBef>
            </a:pPr>
            <a:r>
              <a:rPr sz="1800" spc="-10" dirty="0">
                <a:solidFill>
                  <a:srgbClr val="002060"/>
                </a:solidFill>
                <a:latin typeface="Impact"/>
                <a:cs typeface="Impact"/>
              </a:rPr>
              <a:t>­</a:t>
            </a:r>
            <a:r>
              <a:rPr sz="1800" spc="229" dirty="0">
                <a:solidFill>
                  <a:srgbClr val="002060"/>
                </a:solidFill>
                <a:latin typeface="Impact"/>
                <a:cs typeface="Impact"/>
              </a:rPr>
              <a:t> </a:t>
            </a:r>
            <a:r>
              <a:rPr sz="1800" dirty="0">
                <a:solidFill>
                  <a:srgbClr val="595959"/>
                </a:solidFill>
                <a:latin typeface="Times New Roman"/>
                <a:cs typeface="Times New Roman"/>
              </a:rPr>
              <a:t>Who</a:t>
            </a:r>
            <a:r>
              <a:rPr sz="1800" spc="-5" dirty="0">
                <a:solidFill>
                  <a:srgbClr val="595959"/>
                </a:solidFill>
                <a:latin typeface="Times New Roman"/>
                <a:cs typeface="Times New Roman"/>
              </a:rPr>
              <a:t> did the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action?</a:t>
            </a:r>
            <a:endParaRPr sz="1800">
              <a:latin typeface="Times New Roman"/>
              <a:cs typeface="Times New Roman"/>
            </a:endParaRPr>
          </a:p>
          <a:p>
            <a:pPr marL="231775">
              <a:lnSpc>
                <a:spcPct val="100000"/>
              </a:lnSpc>
              <a:spcBef>
                <a:spcPts val="94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Who/what</a:t>
            </a:r>
            <a:r>
              <a:rPr sz="1800" spc="-10" dirty="0">
                <a:solidFill>
                  <a:srgbClr val="595959"/>
                </a:solidFill>
                <a:latin typeface="Times New Roman"/>
                <a:cs typeface="Times New Roman"/>
              </a:rPr>
              <a:t> </a:t>
            </a:r>
            <a:r>
              <a:rPr sz="1800" dirty="0">
                <a:solidFill>
                  <a:srgbClr val="595959"/>
                </a:solidFill>
                <a:latin typeface="Times New Roman"/>
                <a:cs typeface="Times New Roman"/>
              </a:rPr>
              <a:t>was</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it</a:t>
            </a:r>
            <a:r>
              <a:rPr sz="1800" spc="-10" dirty="0">
                <a:solidFill>
                  <a:srgbClr val="595959"/>
                </a:solidFill>
                <a:latin typeface="Times New Roman"/>
                <a:cs typeface="Times New Roman"/>
              </a:rPr>
              <a:t> </a:t>
            </a:r>
            <a:r>
              <a:rPr sz="1800" dirty="0">
                <a:solidFill>
                  <a:srgbClr val="595959"/>
                </a:solidFill>
                <a:latin typeface="Times New Roman"/>
                <a:cs typeface="Times New Roman"/>
              </a:rPr>
              <a:t>done</a:t>
            </a:r>
            <a:r>
              <a:rPr sz="1800" spc="-5" dirty="0">
                <a:solidFill>
                  <a:srgbClr val="595959"/>
                </a:solidFill>
                <a:latin typeface="Times New Roman"/>
                <a:cs typeface="Times New Roman"/>
              </a:rPr>
              <a:t> to?</a:t>
            </a:r>
            <a:endParaRPr sz="1800">
              <a:latin typeface="Times New Roman"/>
              <a:cs typeface="Times New Roman"/>
            </a:endParaRPr>
          </a:p>
          <a:p>
            <a:pPr marL="231775">
              <a:lnSpc>
                <a:spcPct val="100000"/>
              </a:lnSpc>
              <a:spcBef>
                <a:spcPts val="1040"/>
              </a:spcBef>
            </a:pPr>
            <a:r>
              <a:rPr sz="1800" spc="-10" dirty="0">
                <a:solidFill>
                  <a:srgbClr val="002060"/>
                </a:solidFill>
                <a:latin typeface="Impact"/>
                <a:cs typeface="Impact"/>
              </a:rPr>
              <a:t>­</a:t>
            </a:r>
            <a:r>
              <a:rPr sz="1800" spc="229" dirty="0">
                <a:solidFill>
                  <a:srgbClr val="002060"/>
                </a:solidFill>
                <a:latin typeface="Impact"/>
                <a:cs typeface="Impact"/>
              </a:rPr>
              <a:t> </a:t>
            </a:r>
            <a:r>
              <a:rPr sz="1800" dirty="0">
                <a:solidFill>
                  <a:srgbClr val="595959"/>
                </a:solidFill>
                <a:latin typeface="Times New Roman"/>
                <a:cs typeface="Times New Roman"/>
              </a:rPr>
              <a:t>What</a:t>
            </a:r>
            <a:r>
              <a:rPr sz="1800" spc="-15" dirty="0">
                <a:solidFill>
                  <a:srgbClr val="595959"/>
                </a:solidFill>
                <a:latin typeface="Times New Roman"/>
                <a:cs typeface="Times New Roman"/>
              </a:rPr>
              <a:t> </a:t>
            </a:r>
            <a:r>
              <a:rPr sz="1800" dirty="0">
                <a:solidFill>
                  <a:srgbClr val="595959"/>
                </a:solidFill>
                <a:latin typeface="Times New Roman"/>
                <a:cs typeface="Times New Roman"/>
              </a:rPr>
              <a:t>was</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it</a:t>
            </a:r>
            <a:r>
              <a:rPr sz="1800" spc="-10" dirty="0">
                <a:solidFill>
                  <a:srgbClr val="595959"/>
                </a:solidFill>
                <a:latin typeface="Times New Roman"/>
                <a:cs typeface="Times New Roman"/>
              </a:rPr>
              <a:t> </a:t>
            </a:r>
            <a:r>
              <a:rPr sz="1800" dirty="0">
                <a:solidFill>
                  <a:srgbClr val="595959"/>
                </a:solidFill>
                <a:latin typeface="Times New Roman"/>
                <a:cs typeface="Times New Roman"/>
              </a:rPr>
              <a:t>done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with?</a:t>
            </a:r>
            <a:endParaRPr sz="1800">
              <a:latin typeface="Times New Roman"/>
              <a:cs typeface="Times New Roman"/>
            </a:endParaRPr>
          </a:p>
          <a:p>
            <a:pPr marL="231775">
              <a:lnSpc>
                <a:spcPct val="100000"/>
              </a:lnSpc>
              <a:spcBef>
                <a:spcPts val="1040"/>
              </a:spcBef>
            </a:pPr>
            <a:r>
              <a:rPr sz="1800" spc="-10" dirty="0">
                <a:solidFill>
                  <a:srgbClr val="002060"/>
                </a:solidFill>
                <a:latin typeface="Impact"/>
                <a:cs typeface="Impact"/>
              </a:rPr>
              <a:t>­</a:t>
            </a:r>
            <a:r>
              <a:rPr sz="1800" spc="225" dirty="0">
                <a:solidFill>
                  <a:srgbClr val="002060"/>
                </a:solidFill>
                <a:latin typeface="Impact"/>
                <a:cs typeface="Impact"/>
              </a:rPr>
              <a:t> </a:t>
            </a:r>
            <a:r>
              <a:rPr sz="1800" dirty="0">
                <a:solidFill>
                  <a:srgbClr val="595959"/>
                </a:solidFill>
                <a:latin typeface="Times New Roman"/>
                <a:cs typeface="Times New Roman"/>
              </a:rPr>
              <a:t>Where</a:t>
            </a:r>
            <a:r>
              <a:rPr sz="1800" spc="-10" dirty="0">
                <a:solidFill>
                  <a:srgbClr val="595959"/>
                </a:solidFill>
                <a:latin typeface="Times New Roman"/>
                <a:cs typeface="Times New Roman"/>
              </a:rPr>
              <a:t> </a:t>
            </a:r>
            <a:r>
              <a:rPr sz="1800" dirty="0">
                <a:solidFill>
                  <a:srgbClr val="595959"/>
                </a:solidFill>
                <a:latin typeface="Times New Roman"/>
                <a:cs typeface="Times New Roman"/>
              </a:rPr>
              <a:t>was</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it</a:t>
            </a:r>
            <a:r>
              <a:rPr sz="1800" spc="-20" dirty="0">
                <a:solidFill>
                  <a:srgbClr val="595959"/>
                </a:solidFill>
                <a:latin typeface="Times New Roman"/>
                <a:cs typeface="Times New Roman"/>
              </a:rPr>
              <a:t> </a:t>
            </a:r>
            <a:r>
              <a:rPr sz="1800" dirty="0">
                <a:solidFill>
                  <a:srgbClr val="595959"/>
                </a:solidFill>
                <a:latin typeface="Times New Roman"/>
                <a:cs typeface="Times New Roman"/>
              </a:rPr>
              <a:t>done?</a:t>
            </a:r>
            <a:endParaRPr sz="1800">
              <a:latin typeface="Times New Roman"/>
              <a:cs typeface="Times New Roman"/>
            </a:endParaRPr>
          </a:p>
          <a:p>
            <a:pPr marL="231775">
              <a:lnSpc>
                <a:spcPct val="100000"/>
              </a:lnSpc>
              <a:spcBef>
                <a:spcPts val="940"/>
              </a:spcBef>
            </a:pPr>
            <a:r>
              <a:rPr sz="1800" spc="-10" dirty="0">
                <a:solidFill>
                  <a:srgbClr val="002060"/>
                </a:solidFill>
                <a:latin typeface="Impact"/>
                <a:cs typeface="Impact"/>
              </a:rPr>
              <a:t>­</a:t>
            </a:r>
            <a:r>
              <a:rPr sz="1800" spc="229" dirty="0">
                <a:solidFill>
                  <a:srgbClr val="002060"/>
                </a:solidFill>
                <a:latin typeface="Impact"/>
                <a:cs typeface="Impact"/>
              </a:rPr>
              <a:t> </a:t>
            </a:r>
            <a:r>
              <a:rPr sz="1800" dirty="0">
                <a:solidFill>
                  <a:srgbClr val="595959"/>
                </a:solidFill>
                <a:latin typeface="Times New Roman"/>
                <a:cs typeface="Times New Roman"/>
              </a:rPr>
              <a:t>What</a:t>
            </a:r>
            <a:r>
              <a:rPr sz="1800" spc="-15" dirty="0">
                <a:solidFill>
                  <a:srgbClr val="595959"/>
                </a:solidFill>
                <a:latin typeface="Times New Roman"/>
                <a:cs typeface="Times New Roman"/>
              </a:rPr>
              <a:t> </a:t>
            </a:r>
            <a:r>
              <a:rPr sz="1800" dirty="0">
                <a:solidFill>
                  <a:srgbClr val="595959"/>
                </a:solidFill>
                <a:latin typeface="Times New Roman"/>
                <a:cs typeface="Times New Roman"/>
              </a:rPr>
              <a:t>was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result?</a:t>
            </a:r>
            <a:endParaRPr sz="1800">
              <a:latin typeface="Times New Roman"/>
              <a:cs typeface="Times New Roman"/>
            </a:endParaRPr>
          </a:p>
          <a:p>
            <a:pPr marL="231775">
              <a:lnSpc>
                <a:spcPct val="100000"/>
              </a:lnSpc>
              <a:spcBef>
                <a:spcPts val="1040"/>
              </a:spcBef>
            </a:pPr>
            <a:r>
              <a:rPr sz="1800" spc="-10" dirty="0">
                <a:solidFill>
                  <a:srgbClr val="002060"/>
                </a:solidFill>
                <a:latin typeface="Impact"/>
                <a:cs typeface="Impact"/>
              </a:rPr>
              <a:t>­</a:t>
            </a:r>
            <a:r>
              <a:rPr sz="1800" spc="225" dirty="0">
                <a:solidFill>
                  <a:srgbClr val="002060"/>
                </a:solidFill>
                <a:latin typeface="Impact"/>
                <a:cs typeface="Impact"/>
              </a:rPr>
              <a:t> </a:t>
            </a:r>
            <a:r>
              <a:rPr sz="1800" dirty="0">
                <a:solidFill>
                  <a:srgbClr val="595959"/>
                </a:solidFill>
                <a:latin typeface="Times New Roman"/>
                <a:cs typeface="Times New Roman"/>
              </a:rPr>
              <a:t>When</a:t>
            </a:r>
            <a:r>
              <a:rPr sz="1800" spc="-10" dirty="0">
                <a:solidFill>
                  <a:srgbClr val="595959"/>
                </a:solidFill>
                <a:latin typeface="Times New Roman"/>
                <a:cs typeface="Times New Roman"/>
              </a:rPr>
              <a:t> </a:t>
            </a:r>
            <a:r>
              <a:rPr sz="1800" dirty="0">
                <a:solidFill>
                  <a:srgbClr val="595959"/>
                </a:solidFill>
                <a:latin typeface="Times New Roman"/>
                <a:cs typeface="Times New Roman"/>
              </a:rPr>
              <a:t>was</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it</a:t>
            </a:r>
            <a:r>
              <a:rPr sz="1800" spc="-20" dirty="0">
                <a:solidFill>
                  <a:srgbClr val="595959"/>
                </a:solidFill>
                <a:latin typeface="Times New Roman"/>
                <a:cs typeface="Times New Roman"/>
              </a:rPr>
              <a:t> </a:t>
            </a:r>
            <a:r>
              <a:rPr sz="1800" dirty="0">
                <a:solidFill>
                  <a:srgbClr val="595959"/>
                </a:solidFill>
                <a:latin typeface="Times New Roman"/>
                <a:cs typeface="Times New Roman"/>
              </a:rPr>
              <a:t>done?</a:t>
            </a:r>
            <a:endParaRPr sz="1800">
              <a:latin typeface="Times New Roman"/>
              <a:cs typeface="Times New Roman"/>
            </a:endParaRPr>
          </a:p>
          <a:p>
            <a:pPr marL="12700">
              <a:lnSpc>
                <a:spcPct val="100000"/>
              </a:lnSpc>
              <a:spcBef>
                <a:spcPts val="940"/>
              </a:spcBef>
            </a:pPr>
            <a:r>
              <a:rPr sz="2200" spc="-5" dirty="0">
                <a:solidFill>
                  <a:srgbClr val="595959"/>
                </a:solidFill>
                <a:latin typeface="Times New Roman"/>
                <a:cs typeface="Times New Roman"/>
              </a:rPr>
              <a:t>Case roles show semantic</a:t>
            </a:r>
            <a:r>
              <a:rPr sz="2200" dirty="0">
                <a:solidFill>
                  <a:srgbClr val="595959"/>
                </a:solidFill>
                <a:latin typeface="Times New Roman"/>
                <a:cs typeface="Times New Roman"/>
              </a:rPr>
              <a:t> </a:t>
            </a:r>
            <a:r>
              <a:rPr sz="2200" spc="-5" dirty="0">
                <a:solidFill>
                  <a:srgbClr val="595959"/>
                </a:solidFill>
                <a:latin typeface="Times New Roman"/>
                <a:cs typeface="Times New Roman"/>
              </a:rPr>
              <a:t>structures,</a:t>
            </a:r>
            <a:r>
              <a:rPr sz="2200" dirty="0">
                <a:solidFill>
                  <a:srgbClr val="595959"/>
                </a:solidFill>
                <a:latin typeface="Times New Roman"/>
                <a:cs typeface="Times New Roman"/>
              </a:rPr>
              <a:t> not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syntactic structures</a:t>
            </a:r>
            <a:endParaRPr sz="2200">
              <a:latin typeface="Times New Roman"/>
              <a:cs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0480" rIns="0" bIns="0" rtlCol="0">
            <a:spAutoFit/>
          </a:bodyPr>
          <a:lstStyle/>
          <a:p>
            <a:pPr marL="12700" marR="5080">
              <a:lnSpc>
                <a:spcPts val="3800"/>
              </a:lnSpc>
              <a:spcBef>
                <a:spcPts val="240"/>
              </a:spcBef>
            </a:pPr>
            <a:r>
              <a:rPr spc="85" dirty="0"/>
              <a:t>Semantic</a:t>
            </a:r>
            <a:r>
              <a:rPr spc="185" dirty="0"/>
              <a:t> </a:t>
            </a:r>
            <a:r>
              <a:rPr spc="85" dirty="0"/>
              <a:t>Structure</a:t>
            </a:r>
            <a:r>
              <a:rPr spc="190" dirty="0"/>
              <a:t> </a:t>
            </a:r>
            <a:r>
              <a:rPr spc="45" dirty="0"/>
              <a:t>Is</a:t>
            </a:r>
            <a:r>
              <a:rPr spc="190" dirty="0"/>
              <a:t> </a:t>
            </a:r>
            <a:r>
              <a:rPr spc="65" dirty="0"/>
              <a:t>Not</a:t>
            </a:r>
            <a:r>
              <a:rPr spc="185" dirty="0"/>
              <a:t> </a:t>
            </a:r>
            <a:r>
              <a:rPr spc="60" dirty="0"/>
              <a:t>the</a:t>
            </a:r>
            <a:r>
              <a:rPr spc="190" dirty="0"/>
              <a:t> </a:t>
            </a:r>
            <a:r>
              <a:rPr spc="70" dirty="0"/>
              <a:t>Same</a:t>
            </a:r>
            <a:r>
              <a:rPr spc="190" dirty="0"/>
              <a:t> </a:t>
            </a:r>
            <a:r>
              <a:rPr spc="50" dirty="0"/>
              <a:t>as </a:t>
            </a:r>
            <a:r>
              <a:rPr spc="-785" dirty="0"/>
              <a:t> </a:t>
            </a:r>
            <a:r>
              <a:rPr spc="85" dirty="0"/>
              <a:t>Syntactic</a:t>
            </a:r>
            <a:r>
              <a:rPr spc="195" dirty="0"/>
              <a:t> </a:t>
            </a:r>
            <a:r>
              <a:rPr spc="95" dirty="0"/>
              <a:t>Structure</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5</a:t>
            </a:r>
            <a:endParaRPr sz="800">
              <a:latin typeface="Times New Roman"/>
              <a:cs typeface="Times New Roman"/>
            </a:endParaRPr>
          </a:p>
        </p:txBody>
      </p:sp>
      <p:sp>
        <p:nvSpPr>
          <p:cNvPr id="3" name="object 3"/>
          <p:cNvSpPr txBox="1"/>
          <p:nvPr/>
        </p:nvSpPr>
        <p:spPr>
          <a:xfrm>
            <a:off x="763068" y="1532308"/>
            <a:ext cx="7425055" cy="5012690"/>
          </a:xfrm>
          <a:prstGeom prst="rect">
            <a:avLst/>
          </a:prstGeom>
        </p:spPr>
        <p:txBody>
          <a:bodyPr vert="horz" wrap="square" lIns="0" tIns="114935" rIns="0" bIns="0" rtlCol="0">
            <a:spAutoFit/>
          </a:bodyPr>
          <a:lstStyle/>
          <a:p>
            <a:pPr marL="25400">
              <a:lnSpc>
                <a:spcPct val="100000"/>
              </a:lnSpc>
              <a:spcBef>
                <a:spcPts val="905"/>
              </a:spcBef>
            </a:pPr>
            <a:r>
              <a:rPr sz="2200" spc="-5" dirty="0">
                <a:solidFill>
                  <a:srgbClr val="595959"/>
                </a:solidFill>
                <a:latin typeface="Times New Roman"/>
                <a:cs typeface="Times New Roman"/>
              </a:rPr>
              <a:t>Syntactic similarities </a:t>
            </a:r>
            <a:r>
              <a:rPr sz="2200" dirty="0">
                <a:solidFill>
                  <a:srgbClr val="595959"/>
                </a:solidFill>
                <a:latin typeface="Times New Roman"/>
                <a:cs typeface="Times New Roman"/>
              </a:rPr>
              <a:t>hide </a:t>
            </a:r>
            <a:r>
              <a:rPr sz="2200" spc="-5" dirty="0">
                <a:solidFill>
                  <a:srgbClr val="595959"/>
                </a:solidFill>
                <a:latin typeface="Times New Roman"/>
                <a:cs typeface="Times New Roman"/>
              </a:rPr>
              <a:t>semantic</a:t>
            </a:r>
            <a:r>
              <a:rPr sz="2200" dirty="0">
                <a:solidFill>
                  <a:srgbClr val="595959"/>
                </a:solidFill>
                <a:latin typeface="Times New Roman"/>
                <a:cs typeface="Times New Roman"/>
              </a:rPr>
              <a:t> </a:t>
            </a:r>
            <a:r>
              <a:rPr sz="2200" spc="-5" dirty="0">
                <a:solidFill>
                  <a:srgbClr val="595959"/>
                </a:solidFill>
                <a:latin typeface="Times New Roman"/>
                <a:cs typeface="Times New Roman"/>
              </a:rPr>
              <a:t>dissimilarities.</a:t>
            </a:r>
            <a:endParaRPr sz="2200">
              <a:latin typeface="Times New Roman"/>
              <a:cs typeface="Times New Roman"/>
            </a:endParaRPr>
          </a:p>
          <a:p>
            <a:pPr marL="244475">
              <a:lnSpc>
                <a:spcPct val="100000"/>
              </a:lnSpc>
              <a:spcBef>
                <a:spcPts val="660"/>
              </a:spcBef>
            </a:pPr>
            <a:r>
              <a:rPr sz="1800" spc="-10" dirty="0">
                <a:solidFill>
                  <a:srgbClr val="002060"/>
                </a:solidFill>
                <a:latin typeface="Impact"/>
                <a:cs typeface="Impact"/>
              </a:rPr>
              <a:t>­</a:t>
            </a:r>
            <a:r>
              <a:rPr sz="1800" spc="235" dirty="0">
                <a:solidFill>
                  <a:srgbClr val="002060"/>
                </a:solidFill>
                <a:latin typeface="Impact"/>
                <a:cs typeface="Impact"/>
              </a:rPr>
              <a:t> </a:t>
            </a:r>
            <a:r>
              <a:rPr sz="1800" b="1" i="1" spc="-70" dirty="0">
                <a:solidFill>
                  <a:srgbClr val="595959"/>
                </a:solidFill>
                <a:latin typeface="Times New Roman"/>
                <a:cs typeface="Times New Roman"/>
              </a:rPr>
              <a:t>We</a:t>
            </a:r>
            <a:r>
              <a:rPr sz="1800" b="1" i="1" spc="-5" dirty="0">
                <a:solidFill>
                  <a:srgbClr val="595959"/>
                </a:solidFill>
                <a:latin typeface="Times New Roman"/>
                <a:cs typeface="Times New Roman"/>
              </a:rPr>
              <a:t> </a:t>
            </a:r>
            <a:r>
              <a:rPr sz="1800" i="1" dirty="0">
                <a:solidFill>
                  <a:srgbClr val="595959"/>
                </a:solidFill>
                <a:latin typeface="Times New Roman"/>
                <a:cs typeface="Times New Roman"/>
              </a:rPr>
              <a:t>baked</a:t>
            </a:r>
            <a:r>
              <a:rPr sz="1800" i="1" spc="-5" dirty="0">
                <a:solidFill>
                  <a:srgbClr val="595959"/>
                </a:solidFill>
                <a:latin typeface="Times New Roman"/>
                <a:cs typeface="Times New Roman"/>
              </a:rPr>
              <a:t> every </a:t>
            </a:r>
            <a:r>
              <a:rPr sz="1800" i="1" spc="-10" dirty="0">
                <a:solidFill>
                  <a:srgbClr val="595959"/>
                </a:solidFill>
                <a:latin typeface="Times New Roman"/>
                <a:cs typeface="Times New Roman"/>
              </a:rPr>
              <a:t>Saturday</a:t>
            </a:r>
            <a:r>
              <a:rPr sz="1800" i="1" spc="-5" dirty="0">
                <a:solidFill>
                  <a:srgbClr val="595959"/>
                </a:solidFill>
                <a:latin typeface="Times New Roman"/>
                <a:cs typeface="Times New Roman"/>
              </a:rPr>
              <a:t> morning.</a:t>
            </a:r>
            <a:endParaRPr sz="1800">
              <a:latin typeface="Times New Roman"/>
              <a:cs typeface="Times New Roman"/>
            </a:endParaRPr>
          </a:p>
          <a:p>
            <a:pPr marL="244475">
              <a:lnSpc>
                <a:spcPct val="100000"/>
              </a:lnSpc>
              <a:spcBef>
                <a:spcPts val="540"/>
              </a:spcBef>
            </a:pPr>
            <a:r>
              <a:rPr sz="1800" spc="-10" dirty="0">
                <a:solidFill>
                  <a:srgbClr val="002060"/>
                </a:solidFill>
                <a:latin typeface="Impact"/>
                <a:cs typeface="Impact"/>
              </a:rPr>
              <a:t>­</a:t>
            </a:r>
            <a:r>
              <a:rPr sz="1800" spc="235" dirty="0">
                <a:solidFill>
                  <a:srgbClr val="002060"/>
                </a:solidFill>
                <a:latin typeface="Impact"/>
                <a:cs typeface="Impact"/>
              </a:rPr>
              <a:t> </a:t>
            </a:r>
            <a:r>
              <a:rPr sz="1800" b="1" i="1" spc="-5" dirty="0">
                <a:solidFill>
                  <a:srgbClr val="595959"/>
                </a:solidFill>
                <a:latin typeface="Times New Roman"/>
                <a:cs typeface="Times New Roman"/>
              </a:rPr>
              <a:t>The</a:t>
            </a:r>
            <a:r>
              <a:rPr sz="1800" b="1" i="1" dirty="0">
                <a:solidFill>
                  <a:srgbClr val="595959"/>
                </a:solidFill>
                <a:latin typeface="Times New Roman"/>
                <a:cs typeface="Times New Roman"/>
              </a:rPr>
              <a:t> </a:t>
            </a:r>
            <a:r>
              <a:rPr sz="1800" b="1" i="1" spc="-5" dirty="0">
                <a:solidFill>
                  <a:srgbClr val="595959"/>
                </a:solidFill>
                <a:latin typeface="Times New Roman"/>
                <a:cs typeface="Times New Roman"/>
              </a:rPr>
              <a:t>pie </a:t>
            </a:r>
            <a:r>
              <a:rPr sz="1800" i="1" dirty="0">
                <a:solidFill>
                  <a:srgbClr val="595959"/>
                </a:solidFill>
                <a:latin typeface="Times New Roman"/>
                <a:cs typeface="Times New Roman"/>
              </a:rPr>
              <a:t>baked</a:t>
            </a:r>
            <a:r>
              <a:rPr sz="1800" i="1" spc="-5" dirty="0">
                <a:solidFill>
                  <a:srgbClr val="595959"/>
                </a:solidFill>
                <a:latin typeface="Times New Roman"/>
                <a:cs typeface="Times New Roman"/>
              </a:rPr>
              <a:t> to</a:t>
            </a:r>
            <a:r>
              <a:rPr sz="1800" i="1" dirty="0">
                <a:solidFill>
                  <a:srgbClr val="595959"/>
                </a:solidFill>
                <a:latin typeface="Times New Roman"/>
                <a:cs typeface="Times New Roman"/>
              </a:rPr>
              <a:t> a</a:t>
            </a:r>
            <a:r>
              <a:rPr sz="1800" i="1" spc="-5" dirty="0">
                <a:solidFill>
                  <a:srgbClr val="595959"/>
                </a:solidFill>
                <a:latin typeface="Times New Roman"/>
                <a:cs typeface="Times New Roman"/>
              </a:rPr>
              <a:t> golden</a:t>
            </a:r>
            <a:r>
              <a:rPr sz="1800" i="1" dirty="0">
                <a:solidFill>
                  <a:srgbClr val="595959"/>
                </a:solidFill>
                <a:latin typeface="Times New Roman"/>
                <a:cs typeface="Times New Roman"/>
              </a:rPr>
              <a:t> </a:t>
            </a:r>
            <a:r>
              <a:rPr sz="1800" i="1" spc="-15" dirty="0">
                <a:solidFill>
                  <a:srgbClr val="595959"/>
                </a:solidFill>
                <a:latin typeface="Times New Roman"/>
                <a:cs typeface="Times New Roman"/>
              </a:rPr>
              <a:t>brown.</a:t>
            </a:r>
            <a:endParaRPr sz="1800">
              <a:latin typeface="Times New Roman"/>
              <a:cs typeface="Times New Roman"/>
            </a:endParaRPr>
          </a:p>
          <a:p>
            <a:pPr marL="244475">
              <a:lnSpc>
                <a:spcPct val="100000"/>
              </a:lnSpc>
              <a:spcBef>
                <a:spcPts val="640"/>
              </a:spcBef>
            </a:pPr>
            <a:r>
              <a:rPr sz="1800" spc="-10" dirty="0">
                <a:solidFill>
                  <a:srgbClr val="002060"/>
                </a:solidFill>
                <a:latin typeface="Impact"/>
                <a:cs typeface="Impact"/>
              </a:rPr>
              <a:t>­</a:t>
            </a:r>
            <a:r>
              <a:rPr sz="1800" spc="225" dirty="0">
                <a:solidFill>
                  <a:srgbClr val="002060"/>
                </a:solidFill>
                <a:latin typeface="Impact"/>
                <a:cs typeface="Impact"/>
              </a:rPr>
              <a:t> </a:t>
            </a:r>
            <a:r>
              <a:rPr sz="1800" b="1" i="1" spc="-5" dirty="0">
                <a:solidFill>
                  <a:srgbClr val="595959"/>
                </a:solidFill>
                <a:latin typeface="Times New Roman"/>
                <a:cs typeface="Times New Roman"/>
              </a:rPr>
              <a:t>This</a:t>
            </a:r>
            <a:r>
              <a:rPr sz="1800" b="1" i="1" spc="-15" dirty="0">
                <a:solidFill>
                  <a:srgbClr val="595959"/>
                </a:solidFill>
                <a:latin typeface="Times New Roman"/>
                <a:cs typeface="Times New Roman"/>
              </a:rPr>
              <a:t> </a:t>
            </a:r>
            <a:r>
              <a:rPr sz="1800" b="1" i="1" dirty="0">
                <a:solidFill>
                  <a:srgbClr val="595959"/>
                </a:solidFill>
                <a:latin typeface="Times New Roman"/>
                <a:cs typeface="Times New Roman"/>
              </a:rPr>
              <a:t>oven</a:t>
            </a:r>
            <a:r>
              <a:rPr sz="1800" b="1" i="1" spc="-15" dirty="0">
                <a:solidFill>
                  <a:srgbClr val="595959"/>
                </a:solidFill>
                <a:latin typeface="Times New Roman"/>
                <a:cs typeface="Times New Roman"/>
              </a:rPr>
              <a:t> </a:t>
            </a:r>
            <a:r>
              <a:rPr sz="1800" i="1" dirty="0">
                <a:solidFill>
                  <a:srgbClr val="595959"/>
                </a:solidFill>
                <a:latin typeface="Times New Roman"/>
                <a:cs typeface="Times New Roman"/>
              </a:rPr>
              <a:t>bakes</a:t>
            </a:r>
            <a:r>
              <a:rPr sz="1800" i="1" spc="-15" dirty="0">
                <a:solidFill>
                  <a:srgbClr val="595959"/>
                </a:solidFill>
                <a:latin typeface="Times New Roman"/>
                <a:cs typeface="Times New Roman"/>
              </a:rPr>
              <a:t> evenly.</a:t>
            </a:r>
            <a:endParaRPr sz="1800">
              <a:latin typeface="Times New Roman"/>
              <a:cs typeface="Times New Roman"/>
            </a:endParaRPr>
          </a:p>
          <a:p>
            <a:pPr marL="62230">
              <a:lnSpc>
                <a:spcPct val="100000"/>
              </a:lnSpc>
              <a:spcBef>
                <a:spcPts val="640"/>
              </a:spcBef>
            </a:pPr>
            <a:r>
              <a:rPr sz="1800" spc="-10" dirty="0">
                <a:solidFill>
                  <a:srgbClr val="002060"/>
                </a:solidFill>
                <a:latin typeface="Impact"/>
                <a:cs typeface="Impact"/>
              </a:rPr>
              <a:t>­</a:t>
            </a:r>
            <a:r>
              <a:rPr sz="1800" spc="235" dirty="0">
                <a:solidFill>
                  <a:srgbClr val="002060"/>
                </a:solidFill>
                <a:latin typeface="Impact"/>
                <a:cs typeface="Impact"/>
              </a:rPr>
              <a:t> </a:t>
            </a:r>
            <a:r>
              <a:rPr sz="1800" dirty="0">
                <a:solidFill>
                  <a:srgbClr val="595959"/>
                </a:solidFill>
                <a:latin typeface="Times New Roman"/>
                <a:cs typeface="Times New Roman"/>
              </a:rPr>
              <a:t>Three </a:t>
            </a:r>
            <a:r>
              <a:rPr sz="1800" spc="-5" dirty="0">
                <a:solidFill>
                  <a:srgbClr val="595959"/>
                </a:solidFill>
                <a:latin typeface="Times New Roman"/>
                <a:cs typeface="Times New Roman"/>
              </a:rPr>
              <a:t>subject NPs</a:t>
            </a:r>
            <a:r>
              <a:rPr sz="1800" spc="-10" dirty="0">
                <a:solidFill>
                  <a:srgbClr val="595959"/>
                </a:solidFill>
                <a:latin typeface="Times New Roman"/>
                <a:cs typeface="Times New Roman"/>
              </a:rPr>
              <a:t> </a:t>
            </a:r>
            <a:r>
              <a:rPr sz="1800" dirty="0">
                <a:solidFill>
                  <a:srgbClr val="595959"/>
                </a:solidFill>
                <a:latin typeface="Times New Roman"/>
                <a:cs typeface="Times New Roman"/>
              </a:rPr>
              <a:t>perform</a:t>
            </a:r>
            <a:r>
              <a:rPr sz="1800" spc="-5" dirty="0">
                <a:solidFill>
                  <a:srgbClr val="595959"/>
                </a:solidFill>
                <a:latin typeface="Times New Roman"/>
                <a:cs typeface="Times New Roman"/>
              </a:rPr>
              <a:t> </a:t>
            </a:r>
            <a:r>
              <a:rPr sz="1800" dirty="0">
                <a:solidFill>
                  <a:srgbClr val="595959"/>
                </a:solidFill>
                <a:latin typeface="Times New Roman"/>
                <a:cs typeface="Times New Roman"/>
              </a:rPr>
              <a:t>very </a:t>
            </a:r>
            <a:r>
              <a:rPr sz="1800" spc="-5" dirty="0">
                <a:solidFill>
                  <a:srgbClr val="595959"/>
                </a:solidFill>
                <a:latin typeface="Times New Roman"/>
                <a:cs typeface="Times New Roman"/>
              </a:rPr>
              <a:t>different</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roles in </a:t>
            </a:r>
            <a:r>
              <a:rPr sz="1800" dirty="0">
                <a:solidFill>
                  <a:srgbClr val="595959"/>
                </a:solidFill>
                <a:latin typeface="Times New Roman"/>
                <a:cs typeface="Times New Roman"/>
              </a:rPr>
              <a:t>regard </a:t>
            </a:r>
            <a:r>
              <a:rPr sz="1800" spc="-5" dirty="0">
                <a:solidFill>
                  <a:srgbClr val="595959"/>
                </a:solidFill>
                <a:latin typeface="Times New Roman"/>
                <a:cs typeface="Times New Roman"/>
              </a:rPr>
              <a:t>to</a:t>
            </a:r>
            <a:r>
              <a:rPr sz="1800" dirty="0">
                <a:solidFill>
                  <a:srgbClr val="595959"/>
                </a:solidFill>
                <a:latin typeface="Times New Roman"/>
                <a:cs typeface="Times New Roman"/>
              </a:rPr>
              <a:t> “bake.”</a:t>
            </a:r>
            <a:endParaRPr sz="1800">
              <a:latin typeface="Times New Roman"/>
              <a:cs typeface="Times New Roman"/>
            </a:endParaRPr>
          </a:p>
          <a:p>
            <a:pPr marL="381635" marR="17780" indent="-137160">
              <a:lnSpc>
                <a:spcPct val="101899"/>
              </a:lnSpc>
              <a:spcBef>
                <a:spcPts val="50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40" dirty="0">
                <a:solidFill>
                  <a:srgbClr val="595959"/>
                </a:solidFill>
                <a:latin typeface="Times New Roman"/>
                <a:cs typeface="Times New Roman"/>
              </a:rPr>
              <a:t>“We”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is 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agent,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“This</a:t>
            </a:r>
            <a:r>
              <a:rPr sz="1800" dirty="0">
                <a:solidFill>
                  <a:srgbClr val="595959"/>
                </a:solidFill>
                <a:latin typeface="Times New Roman"/>
                <a:cs typeface="Times New Roman"/>
              </a:rPr>
              <a:t> oven”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is 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instrument,</a:t>
            </a:r>
            <a:r>
              <a:rPr sz="1800" spc="5" dirty="0">
                <a:solidFill>
                  <a:srgbClr val="595959"/>
                </a:solidFill>
                <a:latin typeface="Times New Roman"/>
                <a:cs typeface="Times New Roman"/>
              </a:rPr>
              <a:t> </a:t>
            </a:r>
            <a:r>
              <a:rPr sz="1800"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pie”</a:t>
            </a:r>
            <a:r>
              <a:rPr sz="1800" dirty="0">
                <a:solidFill>
                  <a:srgbClr val="595959"/>
                </a:solidFill>
                <a:latin typeface="Times New Roman"/>
                <a:cs typeface="Times New Roman"/>
              </a:rPr>
              <a:t> can</a:t>
            </a:r>
            <a:r>
              <a:rPr sz="1800" spc="5" dirty="0">
                <a:solidFill>
                  <a:srgbClr val="595959"/>
                </a:solidFill>
                <a:latin typeface="Times New Roman"/>
                <a:cs typeface="Times New Roman"/>
              </a:rPr>
              <a:t> </a:t>
            </a:r>
            <a:r>
              <a:rPr sz="1800" dirty="0">
                <a:solidFill>
                  <a:srgbClr val="595959"/>
                </a:solidFill>
                <a:latin typeface="Times New Roman"/>
                <a:cs typeface="Times New Roman"/>
              </a:rPr>
              <a:t>be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theme </a:t>
            </a:r>
            <a:r>
              <a:rPr sz="1800" spc="-434" dirty="0">
                <a:solidFill>
                  <a:srgbClr val="595959"/>
                </a:solidFill>
                <a:latin typeface="Times New Roman"/>
                <a:cs typeface="Times New Roman"/>
              </a:rPr>
              <a:t> </a:t>
            </a:r>
            <a:r>
              <a:rPr sz="1800" dirty="0">
                <a:solidFill>
                  <a:srgbClr val="595959"/>
                </a:solidFill>
                <a:latin typeface="Times New Roman"/>
                <a:cs typeface="Times New Roman"/>
              </a:rPr>
              <a:t>(or</a:t>
            </a:r>
            <a:r>
              <a:rPr sz="1800" spc="-5" dirty="0">
                <a:solidFill>
                  <a:srgbClr val="595959"/>
                </a:solidFill>
                <a:latin typeface="Times New Roman"/>
                <a:cs typeface="Times New Roman"/>
              </a:rPr>
              <a:t> similar).</a:t>
            </a:r>
            <a:endParaRPr sz="1800">
              <a:latin typeface="Times New Roman"/>
              <a:cs typeface="Times New Roman"/>
            </a:endParaRPr>
          </a:p>
          <a:p>
            <a:pPr marL="25400">
              <a:lnSpc>
                <a:spcPct val="100000"/>
              </a:lnSpc>
              <a:spcBef>
                <a:spcPts val="540"/>
              </a:spcBef>
            </a:pPr>
            <a:r>
              <a:rPr sz="2200" spc="-5" dirty="0">
                <a:solidFill>
                  <a:srgbClr val="595959"/>
                </a:solidFill>
                <a:latin typeface="Times New Roman"/>
                <a:cs typeface="Times New Roman"/>
              </a:rPr>
              <a:t>Syntactic dissimilarities </a:t>
            </a:r>
            <a:r>
              <a:rPr sz="2200" dirty="0">
                <a:solidFill>
                  <a:srgbClr val="595959"/>
                </a:solidFill>
                <a:latin typeface="Times New Roman"/>
                <a:cs typeface="Times New Roman"/>
              </a:rPr>
              <a:t>hide </a:t>
            </a:r>
            <a:r>
              <a:rPr sz="2200" spc="-5" dirty="0">
                <a:solidFill>
                  <a:srgbClr val="595959"/>
                </a:solidFill>
                <a:latin typeface="Times New Roman"/>
                <a:cs typeface="Times New Roman"/>
              </a:rPr>
              <a:t>semantic</a:t>
            </a:r>
            <a:r>
              <a:rPr sz="2200" dirty="0">
                <a:solidFill>
                  <a:srgbClr val="595959"/>
                </a:solidFill>
                <a:latin typeface="Times New Roman"/>
                <a:cs typeface="Times New Roman"/>
              </a:rPr>
              <a:t> </a:t>
            </a:r>
            <a:r>
              <a:rPr sz="2200" spc="-5" dirty="0">
                <a:solidFill>
                  <a:srgbClr val="595959"/>
                </a:solidFill>
                <a:latin typeface="Times New Roman"/>
                <a:cs typeface="Times New Roman"/>
              </a:rPr>
              <a:t>similarities.</a:t>
            </a:r>
            <a:endParaRPr sz="2200">
              <a:latin typeface="Times New Roman"/>
              <a:cs typeface="Times New Roman"/>
            </a:endParaRPr>
          </a:p>
          <a:p>
            <a:pPr marL="244475">
              <a:lnSpc>
                <a:spcPct val="100000"/>
              </a:lnSpc>
              <a:spcBef>
                <a:spcPts val="660"/>
              </a:spcBef>
            </a:pPr>
            <a:r>
              <a:rPr sz="1800" spc="-10" dirty="0">
                <a:solidFill>
                  <a:srgbClr val="002060"/>
                </a:solidFill>
                <a:latin typeface="Impact"/>
                <a:cs typeface="Impact"/>
              </a:rPr>
              <a:t>­</a:t>
            </a:r>
            <a:r>
              <a:rPr sz="1800" spc="235" dirty="0">
                <a:solidFill>
                  <a:srgbClr val="002060"/>
                </a:solidFill>
                <a:latin typeface="Impact"/>
                <a:cs typeface="Impact"/>
              </a:rPr>
              <a:t> </a:t>
            </a:r>
            <a:r>
              <a:rPr sz="1800" i="1" dirty="0">
                <a:solidFill>
                  <a:srgbClr val="595959"/>
                </a:solidFill>
                <a:latin typeface="Times New Roman"/>
                <a:cs typeface="Times New Roman"/>
              </a:rPr>
              <a:t>John</a:t>
            </a:r>
            <a:r>
              <a:rPr sz="1800" i="1" baseline="-13888" dirty="0">
                <a:solidFill>
                  <a:srgbClr val="595959"/>
                </a:solidFill>
                <a:latin typeface="Times New Roman"/>
                <a:cs typeface="Times New Roman"/>
              </a:rPr>
              <a:t>agent</a:t>
            </a:r>
            <a:r>
              <a:rPr sz="1800" i="1" spc="217" baseline="-13888" dirty="0">
                <a:solidFill>
                  <a:srgbClr val="595959"/>
                </a:solidFill>
                <a:latin typeface="Times New Roman"/>
                <a:cs typeface="Times New Roman"/>
              </a:rPr>
              <a:t> </a:t>
            </a:r>
            <a:r>
              <a:rPr sz="1800" i="1" spc="-15" dirty="0">
                <a:solidFill>
                  <a:srgbClr val="595959"/>
                </a:solidFill>
                <a:latin typeface="Times New Roman"/>
                <a:cs typeface="Times New Roman"/>
              </a:rPr>
              <a:t>broke</a:t>
            </a:r>
            <a:r>
              <a:rPr sz="1800" i="1" spc="-5" dirty="0">
                <a:solidFill>
                  <a:srgbClr val="595959"/>
                </a:solidFill>
                <a:latin typeface="Times New Roman"/>
                <a:cs typeface="Times New Roman"/>
              </a:rPr>
              <a:t> the window</a:t>
            </a:r>
            <a:r>
              <a:rPr sz="1800" i="1" spc="-7" baseline="-13888" dirty="0">
                <a:solidFill>
                  <a:srgbClr val="595959"/>
                </a:solidFill>
                <a:latin typeface="Times New Roman"/>
                <a:cs typeface="Times New Roman"/>
              </a:rPr>
              <a:t>theme</a:t>
            </a:r>
            <a:r>
              <a:rPr sz="1800" i="1" spc="-5" dirty="0">
                <a:solidFill>
                  <a:srgbClr val="595959"/>
                </a:solidFill>
                <a:latin typeface="Times New Roman"/>
                <a:cs typeface="Times New Roman"/>
              </a:rPr>
              <a:t>.</a:t>
            </a:r>
            <a:endParaRPr sz="1800">
              <a:latin typeface="Times New Roman"/>
              <a:cs typeface="Times New Roman"/>
            </a:endParaRPr>
          </a:p>
          <a:p>
            <a:pPr marL="244475">
              <a:lnSpc>
                <a:spcPct val="100000"/>
              </a:lnSpc>
              <a:spcBef>
                <a:spcPts val="540"/>
              </a:spcBef>
            </a:pPr>
            <a:r>
              <a:rPr sz="1800" spc="-10" dirty="0">
                <a:solidFill>
                  <a:srgbClr val="002060"/>
                </a:solidFill>
                <a:latin typeface="Impact"/>
                <a:cs typeface="Impact"/>
              </a:rPr>
              <a:t>­</a:t>
            </a:r>
            <a:r>
              <a:rPr sz="1800" spc="240" dirty="0">
                <a:solidFill>
                  <a:srgbClr val="002060"/>
                </a:solidFill>
                <a:latin typeface="Impact"/>
                <a:cs typeface="Impact"/>
              </a:rPr>
              <a:t> </a:t>
            </a:r>
            <a:r>
              <a:rPr sz="1800" i="1" dirty="0">
                <a:solidFill>
                  <a:srgbClr val="595959"/>
                </a:solidFill>
                <a:latin typeface="Times New Roman"/>
                <a:cs typeface="Times New Roman"/>
              </a:rPr>
              <a:t>John</a:t>
            </a:r>
            <a:r>
              <a:rPr sz="1800" i="1" baseline="-13888" dirty="0">
                <a:solidFill>
                  <a:srgbClr val="595959"/>
                </a:solidFill>
                <a:latin typeface="Times New Roman"/>
                <a:cs typeface="Times New Roman"/>
              </a:rPr>
              <a:t>agent</a:t>
            </a:r>
            <a:r>
              <a:rPr sz="1800" i="1" spc="232" baseline="-13888" dirty="0">
                <a:solidFill>
                  <a:srgbClr val="595959"/>
                </a:solidFill>
                <a:latin typeface="Times New Roman"/>
                <a:cs typeface="Times New Roman"/>
              </a:rPr>
              <a:t> </a:t>
            </a:r>
            <a:r>
              <a:rPr sz="1800" i="1" spc="-15" dirty="0">
                <a:solidFill>
                  <a:srgbClr val="595959"/>
                </a:solidFill>
                <a:latin typeface="Times New Roman"/>
                <a:cs typeface="Times New Roman"/>
              </a:rPr>
              <a:t>broke</a:t>
            </a:r>
            <a:r>
              <a:rPr sz="1800" i="1" dirty="0">
                <a:solidFill>
                  <a:srgbClr val="595959"/>
                </a:solidFill>
                <a:latin typeface="Times New Roman"/>
                <a:cs typeface="Times New Roman"/>
              </a:rPr>
              <a:t> </a:t>
            </a:r>
            <a:r>
              <a:rPr sz="1800" i="1" spc="-5" dirty="0">
                <a:solidFill>
                  <a:srgbClr val="595959"/>
                </a:solidFill>
                <a:latin typeface="Times New Roman"/>
                <a:cs typeface="Times New Roman"/>
              </a:rPr>
              <a:t>the</a:t>
            </a:r>
            <a:r>
              <a:rPr sz="1800" i="1" spc="5" dirty="0">
                <a:solidFill>
                  <a:srgbClr val="595959"/>
                </a:solidFill>
                <a:latin typeface="Times New Roman"/>
                <a:cs typeface="Times New Roman"/>
              </a:rPr>
              <a:t> </a:t>
            </a:r>
            <a:r>
              <a:rPr sz="1800" i="1" spc="-5" dirty="0">
                <a:solidFill>
                  <a:srgbClr val="595959"/>
                </a:solidFill>
                <a:latin typeface="Times New Roman"/>
                <a:cs typeface="Times New Roman"/>
              </a:rPr>
              <a:t>window</a:t>
            </a:r>
            <a:r>
              <a:rPr sz="1800" i="1" spc="-7" baseline="-13888" dirty="0">
                <a:solidFill>
                  <a:srgbClr val="595959"/>
                </a:solidFill>
                <a:latin typeface="Times New Roman"/>
                <a:cs typeface="Times New Roman"/>
              </a:rPr>
              <a:t>theme</a:t>
            </a:r>
            <a:r>
              <a:rPr sz="1800" i="1" spc="232" baseline="-13888" dirty="0">
                <a:solidFill>
                  <a:srgbClr val="595959"/>
                </a:solidFill>
                <a:latin typeface="Times New Roman"/>
                <a:cs typeface="Times New Roman"/>
              </a:rPr>
              <a:t> </a:t>
            </a:r>
            <a:r>
              <a:rPr sz="1800" i="1" spc="-5" dirty="0">
                <a:solidFill>
                  <a:srgbClr val="595959"/>
                </a:solidFill>
                <a:latin typeface="Times New Roman"/>
                <a:cs typeface="Times New Roman"/>
              </a:rPr>
              <a:t>with</a:t>
            </a:r>
            <a:r>
              <a:rPr sz="1800" i="1" dirty="0">
                <a:solidFill>
                  <a:srgbClr val="595959"/>
                </a:solidFill>
                <a:latin typeface="Times New Roman"/>
                <a:cs typeface="Times New Roman"/>
              </a:rPr>
              <a:t> a </a:t>
            </a:r>
            <a:r>
              <a:rPr sz="1800" i="1" spc="-10" dirty="0">
                <a:solidFill>
                  <a:srgbClr val="595959"/>
                </a:solidFill>
                <a:latin typeface="Times New Roman"/>
                <a:cs typeface="Times New Roman"/>
              </a:rPr>
              <a:t>rock</a:t>
            </a:r>
            <a:r>
              <a:rPr sz="1800" i="1" spc="-15" baseline="-13888" dirty="0">
                <a:solidFill>
                  <a:srgbClr val="595959"/>
                </a:solidFill>
                <a:latin typeface="Times New Roman"/>
                <a:cs typeface="Times New Roman"/>
              </a:rPr>
              <a:t>instrument</a:t>
            </a:r>
            <a:r>
              <a:rPr sz="1800" i="1" spc="-10" dirty="0">
                <a:solidFill>
                  <a:srgbClr val="595959"/>
                </a:solidFill>
                <a:latin typeface="Times New Roman"/>
                <a:cs typeface="Times New Roman"/>
              </a:rPr>
              <a:t>.</a:t>
            </a:r>
            <a:endParaRPr sz="1800">
              <a:latin typeface="Times New Roman"/>
              <a:cs typeface="Times New Roman"/>
            </a:endParaRPr>
          </a:p>
          <a:p>
            <a:pPr marL="244475">
              <a:lnSpc>
                <a:spcPct val="100000"/>
              </a:lnSpc>
              <a:spcBef>
                <a:spcPts val="640"/>
              </a:spcBef>
            </a:pPr>
            <a:r>
              <a:rPr sz="1800" spc="-10" dirty="0">
                <a:solidFill>
                  <a:srgbClr val="002060"/>
                </a:solidFill>
                <a:latin typeface="Impact"/>
                <a:cs typeface="Impact"/>
              </a:rPr>
              <a:t>­</a:t>
            </a:r>
            <a:r>
              <a:rPr sz="1800" spc="245" dirty="0">
                <a:solidFill>
                  <a:srgbClr val="002060"/>
                </a:solidFill>
                <a:latin typeface="Impact"/>
                <a:cs typeface="Impact"/>
              </a:rPr>
              <a:t> </a:t>
            </a:r>
            <a:r>
              <a:rPr sz="1800" i="1" spc="-5" dirty="0">
                <a:solidFill>
                  <a:srgbClr val="595959"/>
                </a:solidFill>
                <a:latin typeface="Times New Roman"/>
                <a:cs typeface="Times New Roman"/>
              </a:rPr>
              <a:t>The</a:t>
            </a:r>
            <a:r>
              <a:rPr sz="1800" i="1" dirty="0">
                <a:solidFill>
                  <a:srgbClr val="595959"/>
                </a:solidFill>
                <a:latin typeface="Times New Roman"/>
                <a:cs typeface="Times New Roman"/>
              </a:rPr>
              <a:t> </a:t>
            </a:r>
            <a:r>
              <a:rPr sz="1800" i="1" spc="-10" dirty="0">
                <a:solidFill>
                  <a:srgbClr val="595959"/>
                </a:solidFill>
                <a:latin typeface="Times New Roman"/>
                <a:cs typeface="Times New Roman"/>
              </a:rPr>
              <a:t>rock</a:t>
            </a:r>
            <a:r>
              <a:rPr sz="1800" i="1" spc="-15" baseline="-13888" dirty="0">
                <a:solidFill>
                  <a:srgbClr val="595959"/>
                </a:solidFill>
                <a:latin typeface="Times New Roman"/>
                <a:cs typeface="Times New Roman"/>
              </a:rPr>
              <a:t>instrument</a:t>
            </a:r>
            <a:r>
              <a:rPr sz="1800" i="1" spc="232" baseline="-13888" dirty="0">
                <a:solidFill>
                  <a:srgbClr val="595959"/>
                </a:solidFill>
                <a:latin typeface="Times New Roman"/>
                <a:cs typeface="Times New Roman"/>
              </a:rPr>
              <a:t> </a:t>
            </a:r>
            <a:r>
              <a:rPr sz="1800" i="1" spc="-15" dirty="0">
                <a:solidFill>
                  <a:srgbClr val="595959"/>
                </a:solidFill>
                <a:latin typeface="Times New Roman"/>
                <a:cs typeface="Times New Roman"/>
              </a:rPr>
              <a:t>broke</a:t>
            </a:r>
            <a:r>
              <a:rPr sz="1800" i="1" dirty="0">
                <a:solidFill>
                  <a:srgbClr val="595959"/>
                </a:solidFill>
                <a:latin typeface="Times New Roman"/>
                <a:cs typeface="Times New Roman"/>
              </a:rPr>
              <a:t> </a:t>
            </a:r>
            <a:r>
              <a:rPr sz="1800" i="1" spc="-5" dirty="0">
                <a:solidFill>
                  <a:srgbClr val="595959"/>
                </a:solidFill>
                <a:latin typeface="Times New Roman"/>
                <a:cs typeface="Times New Roman"/>
              </a:rPr>
              <a:t>the</a:t>
            </a:r>
            <a:r>
              <a:rPr sz="1800" i="1" spc="5" dirty="0">
                <a:solidFill>
                  <a:srgbClr val="595959"/>
                </a:solidFill>
                <a:latin typeface="Times New Roman"/>
                <a:cs typeface="Times New Roman"/>
              </a:rPr>
              <a:t> </a:t>
            </a:r>
            <a:r>
              <a:rPr sz="1800" i="1" spc="-5" dirty="0">
                <a:solidFill>
                  <a:srgbClr val="595959"/>
                </a:solidFill>
                <a:latin typeface="Times New Roman"/>
                <a:cs typeface="Times New Roman"/>
              </a:rPr>
              <a:t>window</a:t>
            </a:r>
            <a:r>
              <a:rPr sz="1800" i="1" spc="-7" baseline="-13888" dirty="0">
                <a:solidFill>
                  <a:srgbClr val="595959"/>
                </a:solidFill>
                <a:latin typeface="Times New Roman"/>
                <a:cs typeface="Times New Roman"/>
              </a:rPr>
              <a:t>theme</a:t>
            </a:r>
            <a:r>
              <a:rPr sz="1800" i="1" spc="-5" dirty="0">
                <a:solidFill>
                  <a:srgbClr val="595959"/>
                </a:solidFill>
                <a:latin typeface="Times New Roman"/>
                <a:cs typeface="Times New Roman"/>
              </a:rPr>
              <a:t>.</a:t>
            </a:r>
            <a:endParaRPr sz="1800">
              <a:latin typeface="Times New Roman"/>
              <a:cs typeface="Times New Roman"/>
            </a:endParaRPr>
          </a:p>
          <a:p>
            <a:pPr marL="244475">
              <a:lnSpc>
                <a:spcPct val="100000"/>
              </a:lnSpc>
              <a:spcBef>
                <a:spcPts val="640"/>
              </a:spcBef>
            </a:pPr>
            <a:r>
              <a:rPr sz="1800" spc="-10" dirty="0">
                <a:solidFill>
                  <a:srgbClr val="002060"/>
                </a:solidFill>
                <a:latin typeface="Impact"/>
                <a:cs typeface="Impact"/>
              </a:rPr>
              <a:t>­</a:t>
            </a:r>
            <a:r>
              <a:rPr sz="1800" spc="235" dirty="0">
                <a:solidFill>
                  <a:srgbClr val="002060"/>
                </a:solidFill>
                <a:latin typeface="Impact"/>
                <a:cs typeface="Impact"/>
              </a:rPr>
              <a:t> </a:t>
            </a:r>
            <a:r>
              <a:rPr sz="1800" i="1" spc="-5" dirty="0">
                <a:solidFill>
                  <a:srgbClr val="595959"/>
                </a:solidFill>
                <a:latin typeface="Times New Roman"/>
                <a:cs typeface="Times New Roman"/>
              </a:rPr>
              <a:t>The window</a:t>
            </a:r>
            <a:r>
              <a:rPr sz="1800" i="1" spc="-7" baseline="-13888" dirty="0">
                <a:solidFill>
                  <a:srgbClr val="595959"/>
                </a:solidFill>
                <a:latin typeface="Times New Roman"/>
                <a:cs typeface="Times New Roman"/>
              </a:rPr>
              <a:t>theme</a:t>
            </a:r>
            <a:r>
              <a:rPr sz="1800" i="1" spc="225" baseline="-13888" dirty="0">
                <a:solidFill>
                  <a:srgbClr val="595959"/>
                </a:solidFill>
                <a:latin typeface="Times New Roman"/>
                <a:cs typeface="Times New Roman"/>
              </a:rPr>
              <a:t> </a:t>
            </a:r>
            <a:r>
              <a:rPr sz="1800" i="1" spc="-15" dirty="0">
                <a:solidFill>
                  <a:srgbClr val="595959"/>
                </a:solidFill>
                <a:latin typeface="Times New Roman"/>
                <a:cs typeface="Times New Roman"/>
              </a:rPr>
              <a:t>broke.</a:t>
            </a:r>
            <a:endParaRPr sz="1800">
              <a:latin typeface="Times New Roman"/>
              <a:cs typeface="Times New Roman"/>
            </a:endParaRPr>
          </a:p>
          <a:p>
            <a:pPr marL="244475">
              <a:lnSpc>
                <a:spcPct val="100000"/>
              </a:lnSpc>
              <a:spcBef>
                <a:spcPts val="540"/>
              </a:spcBef>
            </a:pPr>
            <a:r>
              <a:rPr sz="1800" spc="-10" dirty="0">
                <a:solidFill>
                  <a:srgbClr val="002060"/>
                </a:solidFill>
                <a:latin typeface="Impact"/>
                <a:cs typeface="Impact"/>
              </a:rPr>
              <a:t>­</a:t>
            </a:r>
            <a:r>
              <a:rPr sz="1800" spc="235" dirty="0">
                <a:solidFill>
                  <a:srgbClr val="002060"/>
                </a:solidFill>
                <a:latin typeface="Impact"/>
                <a:cs typeface="Impact"/>
              </a:rPr>
              <a:t> </a:t>
            </a:r>
            <a:r>
              <a:rPr sz="1800" i="1" spc="-5" dirty="0">
                <a:solidFill>
                  <a:srgbClr val="595959"/>
                </a:solidFill>
                <a:latin typeface="Times New Roman"/>
                <a:cs typeface="Times New Roman"/>
              </a:rPr>
              <a:t>The</a:t>
            </a:r>
            <a:r>
              <a:rPr sz="1800" i="1" dirty="0">
                <a:solidFill>
                  <a:srgbClr val="595959"/>
                </a:solidFill>
                <a:latin typeface="Times New Roman"/>
                <a:cs typeface="Times New Roman"/>
              </a:rPr>
              <a:t> </a:t>
            </a:r>
            <a:r>
              <a:rPr sz="1800" i="1" spc="-5" dirty="0">
                <a:solidFill>
                  <a:srgbClr val="595959"/>
                </a:solidFill>
                <a:latin typeface="Times New Roman"/>
                <a:cs typeface="Times New Roman"/>
              </a:rPr>
              <a:t>window</a:t>
            </a:r>
            <a:r>
              <a:rPr sz="1800" i="1" spc="-7" baseline="-13888" dirty="0">
                <a:solidFill>
                  <a:srgbClr val="595959"/>
                </a:solidFill>
                <a:latin typeface="Times New Roman"/>
                <a:cs typeface="Times New Roman"/>
              </a:rPr>
              <a:t>theme</a:t>
            </a:r>
            <a:r>
              <a:rPr sz="1800" i="1" spc="225" baseline="-13888" dirty="0">
                <a:solidFill>
                  <a:srgbClr val="595959"/>
                </a:solidFill>
                <a:latin typeface="Times New Roman"/>
                <a:cs typeface="Times New Roman"/>
              </a:rPr>
              <a:t> </a:t>
            </a:r>
            <a:r>
              <a:rPr sz="1800" i="1" spc="-5" dirty="0">
                <a:solidFill>
                  <a:srgbClr val="595959"/>
                </a:solidFill>
                <a:latin typeface="Times New Roman"/>
                <a:cs typeface="Times New Roman"/>
              </a:rPr>
              <a:t>was </a:t>
            </a:r>
            <a:r>
              <a:rPr sz="1800" i="1" spc="-15" dirty="0">
                <a:solidFill>
                  <a:srgbClr val="595959"/>
                </a:solidFill>
                <a:latin typeface="Times New Roman"/>
                <a:cs typeface="Times New Roman"/>
              </a:rPr>
              <a:t>broken</a:t>
            </a:r>
            <a:r>
              <a:rPr sz="1800" i="1" spc="-5" dirty="0">
                <a:solidFill>
                  <a:srgbClr val="595959"/>
                </a:solidFill>
                <a:latin typeface="Times New Roman"/>
                <a:cs typeface="Times New Roman"/>
              </a:rPr>
              <a:t> </a:t>
            </a:r>
            <a:r>
              <a:rPr sz="1800" i="1" dirty="0">
                <a:solidFill>
                  <a:srgbClr val="595959"/>
                </a:solidFill>
                <a:latin typeface="Times New Roman"/>
                <a:cs typeface="Times New Roman"/>
              </a:rPr>
              <a:t>by John</a:t>
            </a:r>
            <a:r>
              <a:rPr sz="1800" i="1" baseline="-13888" dirty="0">
                <a:solidFill>
                  <a:srgbClr val="595959"/>
                </a:solidFill>
                <a:latin typeface="Times New Roman"/>
                <a:cs typeface="Times New Roman"/>
              </a:rPr>
              <a:t>agent</a:t>
            </a:r>
            <a:r>
              <a:rPr sz="1800" i="1" dirty="0">
                <a:solidFill>
                  <a:srgbClr val="595959"/>
                </a:solidFill>
                <a:latin typeface="Times New Roman"/>
                <a:cs typeface="Times New Roman"/>
              </a:rPr>
              <a:t>.</a:t>
            </a:r>
            <a:endParaRPr sz="1800">
              <a:latin typeface="Times New Roman"/>
              <a:cs typeface="Times New Roman"/>
            </a:endParaRPr>
          </a:p>
          <a:p>
            <a:pPr marL="390525">
              <a:lnSpc>
                <a:spcPct val="100000"/>
              </a:lnSpc>
              <a:spcBef>
                <a:spcPts val="64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Note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that 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last</a:t>
            </a:r>
            <a:r>
              <a:rPr sz="1800" dirty="0">
                <a:solidFill>
                  <a:srgbClr val="595959"/>
                </a:solidFill>
                <a:latin typeface="Times New Roman"/>
                <a:cs typeface="Times New Roman"/>
              </a:rPr>
              <a:t> </a:t>
            </a:r>
            <a:r>
              <a:rPr sz="1800" spc="-5" dirty="0">
                <a:solidFill>
                  <a:srgbClr val="595959"/>
                </a:solidFill>
                <a:latin typeface="Times New Roman"/>
                <a:cs typeface="Times New Roman"/>
              </a:rPr>
              <a:t>two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sentences </a:t>
            </a:r>
            <a:r>
              <a:rPr sz="1800" dirty="0">
                <a:solidFill>
                  <a:srgbClr val="595959"/>
                </a:solidFill>
                <a:latin typeface="Times New Roman"/>
                <a:cs typeface="Times New Roman"/>
              </a:rPr>
              <a:t>are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“passive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voice.”</a:t>
            </a:r>
            <a:endParaRPr sz="1800">
              <a:latin typeface="Times New Roman"/>
              <a:cs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21944"/>
            <a:ext cx="6781800" cy="995680"/>
          </a:xfrm>
          <a:prstGeom prst="rect">
            <a:avLst/>
          </a:prstGeom>
        </p:spPr>
        <p:txBody>
          <a:bodyPr vert="horz" wrap="square" lIns="0" tIns="12700" rIns="0" bIns="0" rtlCol="0">
            <a:spAutoFit/>
          </a:bodyPr>
          <a:lstStyle/>
          <a:p>
            <a:pPr marL="12700">
              <a:lnSpc>
                <a:spcPts val="3820"/>
              </a:lnSpc>
              <a:spcBef>
                <a:spcPts val="100"/>
              </a:spcBef>
            </a:pPr>
            <a:r>
              <a:rPr spc="100" dirty="0"/>
              <a:t>Cases</a:t>
            </a:r>
          </a:p>
          <a:p>
            <a:pPr marL="12700">
              <a:lnSpc>
                <a:spcPts val="3820"/>
              </a:lnSpc>
            </a:pPr>
            <a:r>
              <a:rPr spc="85" dirty="0"/>
              <a:t>(a.k.a.</a:t>
            </a:r>
            <a:r>
              <a:rPr spc="135" dirty="0"/>
              <a:t> </a:t>
            </a:r>
            <a:r>
              <a:rPr spc="80" dirty="0"/>
              <a:t>Thematic</a:t>
            </a:r>
            <a:r>
              <a:rPr spc="195" dirty="0"/>
              <a:t> </a:t>
            </a:r>
            <a:r>
              <a:rPr spc="75" dirty="0"/>
              <a:t>Roles</a:t>
            </a:r>
            <a:r>
              <a:rPr spc="210" dirty="0"/>
              <a:t> </a:t>
            </a:r>
            <a:r>
              <a:rPr spc="50" dirty="0"/>
              <a:t>or</a:t>
            </a:r>
            <a:r>
              <a:rPr spc="130" dirty="0"/>
              <a:t> </a:t>
            </a:r>
            <a:r>
              <a:rPr spc="75" dirty="0"/>
              <a:t>Theta</a:t>
            </a:r>
            <a:r>
              <a:rPr spc="200" dirty="0"/>
              <a:t> </a:t>
            </a:r>
            <a:r>
              <a:rPr spc="80" dirty="0"/>
              <a:t>Roles)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6</a:t>
            </a:r>
            <a:endParaRPr sz="800">
              <a:latin typeface="Times New Roman"/>
              <a:cs typeface="Times New Roman"/>
            </a:endParaRPr>
          </a:p>
        </p:txBody>
      </p:sp>
      <p:sp>
        <p:nvSpPr>
          <p:cNvPr id="3" name="object 3"/>
          <p:cNvSpPr txBox="1"/>
          <p:nvPr/>
        </p:nvSpPr>
        <p:spPr>
          <a:xfrm>
            <a:off x="834163" y="2058131"/>
            <a:ext cx="6847205" cy="3881120"/>
          </a:xfrm>
          <a:prstGeom prst="rect">
            <a:avLst/>
          </a:prstGeom>
        </p:spPr>
        <p:txBody>
          <a:bodyPr vert="horz" wrap="square" lIns="0" tIns="5080" rIns="0" bIns="0" rtlCol="0">
            <a:spAutoFit/>
          </a:bodyPr>
          <a:lstStyle/>
          <a:p>
            <a:pPr marL="12700" marR="5080">
              <a:lnSpc>
                <a:spcPct val="102299"/>
              </a:lnSpc>
              <a:spcBef>
                <a:spcPts val="40"/>
              </a:spcBef>
            </a:pPr>
            <a:r>
              <a:rPr sz="2200" dirty="0">
                <a:solidFill>
                  <a:srgbClr val="595959"/>
                </a:solidFill>
                <a:latin typeface="Times New Roman"/>
                <a:cs typeface="Times New Roman"/>
              </a:rPr>
              <a:t>Some</a:t>
            </a:r>
            <a:r>
              <a:rPr sz="2200" spc="-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Fillmore’s original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set</a:t>
            </a:r>
            <a:r>
              <a:rPr sz="2200" spc="5" dirty="0">
                <a:solidFill>
                  <a:srgbClr val="595959"/>
                </a:solidFill>
                <a:latin typeface="Times New Roman"/>
                <a:cs typeface="Times New Roman"/>
              </a:rPr>
              <a: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roles still</a:t>
            </a:r>
            <a:r>
              <a:rPr sz="2200" spc="5" dirty="0">
                <a:solidFill>
                  <a:srgbClr val="595959"/>
                </a:solidFill>
                <a:latin typeface="Times New Roman"/>
                <a:cs typeface="Times New Roman"/>
              </a:rPr>
              <a:t> </a:t>
            </a: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use</a:t>
            </a:r>
            <a:r>
              <a:rPr sz="2200" dirty="0">
                <a:solidFill>
                  <a:srgbClr val="595959"/>
                </a:solidFill>
                <a:latin typeface="Times New Roman"/>
                <a:cs typeface="Times New Roman"/>
              </a:rPr>
              <a:t> </a:t>
            </a:r>
            <a:r>
              <a:rPr sz="2200" spc="-5" dirty="0">
                <a:solidFill>
                  <a:srgbClr val="595959"/>
                </a:solidFill>
                <a:latin typeface="Times New Roman"/>
                <a:cs typeface="Times New Roman"/>
              </a:rPr>
              <a:t>as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general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descriptors</a:t>
            </a:r>
            <a:r>
              <a:rPr sz="2200" spc="-1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roles:</a:t>
            </a:r>
            <a:endParaRPr sz="2200">
              <a:latin typeface="Times New Roman"/>
              <a:cs typeface="Times New Roman"/>
            </a:endParaRPr>
          </a:p>
          <a:p>
            <a:pPr marL="48895">
              <a:lnSpc>
                <a:spcPct val="100000"/>
              </a:lnSpc>
              <a:spcBef>
                <a:spcPts val="760"/>
              </a:spcBef>
            </a:pPr>
            <a:r>
              <a:rPr sz="1800" spc="-10" dirty="0">
                <a:solidFill>
                  <a:srgbClr val="002060"/>
                </a:solidFill>
                <a:latin typeface="Impact"/>
                <a:cs typeface="Impact"/>
              </a:rPr>
              <a:t>­</a:t>
            </a:r>
            <a:r>
              <a:rPr sz="1800" spc="225" dirty="0">
                <a:solidFill>
                  <a:srgbClr val="002060"/>
                </a:solidFill>
                <a:latin typeface="Impact"/>
                <a:cs typeface="Impact"/>
              </a:rPr>
              <a:t> </a:t>
            </a:r>
            <a:r>
              <a:rPr sz="1800" b="1" spc="-5" dirty="0">
                <a:solidFill>
                  <a:srgbClr val="595959"/>
                </a:solidFill>
                <a:latin typeface="Times New Roman"/>
                <a:cs typeface="Times New Roman"/>
              </a:rPr>
              <a:t>Agentive</a:t>
            </a:r>
            <a:r>
              <a:rPr sz="1800" b="1" spc="-10" dirty="0">
                <a:solidFill>
                  <a:srgbClr val="595959"/>
                </a:solidFill>
                <a:latin typeface="Times New Roman"/>
                <a:cs typeface="Times New Roman"/>
              </a:rPr>
              <a:t> </a:t>
            </a:r>
            <a:r>
              <a:rPr sz="1800" b="1" dirty="0">
                <a:solidFill>
                  <a:srgbClr val="595959"/>
                </a:solidFill>
                <a:latin typeface="Times New Roman"/>
                <a:cs typeface="Times New Roman"/>
              </a:rPr>
              <a:t>(A)</a:t>
            </a:r>
            <a:endParaRPr sz="1800">
              <a:latin typeface="Times New Roman"/>
              <a:cs typeface="Times New Roman"/>
            </a:endParaRPr>
          </a:p>
          <a:p>
            <a:pPr marL="231775">
              <a:lnSpc>
                <a:spcPct val="100000"/>
              </a:lnSpc>
              <a:spcBef>
                <a:spcPts val="1040"/>
              </a:spcBef>
            </a:pPr>
            <a:r>
              <a:rPr sz="1800" spc="-10" dirty="0">
                <a:solidFill>
                  <a:srgbClr val="002060"/>
                </a:solidFill>
                <a:latin typeface="Impact"/>
                <a:cs typeface="Impact"/>
              </a:rPr>
              <a:t>­</a:t>
            </a:r>
            <a:r>
              <a:rPr sz="1800" spc="240" dirty="0">
                <a:solidFill>
                  <a:srgbClr val="002060"/>
                </a:solidFill>
                <a:latin typeface="Impact"/>
                <a:cs typeface="Impact"/>
              </a:rPr>
              <a:t> </a:t>
            </a:r>
            <a:r>
              <a:rPr sz="1800" dirty="0">
                <a:solidFill>
                  <a:srgbClr val="595959"/>
                </a:solidFill>
                <a:latin typeface="Times New Roman"/>
                <a:cs typeface="Times New Roman"/>
              </a:rPr>
              <a:t>The </a:t>
            </a:r>
            <a:r>
              <a:rPr sz="1800" spc="-5" dirty="0">
                <a:solidFill>
                  <a:srgbClr val="595959"/>
                </a:solidFill>
                <a:latin typeface="Times New Roman"/>
                <a:cs typeface="Times New Roman"/>
              </a:rPr>
              <a:t>instigator</a:t>
            </a:r>
            <a:r>
              <a:rPr sz="1800" dirty="0">
                <a:solidFill>
                  <a:srgbClr val="595959"/>
                </a:solidFill>
                <a:latin typeface="Times New Roman"/>
                <a:cs typeface="Times New Roman"/>
              </a:rPr>
              <a:t> of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action,</a:t>
            </a:r>
            <a:r>
              <a:rPr sz="1800" dirty="0">
                <a:solidFill>
                  <a:srgbClr val="595959"/>
                </a:solidFill>
                <a:latin typeface="Times New Roman"/>
                <a:cs typeface="Times New Roman"/>
              </a:rPr>
              <a:t> an </a:t>
            </a:r>
            <a:r>
              <a:rPr sz="1800" spc="-5" dirty="0">
                <a:solidFill>
                  <a:srgbClr val="595959"/>
                </a:solidFill>
                <a:latin typeface="Times New Roman"/>
                <a:cs typeface="Times New Roman"/>
              </a:rPr>
              <a:t>animate</a:t>
            </a:r>
            <a:r>
              <a:rPr sz="1800" dirty="0">
                <a:solidFill>
                  <a:srgbClr val="595959"/>
                </a:solidFill>
                <a:latin typeface="Times New Roman"/>
                <a:cs typeface="Times New Roman"/>
              </a:rPr>
              <a:t> </a:t>
            </a:r>
            <a:r>
              <a:rPr sz="1800" spc="-5" dirty="0">
                <a:solidFill>
                  <a:srgbClr val="595959"/>
                </a:solidFill>
                <a:latin typeface="Times New Roman"/>
                <a:cs typeface="Times New Roman"/>
              </a:rPr>
              <a:t>being</a:t>
            </a:r>
            <a:endParaRPr sz="1800">
              <a:latin typeface="Times New Roman"/>
              <a:cs typeface="Times New Roman"/>
            </a:endParaRPr>
          </a:p>
          <a:p>
            <a:pPr marL="377825">
              <a:lnSpc>
                <a:spcPct val="100000"/>
              </a:lnSpc>
              <a:spcBef>
                <a:spcPts val="94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5" dirty="0">
                <a:solidFill>
                  <a:srgbClr val="595959"/>
                </a:solidFill>
                <a:latin typeface="Times New Roman"/>
                <a:cs typeface="Times New Roman"/>
              </a:rPr>
              <a:t>John</a:t>
            </a:r>
            <a:r>
              <a:rPr sz="1800" spc="-10" dirty="0">
                <a:solidFill>
                  <a:srgbClr val="595959"/>
                </a:solidFill>
                <a:latin typeface="Times New Roman"/>
                <a:cs typeface="Times New Roman"/>
              </a:rPr>
              <a:t> </a:t>
            </a:r>
            <a:r>
              <a:rPr sz="1800" dirty="0">
                <a:solidFill>
                  <a:srgbClr val="595959"/>
                </a:solidFill>
                <a:latin typeface="Times New Roman"/>
                <a:cs typeface="Times New Roman"/>
              </a:rPr>
              <a:t>opened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10" dirty="0">
                <a:solidFill>
                  <a:srgbClr val="595959"/>
                </a:solidFill>
                <a:latin typeface="Times New Roman"/>
                <a:cs typeface="Times New Roman"/>
              </a:rPr>
              <a:t> </a:t>
            </a:r>
            <a:r>
              <a:rPr sz="1800" spc="-20" dirty="0">
                <a:solidFill>
                  <a:srgbClr val="595959"/>
                </a:solidFill>
                <a:latin typeface="Times New Roman"/>
                <a:cs typeface="Times New Roman"/>
              </a:rPr>
              <a:t>door.</a:t>
            </a:r>
            <a:endParaRPr sz="1800">
              <a:latin typeface="Times New Roman"/>
              <a:cs typeface="Times New Roman"/>
            </a:endParaRPr>
          </a:p>
          <a:p>
            <a:pPr marL="377825">
              <a:lnSpc>
                <a:spcPct val="100000"/>
              </a:lnSpc>
              <a:spcBef>
                <a:spcPts val="1040"/>
              </a:spcBef>
            </a:pPr>
            <a:r>
              <a:rPr sz="1800" spc="-10" dirty="0">
                <a:solidFill>
                  <a:srgbClr val="002060"/>
                </a:solidFill>
                <a:latin typeface="Impact"/>
                <a:cs typeface="Impact"/>
              </a:rPr>
              <a:t>­</a:t>
            </a:r>
            <a:r>
              <a:rPr sz="1800" spc="229" dirty="0">
                <a:solidFill>
                  <a:srgbClr val="002060"/>
                </a:solidFill>
                <a:latin typeface="Impact"/>
                <a:cs typeface="Impact"/>
              </a:rPr>
              <a:t> </a:t>
            </a:r>
            <a:r>
              <a:rPr sz="1800" dirty="0">
                <a:solidFill>
                  <a:srgbClr val="595959"/>
                </a:solidFill>
                <a:latin typeface="Times New Roman"/>
                <a:cs typeface="Times New Roman"/>
              </a:rPr>
              <a:t>The</a:t>
            </a:r>
            <a:r>
              <a:rPr sz="1800" spc="-10" dirty="0">
                <a:solidFill>
                  <a:srgbClr val="595959"/>
                </a:solidFill>
                <a:latin typeface="Times New Roman"/>
                <a:cs typeface="Times New Roman"/>
              </a:rPr>
              <a:t> </a:t>
            </a:r>
            <a:r>
              <a:rPr sz="1800" dirty="0">
                <a:solidFill>
                  <a:srgbClr val="595959"/>
                </a:solidFill>
                <a:latin typeface="Times New Roman"/>
                <a:cs typeface="Times New Roman"/>
              </a:rPr>
              <a:t>door</a:t>
            </a:r>
            <a:r>
              <a:rPr sz="1800" spc="-5" dirty="0">
                <a:solidFill>
                  <a:srgbClr val="595959"/>
                </a:solidFill>
                <a:latin typeface="Times New Roman"/>
                <a:cs typeface="Times New Roman"/>
              </a:rPr>
              <a:t> </a:t>
            </a:r>
            <a:r>
              <a:rPr sz="1800" dirty="0">
                <a:solidFill>
                  <a:srgbClr val="595959"/>
                </a:solidFill>
                <a:latin typeface="Times New Roman"/>
                <a:cs typeface="Times New Roman"/>
              </a:rPr>
              <a:t>was</a:t>
            </a:r>
            <a:r>
              <a:rPr sz="1800" spc="-15" dirty="0">
                <a:solidFill>
                  <a:srgbClr val="595959"/>
                </a:solidFill>
                <a:latin typeface="Times New Roman"/>
                <a:cs typeface="Times New Roman"/>
              </a:rPr>
              <a:t> </a:t>
            </a:r>
            <a:r>
              <a:rPr sz="1800" dirty="0">
                <a:solidFill>
                  <a:srgbClr val="595959"/>
                </a:solidFill>
                <a:latin typeface="Times New Roman"/>
                <a:cs typeface="Times New Roman"/>
              </a:rPr>
              <a:t>opened</a:t>
            </a:r>
            <a:r>
              <a:rPr sz="1800" spc="-5" dirty="0">
                <a:solidFill>
                  <a:srgbClr val="595959"/>
                </a:solidFill>
                <a:latin typeface="Times New Roman"/>
                <a:cs typeface="Times New Roman"/>
              </a:rPr>
              <a:t> </a:t>
            </a:r>
            <a:r>
              <a:rPr sz="1800" dirty="0">
                <a:solidFill>
                  <a:srgbClr val="595959"/>
                </a:solidFill>
                <a:latin typeface="Times New Roman"/>
                <a:cs typeface="Times New Roman"/>
              </a:rPr>
              <a:t>by</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John.</a:t>
            </a:r>
            <a:endParaRPr sz="1800">
              <a:latin typeface="Times New Roman"/>
              <a:cs typeface="Times New Roman"/>
            </a:endParaRPr>
          </a:p>
          <a:p>
            <a:pPr marL="48895">
              <a:lnSpc>
                <a:spcPct val="100000"/>
              </a:lnSpc>
              <a:spcBef>
                <a:spcPts val="1040"/>
              </a:spcBef>
            </a:pPr>
            <a:r>
              <a:rPr sz="1800" spc="-10" dirty="0">
                <a:solidFill>
                  <a:srgbClr val="002060"/>
                </a:solidFill>
                <a:latin typeface="Impact"/>
                <a:cs typeface="Impact"/>
              </a:rPr>
              <a:t>­</a:t>
            </a:r>
            <a:r>
              <a:rPr sz="1800" spc="229" dirty="0">
                <a:solidFill>
                  <a:srgbClr val="002060"/>
                </a:solidFill>
                <a:latin typeface="Impact"/>
                <a:cs typeface="Impact"/>
              </a:rPr>
              <a:t> </a:t>
            </a:r>
            <a:r>
              <a:rPr sz="1800" b="1" spc="-5" dirty="0">
                <a:solidFill>
                  <a:srgbClr val="595959"/>
                </a:solidFill>
                <a:latin typeface="Times New Roman"/>
                <a:cs typeface="Times New Roman"/>
              </a:rPr>
              <a:t>Instrumental</a:t>
            </a:r>
            <a:r>
              <a:rPr sz="1800" b="1" spc="-15" dirty="0">
                <a:solidFill>
                  <a:srgbClr val="595959"/>
                </a:solidFill>
                <a:latin typeface="Times New Roman"/>
                <a:cs typeface="Times New Roman"/>
              </a:rPr>
              <a:t> </a:t>
            </a:r>
            <a:r>
              <a:rPr sz="1800" b="1" spc="-5" dirty="0">
                <a:solidFill>
                  <a:srgbClr val="595959"/>
                </a:solidFill>
                <a:latin typeface="Times New Roman"/>
                <a:cs typeface="Times New Roman"/>
              </a:rPr>
              <a:t>(I)</a:t>
            </a:r>
            <a:endParaRPr sz="1800">
              <a:latin typeface="Times New Roman"/>
              <a:cs typeface="Times New Roman"/>
            </a:endParaRPr>
          </a:p>
          <a:p>
            <a:pPr marL="231775">
              <a:lnSpc>
                <a:spcPct val="100000"/>
              </a:lnSpc>
              <a:spcBef>
                <a:spcPts val="940"/>
              </a:spcBef>
            </a:pPr>
            <a:r>
              <a:rPr sz="1800" spc="-10" dirty="0">
                <a:solidFill>
                  <a:srgbClr val="002060"/>
                </a:solidFill>
                <a:latin typeface="Impact"/>
                <a:cs typeface="Impact"/>
              </a:rPr>
              <a:t>­</a:t>
            </a:r>
            <a:r>
              <a:rPr sz="1800" spc="240" dirty="0">
                <a:solidFill>
                  <a:srgbClr val="002060"/>
                </a:solidFill>
                <a:latin typeface="Impact"/>
                <a:cs typeface="Impact"/>
              </a:rPr>
              <a:t> </a:t>
            </a:r>
            <a:r>
              <a:rPr sz="1800"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thing</a:t>
            </a:r>
            <a:r>
              <a:rPr sz="1800" dirty="0">
                <a:solidFill>
                  <a:srgbClr val="595959"/>
                </a:solidFill>
                <a:latin typeface="Times New Roman"/>
                <a:cs typeface="Times New Roman"/>
              </a:rPr>
              <a:t> </a:t>
            </a:r>
            <a:r>
              <a:rPr sz="1800" spc="-5" dirty="0">
                <a:solidFill>
                  <a:srgbClr val="595959"/>
                </a:solidFill>
                <a:latin typeface="Times New Roman"/>
                <a:cs typeface="Times New Roman"/>
              </a:rPr>
              <a:t>used</a:t>
            </a:r>
            <a:r>
              <a:rPr sz="180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dirty="0">
                <a:solidFill>
                  <a:srgbClr val="595959"/>
                </a:solidFill>
                <a:latin typeface="Times New Roman"/>
                <a:cs typeface="Times New Roman"/>
              </a:rPr>
              <a:t> perform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action,</a:t>
            </a:r>
            <a:r>
              <a:rPr sz="1800" dirty="0">
                <a:solidFill>
                  <a:srgbClr val="595959"/>
                </a:solidFill>
                <a:latin typeface="Times New Roman"/>
                <a:cs typeface="Times New Roman"/>
              </a:rPr>
              <a:t> an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inanimate</a:t>
            </a:r>
            <a:r>
              <a:rPr sz="1800" dirty="0">
                <a:solidFill>
                  <a:srgbClr val="595959"/>
                </a:solidFill>
                <a:latin typeface="Times New Roman"/>
                <a:cs typeface="Times New Roman"/>
              </a:rPr>
              <a:t> </a:t>
            </a:r>
            <a:r>
              <a:rPr sz="1800" spc="-5" dirty="0">
                <a:solidFill>
                  <a:srgbClr val="595959"/>
                </a:solidFill>
                <a:latin typeface="Times New Roman"/>
                <a:cs typeface="Times New Roman"/>
              </a:rPr>
              <a:t>object</a:t>
            </a:r>
            <a:endParaRPr sz="1800">
              <a:latin typeface="Times New Roman"/>
              <a:cs typeface="Times New Roman"/>
            </a:endParaRPr>
          </a:p>
          <a:p>
            <a:pPr marL="377825">
              <a:lnSpc>
                <a:spcPct val="100000"/>
              </a:lnSpc>
              <a:spcBef>
                <a:spcPts val="1040"/>
              </a:spcBef>
            </a:pPr>
            <a:r>
              <a:rPr sz="1800" spc="-10" dirty="0">
                <a:solidFill>
                  <a:srgbClr val="002060"/>
                </a:solidFill>
                <a:latin typeface="Impact"/>
                <a:cs typeface="Impact"/>
              </a:rPr>
              <a:t>­</a:t>
            </a:r>
            <a:r>
              <a:rPr sz="1800" spc="229" dirty="0">
                <a:solidFill>
                  <a:srgbClr val="002060"/>
                </a:solidFill>
                <a:latin typeface="Impact"/>
                <a:cs typeface="Impact"/>
              </a:rPr>
              <a:t> </a:t>
            </a:r>
            <a:r>
              <a:rPr sz="1800" dirty="0">
                <a:solidFill>
                  <a:srgbClr val="595959"/>
                </a:solidFill>
                <a:latin typeface="Times New Roman"/>
                <a:cs typeface="Times New Roman"/>
              </a:rPr>
              <a:t>The</a:t>
            </a:r>
            <a:r>
              <a:rPr sz="1800" spc="-10" dirty="0">
                <a:solidFill>
                  <a:srgbClr val="595959"/>
                </a:solidFill>
                <a:latin typeface="Times New Roman"/>
                <a:cs typeface="Times New Roman"/>
              </a:rPr>
              <a:t> </a:t>
            </a:r>
            <a:r>
              <a:rPr sz="1800" dirty="0">
                <a:solidFill>
                  <a:srgbClr val="595959"/>
                </a:solidFill>
                <a:latin typeface="Times New Roman"/>
                <a:cs typeface="Times New Roman"/>
              </a:rPr>
              <a:t>key</a:t>
            </a:r>
            <a:r>
              <a:rPr sz="1800" spc="-10" dirty="0">
                <a:solidFill>
                  <a:srgbClr val="595959"/>
                </a:solidFill>
                <a:latin typeface="Times New Roman"/>
                <a:cs typeface="Times New Roman"/>
              </a:rPr>
              <a:t> </a:t>
            </a:r>
            <a:r>
              <a:rPr sz="1800" dirty="0">
                <a:solidFill>
                  <a:srgbClr val="595959"/>
                </a:solidFill>
                <a:latin typeface="Times New Roman"/>
                <a:cs typeface="Times New Roman"/>
              </a:rPr>
              <a:t>opened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10" dirty="0">
                <a:solidFill>
                  <a:srgbClr val="595959"/>
                </a:solidFill>
                <a:latin typeface="Times New Roman"/>
                <a:cs typeface="Times New Roman"/>
              </a:rPr>
              <a:t> </a:t>
            </a:r>
            <a:r>
              <a:rPr sz="1800" spc="-20" dirty="0">
                <a:solidFill>
                  <a:srgbClr val="595959"/>
                </a:solidFill>
                <a:latin typeface="Times New Roman"/>
                <a:cs typeface="Times New Roman"/>
              </a:rPr>
              <a:t>door.</a:t>
            </a:r>
            <a:endParaRPr sz="1800">
              <a:latin typeface="Times New Roman"/>
              <a:cs typeface="Times New Roman"/>
            </a:endParaRPr>
          </a:p>
          <a:p>
            <a:pPr marL="377825">
              <a:lnSpc>
                <a:spcPct val="100000"/>
              </a:lnSpc>
              <a:spcBef>
                <a:spcPts val="94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John </a:t>
            </a:r>
            <a:r>
              <a:rPr sz="1800" dirty="0">
                <a:solidFill>
                  <a:srgbClr val="595959"/>
                </a:solidFill>
                <a:latin typeface="Times New Roman"/>
                <a:cs typeface="Times New Roman"/>
              </a:rPr>
              <a:t>opened</a:t>
            </a:r>
            <a:r>
              <a:rPr sz="1800" spc="-5" dirty="0">
                <a:solidFill>
                  <a:srgbClr val="595959"/>
                </a:solidFill>
                <a:latin typeface="Times New Roman"/>
                <a:cs typeface="Times New Roman"/>
              </a:rPr>
              <a:t> the </a:t>
            </a:r>
            <a:r>
              <a:rPr sz="1800" dirty="0">
                <a:solidFill>
                  <a:srgbClr val="595959"/>
                </a:solidFill>
                <a:latin typeface="Times New Roman"/>
                <a:cs typeface="Times New Roman"/>
              </a:rPr>
              <a:t>door</a:t>
            </a:r>
            <a:r>
              <a:rPr sz="1800" spc="-5" dirty="0">
                <a:solidFill>
                  <a:srgbClr val="595959"/>
                </a:solidFill>
                <a:latin typeface="Times New Roman"/>
                <a:cs typeface="Times New Roman"/>
              </a:rPr>
              <a:t> with the</a:t>
            </a:r>
            <a:r>
              <a:rPr sz="1800" dirty="0">
                <a:solidFill>
                  <a:srgbClr val="595959"/>
                </a:solidFill>
                <a:latin typeface="Times New Roman"/>
                <a:cs typeface="Times New Roman"/>
              </a:rPr>
              <a:t> </a:t>
            </a:r>
            <a:r>
              <a:rPr sz="1800" spc="-30" dirty="0">
                <a:solidFill>
                  <a:srgbClr val="595959"/>
                </a:solidFill>
                <a:latin typeface="Times New Roman"/>
                <a:cs typeface="Times New Roman"/>
              </a:rPr>
              <a:t>key.</a:t>
            </a:r>
            <a:endParaRPr sz="1800">
              <a:latin typeface="Times New Roman"/>
              <a:cs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4" y="821944"/>
            <a:ext cx="6781165" cy="995680"/>
          </a:xfrm>
          <a:prstGeom prst="rect">
            <a:avLst/>
          </a:prstGeom>
        </p:spPr>
        <p:txBody>
          <a:bodyPr vert="horz" wrap="square" lIns="0" tIns="12700" rIns="0" bIns="0" rtlCol="0">
            <a:spAutoFit/>
          </a:bodyPr>
          <a:lstStyle/>
          <a:p>
            <a:pPr marL="12700">
              <a:lnSpc>
                <a:spcPts val="3820"/>
              </a:lnSpc>
              <a:spcBef>
                <a:spcPts val="100"/>
              </a:spcBef>
            </a:pPr>
            <a:r>
              <a:rPr spc="100" dirty="0"/>
              <a:t>Cases</a:t>
            </a:r>
          </a:p>
          <a:p>
            <a:pPr marL="12700">
              <a:lnSpc>
                <a:spcPts val="3820"/>
              </a:lnSpc>
            </a:pPr>
            <a:r>
              <a:rPr spc="85" dirty="0"/>
              <a:t>(a.k.a.</a:t>
            </a:r>
            <a:r>
              <a:rPr spc="135" dirty="0"/>
              <a:t> </a:t>
            </a:r>
            <a:r>
              <a:rPr spc="80" dirty="0"/>
              <a:t>Thematic</a:t>
            </a:r>
            <a:r>
              <a:rPr spc="195" dirty="0"/>
              <a:t> </a:t>
            </a:r>
            <a:r>
              <a:rPr spc="75" dirty="0"/>
              <a:t>Roles</a:t>
            </a:r>
            <a:r>
              <a:rPr spc="204" dirty="0"/>
              <a:t> </a:t>
            </a:r>
            <a:r>
              <a:rPr spc="50" dirty="0"/>
              <a:t>or</a:t>
            </a:r>
            <a:r>
              <a:rPr spc="130" dirty="0"/>
              <a:t> </a:t>
            </a:r>
            <a:r>
              <a:rPr spc="75" dirty="0"/>
              <a:t>Theta</a:t>
            </a:r>
            <a:r>
              <a:rPr spc="200" dirty="0"/>
              <a:t> </a:t>
            </a:r>
            <a:r>
              <a:rPr spc="80" dirty="0"/>
              <a:t>Roles)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7</a:t>
            </a:r>
            <a:endParaRPr sz="800">
              <a:latin typeface="Times New Roman"/>
              <a:cs typeface="Times New Roman"/>
            </a:endParaRPr>
          </a:p>
        </p:txBody>
      </p:sp>
      <p:sp>
        <p:nvSpPr>
          <p:cNvPr id="3" name="object 3"/>
          <p:cNvSpPr txBox="1"/>
          <p:nvPr/>
        </p:nvSpPr>
        <p:spPr>
          <a:xfrm>
            <a:off x="848760" y="2145728"/>
            <a:ext cx="6847205" cy="2341880"/>
          </a:xfrm>
          <a:prstGeom prst="rect">
            <a:avLst/>
          </a:prstGeom>
        </p:spPr>
        <p:txBody>
          <a:bodyPr vert="horz" wrap="square" lIns="0" tIns="5080" rIns="0" bIns="0" rtlCol="0">
            <a:spAutoFit/>
          </a:bodyPr>
          <a:lstStyle/>
          <a:p>
            <a:pPr marL="12700" marR="5080">
              <a:lnSpc>
                <a:spcPct val="102299"/>
              </a:lnSpc>
              <a:spcBef>
                <a:spcPts val="40"/>
              </a:spcBef>
            </a:pPr>
            <a:r>
              <a:rPr sz="2200" dirty="0">
                <a:solidFill>
                  <a:srgbClr val="595959"/>
                </a:solidFill>
                <a:latin typeface="Times New Roman"/>
                <a:cs typeface="Times New Roman"/>
              </a:rPr>
              <a:t>Some</a:t>
            </a:r>
            <a:r>
              <a:rPr sz="2200" spc="-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Fillmore’s original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set</a:t>
            </a:r>
            <a:r>
              <a:rPr sz="2200" spc="5" dirty="0">
                <a:solidFill>
                  <a:srgbClr val="595959"/>
                </a:solidFill>
                <a:latin typeface="Times New Roman"/>
                <a:cs typeface="Times New Roman"/>
              </a:rPr>
              <a: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roles still</a:t>
            </a:r>
            <a:r>
              <a:rPr sz="2200" spc="5" dirty="0">
                <a:solidFill>
                  <a:srgbClr val="595959"/>
                </a:solidFill>
                <a:latin typeface="Times New Roman"/>
                <a:cs typeface="Times New Roman"/>
              </a:rPr>
              <a:t> </a:t>
            </a: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use</a:t>
            </a:r>
            <a:r>
              <a:rPr sz="2200" dirty="0">
                <a:solidFill>
                  <a:srgbClr val="595959"/>
                </a:solidFill>
                <a:latin typeface="Times New Roman"/>
                <a:cs typeface="Times New Roman"/>
              </a:rPr>
              <a:t> </a:t>
            </a:r>
            <a:r>
              <a:rPr sz="2200" spc="-5" dirty="0">
                <a:solidFill>
                  <a:srgbClr val="595959"/>
                </a:solidFill>
                <a:latin typeface="Times New Roman"/>
                <a:cs typeface="Times New Roman"/>
              </a:rPr>
              <a:t>as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general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descriptors</a:t>
            </a:r>
            <a:r>
              <a:rPr sz="2200" spc="-1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roles:</a:t>
            </a:r>
            <a:endParaRPr sz="2200">
              <a:latin typeface="Times New Roman"/>
              <a:cs typeface="Times New Roman"/>
            </a:endParaRPr>
          </a:p>
          <a:p>
            <a:pPr marL="49530">
              <a:lnSpc>
                <a:spcPct val="100000"/>
              </a:lnSpc>
              <a:spcBef>
                <a:spcPts val="760"/>
              </a:spcBef>
            </a:pPr>
            <a:r>
              <a:rPr sz="1800" spc="-10" dirty="0">
                <a:solidFill>
                  <a:srgbClr val="002060"/>
                </a:solidFill>
                <a:latin typeface="Impact"/>
                <a:cs typeface="Impact"/>
              </a:rPr>
              <a:t>­</a:t>
            </a:r>
            <a:r>
              <a:rPr sz="1800" spc="229" dirty="0">
                <a:solidFill>
                  <a:srgbClr val="002060"/>
                </a:solidFill>
                <a:latin typeface="Impact"/>
                <a:cs typeface="Impact"/>
              </a:rPr>
              <a:t> </a:t>
            </a:r>
            <a:r>
              <a:rPr sz="1800" b="1" spc="-5" dirty="0">
                <a:solidFill>
                  <a:srgbClr val="595959"/>
                </a:solidFill>
                <a:latin typeface="Times New Roman"/>
                <a:cs typeface="Times New Roman"/>
              </a:rPr>
              <a:t>Locative</a:t>
            </a:r>
            <a:r>
              <a:rPr sz="1800" b="1" spc="-10" dirty="0">
                <a:solidFill>
                  <a:srgbClr val="595959"/>
                </a:solidFill>
                <a:latin typeface="Times New Roman"/>
                <a:cs typeface="Times New Roman"/>
              </a:rPr>
              <a:t> </a:t>
            </a:r>
            <a:r>
              <a:rPr sz="1800" b="1" spc="-5" dirty="0">
                <a:solidFill>
                  <a:srgbClr val="595959"/>
                </a:solidFill>
                <a:latin typeface="Times New Roman"/>
                <a:cs typeface="Times New Roman"/>
              </a:rPr>
              <a:t>(L)</a:t>
            </a:r>
            <a:endParaRPr sz="1800">
              <a:latin typeface="Times New Roman"/>
              <a:cs typeface="Times New Roman"/>
            </a:endParaRPr>
          </a:p>
          <a:p>
            <a:pPr marL="232410">
              <a:lnSpc>
                <a:spcPct val="100000"/>
              </a:lnSpc>
              <a:spcBef>
                <a:spcPts val="1040"/>
              </a:spcBef>
            </a:pPr>
            <a:r>
              <a:rPr sz="1800" spc="-10" dirty="0">
                <a:solidFill>
                  <a:srgbClr val="002060"/>
                </a:solidFill>
                <a:latin typeface="Impact"/>
                <a:cs typeface="Impact"/>
              </a:rPr>
              <a:t>­</a:t>
            </a:r>
            <a:r>
              <a:rPr sz="1800" spc="240" dirty="0">
                <a:solidFill>
                  <a:srgbClr val="002060"/>
                </a:solidFill>
                <a:latin typeface="Impact"/>
                <a:cs typeface="Impact"/>
              </a:rPr>
              <a:t> </a:t>
            </a:r>
            <a:r>
              <a:rPr sz="1800"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location</a:t>
            </a:r>
            <a:r>
              <a:rPr sz="1800" dirty="0">
                <a:solidFill>
                  <a:srgbClr val="595959"/>
                </a:solidFill>
                <a:latin typeface="Times New Roman"/>
                <a:cs typeface="Times New Roman"/>
              </a:rPr>
              <a:t> or </a:t>
            </a:r>
            <a:r>
              <a:rPr sz="1800" spc="-5" dirty="0">
                <a:solidFill>
                  <a:srgbClr val="595959"/>
                </a:solidFill>
                <a:latin typeface="Times New Roman"/>
                <a:cs typeface="Times New Roman"/>
              </a:rPr>
              <a:t>spatial</a:t>
            </a:r>
            <a:r>
              <a:rPr sz="1800" dirty="0">
                <a:solidFill>
                  <a:srgbClr val="595959"/>
                </a:solidFill>
                <a:latin typeface="Times New Roman"/>
                <a:cs typeface="Times New Roman"/>
              </a:rPr>
              <a:t> </a:t>
            </a:r>
            <a:r>
              <a:rPr sz="1800" spc="-5" dirty="0">
                <a:solidFill>
                  <a:srgbClr val="595959"/>
                </a:solidFill>
                <a:latin typeface="Times New Roman"/>
                <a:cs typeface="Times New Roman"/>
              </a:rPr>
              <a:t>orientation</a:t>
            </a:r>
            <a:r>
              <a:rPr sz="1800" dirty="0">
                <a:solidFill>
                  <a:srgbClr val="595959"/>
                </a:solidFill>
                <a:latin typeface="Times New Roman"/>
                <a:cs typeface="Times New Roman"/>
              </a:rPr>
              <a:t> 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state</a:t>
            </a:r>
            <a:r>
              <a:rPr sz="1800" dirty="0">
                <a:solidFill>
                  <a:srgbClr val="595959"/>
                </a:solidFill>
                <a:latin typeface="Times New Roman"/>
                <a:cs typeface="Times New Roman"/>
              </a:rPr>
              <a:t> or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action</a:t>
            </a:r>
            <a:r>
              <a:rPr sz="1800" dirty="0">
                <a:solidFill>
                  <a:srgbClr val="595959"/>
                </a:solidFill>
                <a:latin typeface="Times New Roman"/>
                <a:cs typeface="Times New Roman"/>
              </a:rPr>
              <a:t> of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dirty="0">
                <a:solidFill>
                  <a:srgbClr val="595959"/>
                </a:solidFill>
                <a:latin typeface="Times New Roman"/>
                <a:cs typeface="Times New Roman"/>
              </a:rPr>
              <a:t>verb</a:t>
            </a:r>
            <a:endParaRPr sz="1800">
              <a:latin typeface="Times New Roman"/>
              <a:cs typeface="Times New Roman"/>
            </a:endParaRPr>
          </a:p>
          <a:p>
            <a:pPr marL="378460">
              <a:lnSpc>
                <a:spcPct val="100000"/>
              </a:lnSpc>
              <a:spcBef>
                <a:spcPts val="940"/>
              </a:spcBef>
            </a:pPr>
            <a:r>
              <a:rPr sz="1800" spc="-10" dirty="0">
                <a:solidFill>
                  <a:srgbClr val="002060"/>
                </a:solidFill>
                <a:latin typeface="Impact"/>
                <a:cs typeface="Impact"/>
              </a:rPr>
              <a:t>­</a:t>
            </a:r>
            <a:r>
              <a:rPr sz="1800" spc="235" dirty="0">
                <a:solidFill>
                  <a:srgbClr val="002060"/>
                </a:solidFill>
                <a:latin typeface="Impact"/>
                <a:cs typeface="Impact"/>
              </a:rPr>
              <a:t> </a:t>
            </a:r>
            <a:r>
              <a:rPr sz="1800" dirty="0">
                <a:solidFill>
                  <a:srgbClr val="595959"/>
                </a:solidFill>
                <a:latin typeface="Times New Roman"/>
                <a:cs typeface="Times New Roman"/>
              </a:rPr>
              <a:t>It’s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windy</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in Chicago.</a:t>
            </a:r>
            <a:endParaRPr sz="1800">
              <a:latin typeface="Times New Roman"/>
              <a:cs typeface="Times New Roman"/>
            </a:endParaRPr>
          </a:p>
          <a:p>
            <a:pPr marL="12700">
              <a:lnSpc>
                <a:spcPct val="100000"/>
              </a:lnSpc>
              <a:spcBef>
                <a:spcPts val="1040"/>
              </a:spcBef>
            </a:pPr>
            <a:r>
              <a:rPr sz="2200" spc="-5" dirty="0">
                <a:solidFill>
                  <a:srgbClr val="595959"/>
                </a:solidFill>
                <a:latin typeface="Times New Roman"/>
                <a:cs typeface="Times New Roman"/>
              </a:rPr>
              <a:t>Other</a:t>
            </a:r>
            <a:r>
              <a:rPr sz="2200" dirty="0">
                <a:solidFill>
                  <a:srgbClr val="595959"/>
                </a:solidFill>
                <a:latin typeface="Times New Roman"/>
                <a:cs typeface="Times New Roman"/>
              </a:rPr>
              <a:t> </a:t>
            </a:r>
            <a:r>
              <a:rPr sz="2200" spc="-5" dirty="0">
                <a:solidFill>
                  <a:srgbClr val="595959"/>
                </a:solidFill>
                <a:latin typeface="Times New Roman"/>
                <a:cs typeface="Times New Roman"/>
              </a:rPr>
              <a:t>original</a:t>
            </a:r>
            <a:r>
              <a:rPr sz="2200" dirty="0">
                <a:solidFill>
                  <a:srgbClr val="595959"/>
                </a:solidFill>
                <a:latin typeface="Times New Roman"/>
                <a:cs typeface="Times New Roman"/>
              </a:rPr>
              <a:t> </a:t>
            </a:r>
            <a:r>
              <a:rPr sz="2200" spc="-5" dirty="0">
                <a:solidFill>
                  <a:srgbClr val="595959"/>
                </a:solidFill>
                <a:latin typeface="Times New Roman"/>
                <a:cs typeface="Times New Roman"/>
              </a:rPr>
              <a:t>roles</a:t>
            </a:r>
            <a:r>
              <a:rPr sz="2200" spc="-10" dirty="0">
                <a:solidFill>
                  <a:srgbClr val="595959"/>
                </a:solidFill>
                <a:latin typeface="Times New Roman"/>
                <a:cs typeface="Times New Roman"/>
              </a:rPr>
              <a:t> </a:t>
            </a:r>
            <a:r>
              <a:rPr sz="2200" dirty="0">
                <a:solidFill>
                  <a:srgbClr val="595959"/>
                </a:solidFill>
                <a:latin typeface="Times New Roman"/>
                <a:cs typeface="Times New Roman"/>
              </a:rPr>
              <a:t>not </a:t>
            </a:r>
            <a:r>
              <a:rPr sz="2200" spc="-5" dirty="0">
                <a:solidFill>
                  <a:srgbClr val="595959"/>
                </a:solidFill>
                <a:latin typeface="Times New Roman"/>
                <a:cs typeface="Times New Roman"/>
              </a:rPr>
              <a:t>typically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used</a:t>
            </a:r>
            <a:endParaRPr sz="2200">
              <a:latin typeface="Times New Roman"/>
              <a:cs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533265" cy="665480"/>
          </a:xfrm>
          <a:prstGeom prst="rect">
            <a:avLst/>
          </a:prstGeom>
        </p:spPr>
        <p:txBody>
          <a:bodyPr vert="horz" wrap="square" lIns="0" tIns="12700" rIns="0" bIns="0" rtlCol="0">
            <a:spAutoFit/>
          </a:bodyPr>
          <a:lstStyle/>
          <a:p>
            <a:pPr marL="12700">
              <a:lnSpc>
                <a:spcPct val="100000"/>
              </a:lnSpc>
              <a:spcBef>
                <a:spcPts val="100"/>
              </a:spcBef>
            </a:pPr>
            <a:r>
              <a:rPr sz="4200" spc="50" dirty="0"/>
              <a:t>Verb-Specific</a:t>
            </a:r>
            <a:r>
              <a:rPr sz="4200" spc="150" dirty="0"/>
              <a:t> </a:t>
            </a:r>
            <a:r>
              <a:rPr sz="4200" spc="75" dirty="0"/>
              <a:t>Roles</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8</a:t>
            </a:r>
            <a:endParaRPr sz="800">
              <a:latin typeface="Times New Roman"/>
              <a:cs typeface="Times New Roman"/>
            </a:endParaRPr>
          </a:p>
        </p:txBody>
      </p:sp>
      <p:sp>
        <p:nvSpPr>
          <p:cNvPr id="3" name="object 3"/>
          <p:cNvSpPr txBox="1"/>
          <p:nvPr/>
        </p:nvSpPr>
        <p:spPr>
          <a:xfrm>
            <a:off x="752186" y="1777397"/>
            <a:ext cx="7053580" cy="4230370"/>
          </a:xfrm>
          <a:prstGeom prst="rect">
            <a:avLst/>
          </a:prstGeom>
        </p:spPr>
        <p:txBody>
          <a:bodyPr vert="horz" wrap="square" lIns="0" tIns="132715" rIns="0" bIns="0" rtlCol="0">
            <a:spAutoFit/>
          </a:bodyPr>
          <a:lstStyle/>
          <a:p>
            <a:pPr marL="12700">
              <a:lnSpc>
                <a:spcPct val="100000"/>
              </a:lnSpc>
              <a:spcBef>
                <a:spcPts val="1045"/>
              </a:spcBef>
            </a:pPr>
            <a:r>
              <a:rPr sz="2200" b="1" spc="-5" dirty="0">
                <a:solidFill>
                  <a:srgbClr val="595959"/>
                </a:solidFill>
                <a:latin typeface="Times New Roman"/>
                <a:cs typeface="Times New Roman"/>
              </a:rPr>
              <a:t>General</a:t>
            </a:r>
            <a:r>
              <a:rPr sz="2200" b="1" dirty="0">
                <a:solidFill>
                  <a:srgbClr val="595959"/>
                </a:solidFill>
                <a:latin typeface="Times New Roman"/>
                <a:cs typeface="Times New Roman"/>
              </a:rPr>
              <a:t> </a:t>
            </a:r>
            <a:r>
              <a:rPr sz="2200" b="1" spc="-5" dirty="0">
                <a:solidFill>
                  <a:srgbClr val="595959"/>
                </a:solidFill>
                <a:latin typeface="Times New Roman"/>
                <a:cs typeface="Times New Roman"/>
              </a:rPr>
              <a:t>thematic</a:t>
            </a:r>
            <a:r>
              <a:rPr sz="2200" b="1" dirty="0">
                <a:solidFill>
                  <a:srgbClr val="595959"/>
                </a:solidFill>
                <a:latin typeface="Times New Roman"/>
                <a:cs typeface="Times New Roman"/>
              </a:rPr>
              <a:t> </a:t>
            </a:r>
            <a:r>
              <a:rPr sz="2200" b="1" spc="-10" dirty="0">
                <a:solidFill>
                  <a:srgbClr val="595959"/>
                </a:solidFill>
                <a:latin typeface="Times New Roman"/>
                <a:cs typeface="Times New Roman"/>
              </a:rPr>
              <a:t>roles </a:t>
            </a:r>
            <a:r>
              <a:rPr sz="2200" b="1" dirty="0">
                <a:solidFill>
                  <a:srgbClr val="595959"/>
                </a:solidFill>
                <a:latin typeface="Times New Roman"/>
                <a:cs typeface="Times New Roman"/>
              </a:rPr>
              <a:t>don’t</a:t>
            </a:r>
            <a:r>
              <a:rPr sz="2200" b="1" spc="5" dirty="0">
                <a:solidFill>
                  <a:srgbClr val="595959"/>
                </a:solidFill>
                <a:latin typeface="Times New Roman"/>
                <a:cs typeface="Times New Roman"/>
              </a:rPr>
              <a:t> </a:t>
            </a:r>
            <a:r>
              <a:rPr sz="2200" b="1" spc="-5" dirty="0">
                <a:solidFill>
                  <a:srgbClr val="595959"/>
                </a:solidFill>
                <a:latin typeface="Times New Roman"/>
                <a:cs typeface="Times New Roman"/>
              </a:rPr>
              <a:t>work</a:t>
            </a:r>
            <a:r>
              <a:rPr sz="2200" b="1" dirty="0">
                <a:solidFill>
                  <a:srgbClr val="595959"/>
                </a:solidFill>
                <a:latin typeface="Times New Roman"/>
                <a:cs typeface="Times New Roman"/>
              </a:rPr>
              <a:t> </a:t>
            </a:r>
            <a:r>
              <a:rPr sz="2200" dirty="0">
                <a:solidFill>
                  <a:srgbClr val="595959"/>
                </a:solidFill>
                <a:latin typeface="Times New Roman"/>
                <a:cs typeface="Times New Roman"/>
              </a:rPr>
              <a:t>for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many</a:t>
            </a:r>
            <a:r>
              <a:rPr sz="2200" dirty="0">
                <a:solidFill>
                  <a:srgbClr val="595959"/>
                </a:solidFill>
                <a:latin typeface="Times New Roman"/>
                <a:cs typeface="Times New Roman"/>
              </a:rPr>
              <a:t> </a:t>
            </a:r>
            <a:r>
              <a:rPr sz="2200" spc="-5" dirty="0">
                <a:solidFill>
                  <a:srgbClr val="595959"/>
                </a:solidFill>
                <a:latin typeface="Times New Roman"/>
                <a:cs typeface="Times New Roman"/>
              </a:rPr>
              <a:t>verbs and</a:t>
            </a:r>
            <a:r>
              <a:rPr sz="2200" dirty="0">
                <a:solidFill>
                  <a:srgbClr val="595959"/>
                </a:solidFill>
                <a:latin typeface="Times New Roman"/>
                <a:cs typeface="Times New Roman"/>
              </a:rPr>
              <a:t> </a:t>
            </a:r>
            <a:r>
              <a:rPr sz="2200" spc="-5" dirty="0">
                <a:solidFill>
                  <a:srgbClr val="595959"/>
                </a:solidFill>
                <a:latin typeface="Times New Roman"/>
                <a:cs typeface="Times New Roman"/>
              </a:rPr>
              <a:t>roles.</a:t>
            </a:r>
            <a:endParaRPr sz="2200">
              <a:latin typeface="Times New Roman"/>
              <a:cs typeface="Times New Roman"/>
            </a:endParaRPr>
          </a:p>
          <a:p>
            <a:pPr marL="48895">
              <a:lnSpc>
                <a:spcPct val="100000"/>
              </a:lnSpc>
              <a:spcBef>
                <a:spcPts val="8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Many</a:t>
            </a:r>
            <a:r>
              <a:rPr sz="2000" dirty="0">
                <a:solidFill>
                  <a:srgbClr val="595959"/>
                </a:solidFill>
                <a:latin typeface="Times New Roman"/>
                <a:cs typeface="Times New Roman"/>
              </a:rPr>
              <a:t> </a:t>
            </a:r>
            <a:r>
              <a:rPr sz="2000" spc="-5" dirty="0">
                <a:solidFill>
                  <a:srgbClr val="595959"/>
                </a:solidFill>
                <a:latin typeface="Times New Roman"/>
                <a:cs typeface="Times New Roman"/>
              </a:rPr>
              <a:t>general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sets are proposed;</a:t>
            </a:r>
            <a:r>
              <a:rPr sz="2000" spc="-15" dirty="0">
                <a:solidFill>
                  <a:srgbClr val="595959"/>
                </a:solidFill>
                <a:latin typeface="Times New Roman"/>
                <a:cs typeface="Times New Roman"/>
              </a:rPr>
              <a:t> </a:t>
            </a:r>
            <a:r>
              <a:rPr sz="2000" dirty="0">
                <a:solidFill>
                  <a:srgbClr val="595959"/>
                </a:solidFill>
                <a:latin typeface="Times New Roman"/>
                <a:cs typeface="Times New Roman"/>
              </a:rPr>
              <a:t>not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uniform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agreement</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Generalized </a:t>
            </a:r>
            <a:r>
              <a:rPr sz="2000" spc="-10" dirty="0">
                <a:solidFill>
                  <a:srgbClr val="595959"/>
                </a:solidFill>
                <a:latin typeface="Times New Roman"/>
                <a:cs typeface="Times New Roman"/>
              </a:rPr>
              <a:t>semantic </a:t>
            </a:r>
            <a:r>
              <a:rPr sz="2000" spc="-5" dirty="0">
                <a:solidFill>
                  <a:srgbClr val="595959"/>
                </a:solidFill>
                <a:latin typeface="Times New Roman"/>
                <a:cs typeface="Times New Roman"/>
              </a:rPr>
              <a:t>roles</a:t>
            </a:r>
            <a:r>
              <a:rPr sz="2000" spc="-10" dirty="0">
                <a:solidFill>
                  <a:srgbClr val="595959"/>
                </a:solidFill>
                <a:latin typeface="Times New Roman"/>
                <a:cs typeface="Times New Roman"/>
              </a:rPr>
              <a:t> </a:t>
            </a:r>
            <a:r>
              <a:rPr sz="2000" dirty="0">
                <a:solidFill>
                  <a:srgbClr val="595959"/>
                </a:solidFill>
                <a:latin typeface="Times New Roman"/>
                <a:cs typeface="Times New Roman"/>
              </a:rPr>
              <a:t>now </a:t>
            </a:r>
            <a:r>
              <a:rPr sz="2000" spc="-5" dirty="0">
                <a:solidFill>
                  <a:srgbClr val="595959"/>
                </a:solidFill>
                <a:latin typeface="Times New Roman"/>
                <a:cs typeface="Times New Roman"/>
              </a:rPr>
              <a:t>often</a:t>
            </a:r>
            <a:r>
              <a:rPr sz="2000" dirty="0">
                <a:solidFill>
                  <a:srgbClr val="595959"/>
                </a:solidFill>
                <a:latin typeface="Times New Roman"/>
                <a:cs typeface="Times New Roman"/>
              </a:rPr>
              <a:t> </a:t>
            </a:r>
            <a:r>
              <a:rPr sz="2000" spc="-5" dirty="0">
                <a:solidFill>
                  <a:srgbClr val="595959"/>
                </a:solidFill>
                <a:latin typeface="Times New Roman"/>
                <a:cs typeface="Times New Roman"/>
              </a:rPr>
              <a:t>called:</a:t>
            </a:r>
            <a:endParaRPr sz="2000">
              <a:latin typeface="Times New Roman"/>
              <a:cs typeface="Times New Roman"/>
            </a:endParaRPr>
          </a:p>
          <a:p>
            <a:pPr marL="231775">
              <a:lnSpc>
                <a:spcPct val="100000"/>
              </a:lnSpc>
              <a:spcBef>
                <a:spcPts val="100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Proto</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roles: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proto-agent,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proto-patient,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etc.</a:t>
            </a:r>
            <a:endParaRPr sz="1800">
              <a:latin typeface="Times New Roman"/>
              <a:cs typeface="Times New Roman"/>
            </a:endParaRPr>
          </a:p>
          <a:p>
            <a:pPr marL="231775">
              <a:lnSpc>
                <a:spcPct val="100000"/>
              </a:lnSpc>
              <a:spcBef>
                <a:spcPts val="94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25" dirty="0">
                <a:solidFill>
                  <a:srgbClr val="595959"/>
                </a:solidFill>
                <a:latin typeface="Times New Roman"/>
                <a:cs typeface="Times New Roman"/>
              </a:rPr>
              <a:t>Or,</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theta</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roles</a:t>
            </a:r>
            <a:endParaRPr sz="1800">
              <a:latin typeface="Times New Roman"/>
              <a:cs typeface="Times New Roman"/>
            </a:endParaRPr>
          </a:p>
          <a:p>
            <a:pPr marL="12700">
              <a:lnSpc>
                <a:spcPct val="100000"/>
              </a:lnSpc>
              <a:spcBef>
                <a:spcPts val="1040"/>
              </a:spcBef>
            </a:pPr>
            <a:r>
              <a:rPr sz="2200" b="1" spc="-20" dirty="0">
                <a:solidFill>
                  <a:srgbClr val="595959"/>
                </a:solidFill>
                <a:latin typeface="Times New Roman"/>
                <a:cs typeface="Times New Roman"/>
              </a:rPr>
              <a:t>Verb-specific</a:t>
            </a:r>
            <a:r>
              <a:rPr sz="2200" b="1" spc="-10" dirty="0">
                <a:solidFill>
                  <a:srgbClr val="595959"/>
                </a:solidFill>
                <a:latin typeface="Times New Roman"/>
                <a:cs typeface="Times New Roman"/>
              </a:rPr>
              <a:t> roles</a:t>
            </a:r>
            <a:r>
              <a:rPr sz="2200" b="1" spc="-15" dirty="0">
                <a:solidFill>
                  <a:srgbClr val="595959"/>
                </a:solidFill>
                <a:latin typeface="Times New Roman"/>
                <a:cs typeface="Times New Roman"/>
              </a:rPr>
              <a:t> are</a:t>
            </a:r>
            <a:r>
              <a:rPr sz="2200" b="1" spc="-5" dirty="0">
                <a:solidFill>
                  <a:srgbClr val="595959"/>
                </a:solidFill>
                <a:latin typeface="Times New Roman"/>
                <a:cs typeface="Times New Roman"/>
              </a:rPr>
              <a:t> </a:t>
            </a:r>
            <a:r>
              <a:rPr sz="2200" b="1" spc="-10" dirty="0">
                <a:solidFill>
                  <a:srgbClr val="595959"/>
                </a:solidFill>
                <a:latin typeface="Times New Roman"/>
                <a:cs typeface="Times New Roman"/>
              </a:rPr>
              <a:t>proposed</a:t>
            </a:r>
            <a:r>
              <a:rPr sz="2200" b="1" spc="-5" dirty="0">
                <a:solidFill>
                  <a:srgbClr val="595959"/>
                </a:solidFill>
                <a:latin typeface="Times New Roman"/>
                <a:cs typeface="Times New Roman"/>
              </a:rPr>
              <a:t> </a:t>
            </a:r>
            <a:r>
              <a:rPr sz="2200" b="1" dirty="0">
                <a:solidFill>
                  <a:srgbClr val="595959"/>
                </a:solidFill>
                <a:latin typeface="Times New Roman"/>
                <a:cs typeface="Times New Roman"/>
              </a:rPr>
              <a:t>in </a:t>
            </a:r>
            <a:r>
              <a:rPr sz="2200" b="1" spc="-10" dirty="0">
                <a:solidFill>
                  <a:srgbClr val="595959"/>
                </a:solidFill>
                <a:latin typeface="Times New Roman"/>
                <a:cs typeface="Times New Roman"/>
              </a:rPr>
              <a:t>treebanks.</a:t>
            </a:r>
            <a:endParaRPr sz="2200">
              <a:latin typeface="Times New Roman"/>
              <a:cs typeface="Times New Roman"/>
            </a:endParaRPr>
          </a:p>
          <a:p>
            <a:pPr marL="48895">
              <a:lnSpc>
                <a:spcPct val="100000"/>
              </a:lnSpc>
              <a:spcBef>
                <a:spcPts val="7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PropBank</a:t>
            </a:r>
            <a:r>
              <a:rPr sz="2000" dirty="0">
                <a:solidFill>
                  <a:srgbClr val="595959"/>
                </a:solidFill>
                <a:latin typeface="Times New Roman"/>
                <a:cs typeface="Times New Roman"/>
              </a:rPr>
              <a:t> </a:t>
            </a:r>
            <a:r>
              <a:rPr sz="2000" spc="-5" dirty="0">
                <a:solidFill>
                  <a:srgbClr val="595959"/>
                </a:solidFill>
                <a:latin typeface="Times New Roman"/>
                <a:cs typeface="Times New Roman"/>
              </a:rPr>
              <a:t>annotates the verbs </a:t>
            </a:r>
            <a:r>
              <a:rPr sz="2000" dirty="0">
                <a:solidFill>
                  <a:srgbClr val="595959"/>
                </a:solidFill>
                <a:latin typeface="Times New Roman"/>
                <a:cs typeface="Times New Roman"/>
              </a:rPr>
              <a:t>of </a:t>
            </a:r>
            <a:r>
              <a:rPr sz="2000" spc="-5" dirty="0">
                <a:solidFill>
                  <a:srgbClr val="595959"/>
                </a:solidFill>
                <a:latin typeface="Times New Roman"/>
                <a:cs typeface="Times New Roman"/>
              </a:rPr>
              <a:t>Penn</a:t>
            </a:r>
            <a:r>
              <a:rPr sz="2000" spc="-40" dirty="0">
                <a:solidFill>
                  <a:srgbClr val="595959"/>
                </a:solidFill>
                <a:latin typeface="Times New Roman"/>
                <a:cs typeface="Times New Roman"/>
              </a:rPr>
              <a:t> </a:t>
            </a:r>
            <a:r>
              <a:rPr sz="2000" spc="-15" dirty="0">
                <a:solidFill>
                  <a:srgbClr val="595959"/>
                </a:solidFill>
                <a:latin typeface="Times New Roman"/>
                <a:cs typeface="Times New Roman"/>
              </a:rPr>
              <a:t>Treebank</a:t>
            </a:r>
            <a:endParaRPr sz="2000">
              <a:latin typeface="Times New Roman"/>
              <a:cs typeface="Times New Roman"/>
            </a:endParaRPr>
          </a:p>
          <a:p>
            <a:pPr marL="231775">
              <a:lnSpc>
                <a:spcPct val="100000"/>
              </a:lnSpc>
              <a:spcBef>
                <a:spcPts val="100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Extended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with</a:t>
            </a:r>
            <a:r>
              <a:rPr sz="1800" dirty="0">
                <a:solidFill>
                  <a:srgbClr val="595959"/>
                </a:solidFill>
                <a:latin typeface="Times New Roman"/>
                <a:cs typeface="Times New Roman"/>
              </a:rPr>
              <a:t> </a:t>
            </a:r>
            <a:r>
              <a:rPr sz="1800" spc="-5" dirty="0">
                <a:solidFill>
                  <a:srgbClr val="595959"/>
                </a:solidFill>
                <a:latin typeface="Times New Roman"/>
                <a:cs typeface="Times New Roman"/>
              </a:rPr>
              <a:t>NomBank</a:t>
            </a:r>
            <a:r>
              <a:rPr sz="1800" dirty="0">
                <a:solidFill>
                  <a:srgbClr val="595959"/>
                </a:solidFill>
                <a:latin typeface="Times New Roman"/>
                <a:cs typeface="Times New Roman"/>
              </a:rPr>
              <a:t> for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nominalizations</a:t>
            </a:r>
            <a:endParaRPr sz="1800">
              <a:latin typeface="Times New Roman"/>
              <a:cs typeface="Times New Roman"/>
            </a:endParaRPr>
          </a:p>
          <a:p>
            <a:pPr marL="48895">
              <a:lnSpc>
                <a:spcPct val="100000"/>
              </a:lnSpc>
              <a:spcBef>
                <a:spcPts val="104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FrameNet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annotates the </a:t>
            </a:r>
            <a:r>
              <a:rPr sz="2000" spc="-10" dirty="0">
                <a:solidFill>
                  <a:srgbClr val="595959"/>
                </a:solidFill>
                <a:latin typeface="Times New Roman"/>
                <a:cs typeface="Times New Roman"/>
              </a:rPr>
              <a:t>British</a:t>
            </a:r>
            <a:r>
              <a:rPr sz="2000" dirty="0">
                <a:solidFill>
                  <a:srgbClr val="595959"/>
                </a:solidFill>
                <a:latin typeface="Times New Roman"/>
                <a:cs typeface="Times New Roman"/>
              </a:rPr>
              <a:t> </a:t>
            </a:r>
            <a:r>
              <a:rPr sz="2000" spc="-5" dirty="0">
                <a:solidFill>
                  <a:srgbClr val="595959"/>
                </a:solidFill>
                <a:latin typeface="Times New Roman"/>
                <a:cs typeface="Times New Roman"/>
              </a:rPr>
              <a:t>National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Corpus</a:t>
            </a:r>
            <a:endParaRPr sz="2000">
              <a:latin typeface="Times New Roman"/>
              <a:cs typeface="Times New Roman"/>
            </a:endParaRPr>
          </a:p>
          <a:p>
            <a:pPr marL="231775">
              <a:lnSpc>
                <a:spcPct val="100000"/>
              </a:lnSpc>
              <a:spcBef>
                <a:spcPts val="100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Uses</a:t>
            </a:r>
            <a:r>
              <a:rPr sz="1800" dirty="0">
                <a:solidFill>
                  <a:srgbClr val="595959"/>
                </a:solidFill>
                <a:latin typeface="Times New Roman"/>
                <a:cs typeface="Times New Roman"/>
              </a:rPr>
              <a:t> </a:t>
            </a:r>
            <a:r>
              <a:rPr sz="1800" spc="-5" dirty="0">
                <a:solidFill>
                  <a:srgbClr val="595959"/>
                </a:solidFill>
                <a:latin typeface="Times New Roman"/>
                <a:cs typeface="Times New Roman"/>
              </a:rPr>
              <a:t>domains </a:t>
            </a:r>
            <a:r>
              <a:rPr sz="1800" dirty="0">
                <a:solidFill>
                  <a:srgbClr val="595959"/>
                </a:solidFill>
                <a:latin typeface="Times New Roman"/>
                <a:cs typeface="Times New Roman"/>
              </a:rPr>
              <a:t>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semantically</a:t>
            </a:r>
            <a:r>
              <a:rPr sz="1800" dirty="0">
                <a:solidFill>
                  <a:srgbClr val="595959"/>
                </a:solidFill>
                <a:latin typeface="Times New Roman"/>
                <a:cs typeface="Times New Roman"/>
              </a:rPr>
              <a:t> </a:t>
            </a:r>
            <a:r>
              <a:rPr sz="1800" spc="-5" dirty="0">
                <a:solidFill>
                  <a:srgbClr val="595959"/>
                </a:solidFill>
                <a:latin typeface="Times New Roman"/>
                <a:cs typeface="Times New Roman"/>
              </a:rPr>
              <a:t>similar</a:t>
            </a:r>
            <a:r>
              <a:rPr sz="1800" spc="5" dirty="0">
                <a:solidFill>
                  <a:srgbClr val="595959"/>
                </a:solidFill>
                <a:latin typeface="Times New Roman"/>
                <a:cs typeface="Times New Roman"/>
              </a:rPr>
              <a:t> </a:t>
            </a:r>
            <a:r>
              <a:rPr sz="1800" dirty="0">
                <a:solidFill>
                  <a:srgbClr val="595959"/>
                </a:solidFill>
                <a:latin typeface="Times New Roman"/>
                <a:cs typeface="Times New Roman"/>
              </a:rPr>
              <a:t>verbs</a:t>
            </a:r>
            <a:r>
              <a:rPr sz="1800" spc="-5" dirty="0">
                <a:solidFill>
                  <a:srgbClr val="595959"/>
                </a:solidFill>
                <a:latin typeface="Times New Roman"/>
                <a:cs typeface="Times New Roman"/>
              </a:rPr>
              <a:t> called</a:t>
            </a:r>
            <a:r>
              <a:rPr sz="1800" dirty="0">
                <a:solidFill>
                  <a:srgbClr val="595959"/>
                </a:solidFill>
                <a:latin typeface="Times New Roman"/>
                <a:cs typeface="Times New Roman"/>
              </a:rPr>
              <a:t> </a:t>
            </a:r>
            <a:r>
              <a:rPr sz="1800" spc="-5" dirty="0">
                <a:solidFill>
                  <a:srgbClr val="595959"/>
                </a:solidFill>
                <a:latin typeface="Times New Roman"/>
                <a:cs typeface="Times New Roman"/>
              </a:rPr>
              <a:t>frames</a:t>
            </a:r>
            <a:endParaRPr sz="180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910840" cy="665480"/>
          </a:xfrm>
          <a:prstGeom prst="rect">
            <a:avLst/>
          </a:prstGeom>
        </p:spPr>
        <p:txBody>
          <a:bodyPr vert="horz" wrap="square" lIns="0" tIns="12700" rIns="0" bIns="0" rtlCol="0">
            <a:spAutoFit/>
          </a:bodyPr>
          <a:lstStyle/>
          <a:p>
            <a:pPr marL="12700">
              <a:lnSpc>
                <a:spcPct val="100000"/>
              </a:lnSpc>
              <a:spcBef>
                <a:spcPts val="100"/>
              </a:spcBef>
            </a:pPr>
            <a:r>
              <a:rPr sz="4200" spc="-10" dirty="0"/>
              <a:t>Word</a:t>
            </a:r>
            <a:r>
              <a:rPr sz="4200" spc="114" dirty="0"/>
              <a:t> </a:t>
            </a:r>
            <a:r>
              <a:rPr sz="4200" spc="80" dirty="0"/>
              <a:t>Senses</a:t>
            </a:r>
            <a:endParaRPr sz="4200"/>
          </a:p>
        </p:txBody>
      </p:sp>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7" name="object 7"/>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7</a:t>
            </a:fld>
            <a:endParaRPr dirty="0"/>
          </a:p>
        </p:txBody>
      </p:sp>
      <p:sp>
        <p:nvSpPr>
          <p:cNvPr id="3" name="object 3"/>
          <p:cNvSpPr txBox="1"/>
          <p:nvPr/>
        </p:nvSpPr>
        <p:spPr>
          <a:xfrm>
            <a:off x="699288" y="1905952"/>
            <a:ext cx="7356475" cy="703580"/>
          </a:xfrm>
          <a:prstGeom prst="rect">
            <a:avLst/>
          </a:prstGeom>
        </p:spPr>
        <p:txBody>
          <a:bodyPr vert="horz" wrap="square" lIns="0" tIns="5080" rIns="0" bIns="0" rtlCol="0">
            <a:spAutoFit/>
          </a:bodyPr>
          <a:lstStyle/>
          <a:p>
            <a:pPr marL="12700" marR="5080">
              <a:lnSpc>
                <a:spcPct val="102299"/>
              </a:lnSpc>
              <a:spcBef>
                <a:spcPts val="40"/>
              </a:spcBef>
            </a:pPr>
            <a:r>
              <a:rPr sz="2200" spc="-90" dirty="0">
                <a:solidFill>
                  <a:srgbClr val="595959"/>
                </a:solidFill>
                <a:latin typeface="Times New Roman"/>
                <a:cs typeface="Times New Roman"/>
              </a:rPr>
              <a:t>We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say</a:t>
            </a:r>
            <a:r>
              <a:rPr sz="2200"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dirty="0">
                <a:solidFill>
                  <a:srgbClr val="595959"/>
                </a:solidFill>
                <a:latin typeface="Times New Roman"/>
                <a:cs typeface="Times New Roman"/>
              </a:rPr>
              <a:t> a</a:t>
            </a:r>
            <a:r>
              <a:rPr sz="2200" spc="-5" dirty="0">
                <a:solidFill>
                  <a:srgbClr val="595959"/>
                </a:solidFill>
                <a:latin typeface="Times New Roman"/>
                <a:cs typeface="Times New Roman"/>
              </a:rPr>
              <a:t> word</a:t>
            </a:r>
            <a:r>
              <a:rPr sz="2200" dirty="0">
                <a:solidFill>
                  <a:srgbClr val="595959"/>
                </a:solidFill>
                <a:latin typeface="Times New Roman"/>
                <a:cs typeface="Times New Roman"/>
              </a:rPr>
              <a:t> </a:t>
            </a:r>
            <a:r>
              <a:rPr sz="2200" spc="-5" dirty="0">
                <a:solidFill>
                  <a:srgbClr val="595959"/>
                </a:solidFill>
                <a:latin typeface="Times New Roman"/>
                <a:cs typeface="Times New Roman"/>
              </a:rPr>
              <a:t>has</a:t>
            </a:r>
            <a:r>
              <a:rPr sz="2200" spc="-10" dirty="0">
                <a:solidFill>
                  <a:srgbClr val="595959"/>
                </a:solidFill>
                <a:latin typeface="Times New Roman"/>
                <a:cs typeface="Times New Roman"/>
              </a:rPr>
              <a:t> </a:t>
            </a:r>
            <a:r>
              <a:rPr sz="2200" dirty="0">
                <a:solidFill>
                  <a:srgbClr val="595959"/>
                </a:solidFill>
                <a:latin typeface="Times New Roman"/>
                <a:cs typeface="Times New Roman"/>
              </a:rPr>
              <a:t>more</a:t>
            </a:r>
            <a:r>
              <a:rPr sz="2200" spc="-5" dirty="0">
                <a:solidFill>
                  <a:srgbClr val="595959"/>
                </a:solidFill>
                <a:latin typeface="Times New Roman"/>
                <a:cs typeface="Times New Roman"/>
              </a:rPr>
              <a:t> than </a:t>
            </a:r>
            <a:r>
              <a:rPr sz="2200" dirty="0">
                <a:solidFill>
                  <a:srgbClr val="595959"/>
                </a:solidFill>
                <a:latin typeface="Times New Roman"/>
                <a:cs typeface="Times New Roman"/>
              </a:rPr>
              <a:t>one</a:t>
            </a:r>
            <a:r>
              <a:rPr sz="2200" spc="-5" dirty="0">
                <a:solidFill>
                  <a:srgbClr val="595959"/>
                </a:solidFill>
                <a:latin typeface="Times New Roman"/>
                <a:cs typeface="Times New Roman"/>
              </a:rPr>
              <a:t> word</a:t>
            </a:r>
            <a:r>
              <a:rPr sz="2200" dirty="0">
                <a:solidFill>
                  <a:srgbClr val="595959"/>
                </a:solidFill>
                <a:latin typeface="Times New Roman"/>
                <a:cs typeface="Times New Roman"/>
              </a:rPr>
              <a:t> </a:t>
            </a:r>
            <a:r>
              <a:rPr sz="2200" spc="-5" dirty="0">
                <a:solidFill>
                  <a:srgbClr val="595959"/>
                </a:solidFill>
                <a:latin typeface="Times New Roman"/>
                <a:cs typeface="Times New Roman"/>
              </a:rPr>
              <a:t>sense </a:t>
            </a:r>
            <a:r>
              <a:rPr sz="2200" dirty="0">
                <a:solidFill>
                  <a:srgbClr val="595959"/>
                </a:solidFill>
                <a:latin typeface="Times New Roman"/>
                <a:cs typeface="Times New Roman"/>
              </a:rPr>
              <a:t>if </a:t>
            </a:r>
            <a:r>
              <a:rPr sz="2200" spc="-5" dirty="0">
                <a:solidFill>
                  <a:srgbClr val="595959"/>
                </a:solidFill>
                <a:latin typeface="Times New Roman"/>
                <a:cs typeface="Times New Roman"/>
              </a:rPr>
              <a:t>there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dirty="0">
                <a:solidFill>
                  <a:srgbClr val="595959"/>
                </a:solidFill>
                <a:latin typeface="Times New Roman"/>
                <a:cs typeface="Times New Roman"/>
              </a:rPr>
              <a:t>more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than </a:t>
            </a:r>
            <a:r>
              <a:rPr sz="2200" dirty="0">
                <a:solidFill>
                  <a:srgbClr val="595959"/>
                </a:solidFill>
                <a:latin typeface="Times New Roman"/>
                <a:cs typeface="Times New Roman"/>
              </a:rPr>
              <a:t>one</a:t>
            </a:r>
            <a:r>
              <a:rPr sz="2200" spc="-5" dirty="0">
                <a:solidFill>
                  <a:srgbClr val="595959"/>
                </a:solidFill>
                <a:latin typeface="Times New Roman"/>
                <a:cs typeface="Times New Roman"/>
              </a:rPr>
              <a:t> definition.</a:t>
            </a:r>
            <a:endParaRPr sz="2200">
              <a:latin typeface="Times New Roman"/>
              <a:cs typeface="Times New Roman"/>
            </a:endParaRPr>
          </a:p>
        </p:txBody>
      </p:sp>
      <p:sp>
        <p:nvSpPr>
          <p:cNvPr id="4" name="object 4"/>
          <p:cNvSpPr txBox="1"/>
          <p:nvPr/>
        </p:nvSpPr>
        <p:spPr>
          <a:xfrm>
            <a:off x="699288" y="4899849"/>
            <a:ext cx="5886450" cy="1273810"/>
          </a:xfrm>
          <a:prstGeom prst="rect">
            <a:avLst/>
          </a:prstGeom>
        </p:spPr>
        <p:txBody>
          <a:bodyPr vert="horz" wrap="square" lIns="0" tIns="104775" rIns="0" bIns="0" rtlCol="0">
            <a:spAutoFit/>
          </a:bodyPr>
          <a:lstStyle/>
          <a:p>
            <a:pPr marL="12700">
              <a:lnSpc>
                <a:spcPct val="100000"/>
              </a:lnSpc>
              <a:spcBef>
                <a:spcPts val="825"/>
              </a:spcBef>
            </a:pPr>
            <a:r>
              <a:rPr sz="2200" spc="-45" dirty="0">
                <a:solidFill>
                  <a:srgbClr val="595959"/>
                </a:solidFill>
                <a:latin typeface="Times New Roman"/>
                <a:cs typeface="Times New Roman"/>
              </a:rPr>
              <a:t>Word</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senses</a:t>
            </a:r>
            <a:r>
              <a:rPr sz="2200" spc="-20" dirty="0">
                <a:solidFill>
                  <a:srgbClr val="595959"/>
                </a:solidFill>
                <a:latin typeface="Times New Roman"/>
                <a:cs typeface="Times New Roman"/>
              </a:rPr>
              <a:t> </a:t>
            </a:r>
            <a:r>
              <a:rPr sz="2200" spc="-5" dirty="0">
                <a:solidFill>
                  <a:srgbClr val="595959"/>
                </a:solidFill>
                <a:latin typeface="Times New Roman"/>
                <a:cs typeface="Times New Roman"/>
              </a:rPr>
              <a:t>may</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be:</a:t>
            </a:r>
            <a:endParaRPr sz="2200">
              <a:latin typeface="Times New Roman"/>
              <a:cs typeface="Times New Roman"/>
            </a:endParaRPr>
          </a:p>
          <a:p>
            <a:pPr marL="48895">
              <a:lnSpc>
                <a:spcPct val="100000"/>
              </a:lnSpc>
              <a:spcBef>
                <a:spcPts val="6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Coarse-grained, if</a:t>
            </a:r>
            <a:r>
              <a:rPr sz="2000" spc="-10" dirty="0">
                <a:solidFill>
                  <a:srgbClr val="595959"/>
                </a:solidFill>
                <a:latin typeface="Times New Roman"/>
                <a:cs typeface="Times New Roman"/>
              </a:rPr>
              <a:t> </a:t>
            </a:r>
            <a:r>
              <a:rPr sz="2000" dirty="0">
                <a:solidFill>
                  <a:srgbClr val="595959"/>
                </a:solidFill>
                <a:latin typeface="Times New Roman"/>
                <a:cs typeface="Times New Roman"/>
              </a:rPr>
              <a:t>not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many distinctions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made</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Fine-grained, if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many</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distinctions</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meanings</a:t>
            </a:r>
            <a:endParaRPr sz="2000">
              <a:latin typeface="Times New Roman"/>
              <a:cs typeface="Times New Roman"/>
            </a:endParaRPr>
          </a:p>
        </p:txBody>
      </p:sp>
      <p:sp>
        <p:nvSpPr>
          <p:cNvPr id="5" name="object 5"/>
          <p:cNvSpPr txBox="1"/>
          <p:nvPr/>
        </p:nvSpPr>
        <p:spPr>
          <a:xfrm>
            <a:off x="857250" y="2647950"/>
            <a:ext cx="7556500" cy="2324100"/>
          </a:xfrm>
          <a:prstGeom prst="rect">
            <a:avLst/>
          </a:prstGeom>
          <a:ln w="12700">
            <a:solidFill>
              <a:srgbClr val="595959"/>
            </a:solidFill>
          </a:ln>
        </p:spPr>
        <p:txBody>
          <a:bodyPr vert="horz" wrap="square" lIns="0" tIns="154305" rIns="0" bIns="0" rtlCol="0">
            <a:spAutoFit/>
          </a:bodyPr>
          <a:lstStyle/>
          <a:p>
            <a:pPr marL="159385">
              <a:lnSpc>
                <a:spcPct val="100000"/>
              </a:lnSpc>
              <a:spcBef>
                <a:spcPts val="1215"/>
              </a:spcBef>
            </a:pPr>
            <a:r>
              <a:rPr sz="1800" spc="-5" dirty="0">
                <a:solidFill>
                  <a:srgbClr val="0000FF"/>
                </a:solidFill>
                <a:latin typeface="Times New Roman"/>
                <a:cs typeface="Times New Roman"/>
              </a:rPr>
              <a:t>Online</a:t>
            </a:r>
            <a:r>
              <a:rPr sz="1800" dirty="0">
                <a:solidFill>
                  <a:srgbClr val="0000FF"/>
                </a:solidFill>
                <a:latin typeface="Times New Roman"/>
                <a:cs typeface="Times New Roman"/>
              </a:rPr>
              <a:t> </a:t>
            </a:r>
            <a:r>
              <a:rPr sz="1800" spc="-5" dirty="0">
                <a:solidFill>
                  <a:srgbClr val="0000FF"/>
                </a:solidFill>
                <a:latin typeface="Times New Roman"/>
                <a:cs typeface="Times New Roman"/>
              </a:rPr>
              <a:t>dictionary</a:t>
            </a:r>
            <a:r>
              <a:rPr sz="1800" dirty="0">
                <a:solidFill>
                  <a:srgbClr val="0000FF"/>
                </a:solidFill>
                <a:latin typeface="Times New Roman"/>
                <a:cs typeface="Times New Roman"/>
              </a:rPr>
              <a:t> </a:t>
            </a:r>
            <a:r>
              <a:rPr sz="1800" spc="-5" dirty="0">
                <a:solidFill>
                  <a:srgbClr val="0000FF"/>
                </a:solidFill>
                <a:latin typeface="Times New Roman"/>
                <a:cs typeface="Times New Roman"/>
              </a:rPr>
              <a:t>definitions</a:t>
            </a:r>
            <a:r>
              <a:rPr sz="1800" dirty="0">
                <a:solidFill>
                  <a:srgbClr val="0000FF"/>
                </a:solidFill>
                <a:latin typeface="Times New Roman"/>
                <a:cs typeface="Times New Roman"/>
              </a:rPr>
              <a:t> for </a:t>
            </a:r>
            <a:r>
              <a:rPr sz="1800" spc="-5" dirty="0">
                <a:solidFill>
                  <a:srgbClr val="0000FF"/>
                </a:solidFill>
                <a:latin typeface="Times New Roman"/>
                <a:cs typeface="Times New Roman"/>
              </a:rPr>
              <a:t>the</a:t>
            </a:r>
            <a:r>
              <a:rPr sz="1800" spc="5" dirty="0">
                <a:solidFill>
                  <a:srgbClr val="0000FF"/>
                </a:solidFill>
                <a:latin typeface="Times New Roman"/>
                <a:cs typeface="Times New Roman"/>
              </a:rPr>
              <a:t> </a:t>
            </a:r>
            <a:r>
              <a:rPr sz="1800" dirty="0">
                <a:solidFill>
                  <a:srgbClr val="0000FF"/>
                </a:solidFill>
                <a:latin typeface="Times New Roman"/>
                <a:cs typeface="Times New Roman"/>
              </a:rPr>
              <a:t>noun </a:t>
            </a:r>
            <a:r>
              <a:rPr sz="1800" i="1" spc="-5" dirty="0">
                <a:solidFill>
                  <a:srgbClr val="0000FF"/>
                </a:solidFill>
                <a:latin typeface="Times New Roman"/>
                <a:cs typeface="Times New Roman"/>
              </a:rPr>
              <a:t>plant</a:t>
            </a:r>
            <a:endParaRPr sz="1800">
              <a:latin typeface="Times New Roman"/>
              <a:cs typeface="Times New Roman"/>
            </a:endParaRPr>
          </a:p>
          <a:p>
            <a:pPr marL="579755" marR="243840" indent="-342900">
              <a:lnSpc>
                <a:spcPct val="100299"/>
              </a:lnSpc>
              <a:spcBef>
                <a:spcPts val="635"/>
              </a:spcBef>
              <a:buClr>
                <a:srgbClr val="000066"/>
              </a:buClr>
              <a:buAutoNum type="arabicPeriod"/>
              <a:tabLst>
                <a:tab pos="579755" algn="l"/>
                <a:tab pos="580390" algn="l"/>
              </a:tabLst>
            </a:pPr>
            <a:r>
              <a:rPr sz="1800" dirty="0">
                <a:solidFill>
                  <a:srgbClr val="595959"/>
                </a:solidFill>
                <a:latin typeface="Times New Roman"/>
                <a:cs typeface="Times New Roman"/>
              </a:rPr>
              <a:t>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living</a:t>
            </a:r>
            <a:r>
              <a:rPr sz="1800" spc="10" dirty="0">
                <a:solidFill>
                  <a:srgbClr val="595959"/>
                </a:solidFill>
                <a:latin typeface="Times New Roman"/>
                <a:cs typeface="Times New Roman"/>
              </a:rPr>
              <a:t> </a:t>
            </a:r>
            <a:r>
              <a:rPr sz="1800" spc="-10" dirty="0">
                <a:solidFill>
                  <a:srgbClr val="595959"/>
                </a:solidFill>
                <a:latin typeface="Times New Roman"/>
                <a:cs typeface="Times New Roman"/>
              </a:rPr>
              <a:t>organism</a:t>
            </a:r>
            <a:r>
              <a:rPr sz="1800" spc="5" dirty="0">
                <a:solidFill>
                  <a:srgbClr val="595959"/>
                </a:solidFill>
                <a:latin typeface="Times New Roman"/>
                <a:cs typeface="Times New Roman"/>
              </a:rPr>
              <a:t> </a:t>
            </a:r>
            <a:r>
              <a:rPr sz="1800" dirty="0">
                <a:solidFill>
                  <a:srgbClr val="595959"/>
                </a:solidFill>
                <a:latin typeface="Times New Roman"/>
                <a:cs typeface="Times New Roman"/>
              </a:rPr>
              <a:t>of</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kind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exemplified</a:t>
            </a:r>
            <a:r>
              <a:rPr sz="1800" spc="5" dirty="0">
                <a:solidFill>
                  <a:srgbClr val="595959"/>
                </a:solidFill>
                <a:latin typeface="Times New Roman"/>
                <a:cs typeface="Times New Roman"/>
              </a:rPr>
              <a:t> </a:t>
            </a:r>
            <a:r>
              <a:rPr sz="1800" dirty="0">
                <a:solidFill>
                  <a:srgbClr val="595959"/>
                </a:solidFill>
                <a:latin typeface="Times New Roman"/>
                <a:cs typeface="Times New Roman"/>
              </a:rPr>
              <a:t>by</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trees,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shrubs,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herbs,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grasses,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ferns,</a:t>
            </a:r>
            <a:r>
              <a:rPr sz="1800" spc="10" dirty="0">
                <a:solidFill>
                  <a:srgbClr val="595959"/>
                </a:solidFill>
                <a:latin typeface="Times New Roman"/>
                <a:cs typeface="Times New Roman"/>
              </a:rPr>
              <a:t> </a:t>
            </a:r>
            <a:r>
              <a:rPr sz="1800" dirty="0">
                <a:solidFill>
                  <a:srgbClr val="595959"/>
                </a:solidFill>
                <a:latin typeface="Times New Roman"/>
                <a:cs typeface="Times New Roman"/>
              </a:rPr>
              <a:t>and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mosses,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typically</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growing</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in</a:t>
            </a:r>
            <a:r>
              <a:rPr sz="1800" spc="10" dirty="0">
                <a:solidFill>
                  <a:srgbClr val="595959"/>
                </a:solidFill>
                <a:latin typeface="Times New Roman"/>
                <a:cs typeface="Times New Roman"/>
              </a:rPr>
              <a:t> </a:t>
            </a:r>
            <a:r>
              <a:rPr sz="1800" dirty="0">
                <a:solidFill>
                  <a:srgbClr val="595959"/>
                </a:solidFill>
                <a:latin typeface="Times New Roman"/>
                <a:cs typeface="Times New Roman"/>
              </a:rPr>
              <a:t>a</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permanent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site,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absorbing</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water </a:t>
            </a:r>
            <a:r>
              <a:rPr sz="1800" spc="-434" dirty="0">
                <a:solidFill>
                  <a:srgbClr val="595959"/>
                </a:solidFill>
                <a:latin typeface="Times New Roman"/>
                <a:cs typeface="Times New Roman"/>
              </a:rPr>
              <a:t> </a:t>
            </a:r>
            <a:r>
              <a:rPr sz="1800" dirty="0">
                <a:solidFill>
                  <a:srgbClr val="595959"/>
                </a:solidFill>
                <a:latin typeface="Times New Roman"/>
                <a:cs typeface="Times New Roman"/>
              </a:rPr>
              <a:t>and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inorganic</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substances</a:t>
            </a:r>
            <a:r>
              <a:rPr sz="1800" dirty="0">
                <a:solidFill>
                  <a:srgbClr val="595959"/>
                </a:solidFill>
                <a:latin typeface="Times New Roman"/>
                <a:cs typeface="Times New Roman"/>
              </a:rPr>
              <a:t> </a:t>
            </a:r>
            <a:r>
              <a:rPr sz="1800" spc="-5" dirty="0">
                <a:solidFill>
                  <a:srgbClr val="595959"/>
                </a:solidFill>
                <a:latin typeface="Times New Roman"/>
                <a:cs typeface="Times New Roman"/>
              </a:rPr>
              <a:t>through</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its</a:t>
            </a:r>
            <a:r>
              <a:rPr sz="1800" dirty="0">
                <a:solidFill>
                  <a:srgbClr val="595959"/>
                </a:solidFill>
                <a:latin typeface="Times New Roman"/>
                <a:cs typeface="Times New Roman"/>
              </a:rPr>
              <a:t> </a:t>
            </a:r>
            <a:r>
              <a:rPr sz="1800" spc="-5" dirty="0">
                <a:solidFill>
                  <a:srgbClr val="595959"/>
                </a:solidFill>
                <a:latin typeface="Times New Roman"/>
                <a:cs typeface="Times New Roman"/>
              </a:rPr>
              <a:t>roots,</a:t>
            </a:r>
            <a:r>
              <a:rPr sz="1800" spc="5" dirty="0">
                <a:solidFill>
                  <a:srgbClr val="595959"/>
                </a:solidFill>
                <a:latin typeface="Times New Roman"/>
                <a:cs typeface="Times New Roman"/>
              </a:rPr>
              <a:t> </a:t>
            </a:r>
            <a:r>
              <a:rPr sz="1800" dirty="0">
                <a:solidFill>
                  <a:srgbClr val="595959"/>
                </a:solidFill>
                <a:latin typeface="Times New Roman"/>
                <a:cs typeface="Times New Roman"/>
              </a:rPr>
              <a:t>and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synthesizing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nutrients</a:t>
            </a:r>
            <a:r>
              <a:rPr sz="1800" dirty="0">
                <a:solidFill>
                  <a:srgbClr val="595959"/>
                </a:solidFill>
                <a:latin typeface="Times New Roman"/>
                <a:cs typeface="Times New Roman"/>
              </a:rPr>
              <a:t> </a:t>
            </a:r>
            <a:r>
              <a:rPr sz="1800" spc="-5" dirty="0">
                <a:solidFill>
                  <a:srgbClr val="595959"/>
                </a:solidFill>
                <a:latin typeface="Times New Roman"/>
                <a:cs typeface="Times New Roman"/>
              </a:rPr>
              <a:t>in </a:t>
            </a:r>
            <a:r>
              <a:rPr sz="1800" dirty="0">
                <a:solidFill>
                  <a:srgbClr val="595959"/>
                </a:solidFill>
                <a:latin typeface="Times New Roman"/>
                <a:cs typeface="Times New Roman"/>
              </a:rPr>
              <a:t> </a:t>
            </a:r>
            <a:r>
              <a:rPr sz="1800" spc="-5" dirty="0">
                <a:solidFill>
                  <a:srgbClr val="595959"/>
                </a:solidFill>
                <a:latin typeface="Times New Roman"/>
                <a:cs typeface="Times New Roman"/>
              </a:rPr>
              <a:t>its leaves</a:t>
            </a:r>
            <a:r>
              <a:rPr sz="1800" dirty="0">
                <a:solidFill>
                  <a:srgbClr val="595959"/>
                </a:solidFill>
                <a:latin typeface="Times New Roman"/>
                <a:cs typeface="Times New Roman"/>
              </a:rPr>
              <a:t> by </a:t>
            </a:r>
            <a:r>
              <a:rPr sz="1800" spc="-5" dirty="0">
                <a:solidFill>
                  <a:srgbClr val="595959"/>
                </a:solidFill>
                <a:latin typeface="Times New Roman"/>
                <a:cs typeface="Times New Roman"/>
              </a:rPr>
              <a:t>photosynthesis</a:t>
            </a:r>
            <a:r>
              <a:rPr sz="1800" dirty="0">
                <a:solidFill>
                  <a:srgbClr val="595959"/>
                </a:solidFill>
                <a:latin typeface="Times New Roman"/>
                <a:cs typeface="Times New Roman"/>
              </a:rPr>
              <a:t> </a:t>
            </a:r>
            <a:r>
              <a:rPr sz="1800" spc="-5" dirty="0">
                <a:solidFill>
                  <a:srgbClr val="595959"/>
                </a:solidFill>
                <a:latin typeface="Times New Roman"/>
                <a:cs typeface="Times New Roman"/>
              </a:rPr>
              <a:t>using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green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pigment chlorophyll</a:t>
            </a:r>
            <a:endParaRPr sz="1800">
              <a:latin typeface="Times New Roman"/>
              <a:cs typeface="Times New Roman"/>
            </a:endParaRPr>
          </a:p>
          <a:p>
            <a:pPr marL="579755" indent="-343535">
              <a:lnSpc>
                <a:spcPct val="100000"/>
              </a:lnSpc>
              <a:spcBef>
                <a:spcPts val="540"/>
              </a:spcBef>
              <a:buClr>
                <a:srgbClr val="000066"/>
              </a:buClr>
              <a:buAutoNum type="arabicPeriod"/>
              <a:tabLst>
                <a:tab pos="579755" algn="l"/>
                <a:tab pos="580390" algn="l"/>
              </a:tabLst>
            </a:pPr>
            <a:r>
              <a:rPr sz="1800" dirty="0">
                <a:solidFill>
                  <a:srgbClr val="595959"/>
                </a:solidFill>
                <a:latin typeface="Times New Roman"/>
                <a:cs typeface="Times New Roman"/>
              </a:rPr>
              <a:t>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place</a:t>
            </a:r>
            <a:r>
              <a:rPr sz="1800" spc="5" dirty="0">
                <a:solidFill>
                  <a:srgbClr val="595959"/>
                </a:solidFill>
                <a:latin typeface="Times New Roman"/>
                <a:cs typeface="Times New Roman"/>
              </a:rPr>
              <a:t> </a:t>
            </a:r>
            <a:r>
              <a:rPr sz="1800" dirty="0">
                <a:solidFill>
                  <a:srgbClr val="595959"/>
                </a:solidFill>
                <a:latin typeface="Times New Roman"/>
                <a:cs typeface="Times New Roman"/>
              </a:rPr>
              <a:t>where</a:t>
            </a:r>
            <a:r>
              <a:rPr sz="1800" spc="5" dirty="0">
                <a:solidFill>
                  <a:srgbClr val="595959"/>
                </a:solidFill>
                <a:latin typeface="Times New Roman"/>
                <a:cs typeface="Times New Roman"/>
              </a:rPr>
              <a:t> </a:t>
            </a:r>
            <a:r>
              <a:rPr sz="1800" dirty="0">
                <a:solidFill>
                  <a:srgbClr val="595959"/>
                </a:solidFill>
                <a:latin typeface="Times New Roman"/>
                <a:cs typeface="Times New Roman"/>
              </a:rPr>
              <a:t>an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industrial</a:t>
            </a:r>
            <a:r>
              <a:rPr sz="1800" dirty="0">
                <a:solidFill>
                  <a:srgbClr val="595959"/>
                </a:solidFill>
                <a:latin typeface="Times New Roman"/>
                <a:cs typeface="Times New Roman"/>
              </a:rPr>
              <a:t> or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manufacturing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process</a:t>
            </a:r>
            <a:r>
              <a:rPr sz="1800" dirty="0">
                <a:solidFill>
                  <a:srgbClr val="595959"/>
                </a:solidFill>
                <a:latin typeface="Times New Roman"/>
                <a:cs typeface="Times New Roman"/>
              </a:rPr>
              <a:t> </a:t>
            </a:r>
            <a:r>
              <a:rPr sz="1800" spc="-5" dirty="0">
                <a:solidFill>
                  <a:srgbClr val="595959"/>
                </a:solidFill>
                <a:latin typeface="Times New Roman"/>
                <a:cs typeface="Times New Roman"/>
              </a:rPr>
              <a:t>takes</a:t>
            </a:r>
            <a:r>
              <a:rPr sz="1800" dirty="0">
                <a:solidFill>
                  <a:srgbClr val="595959"/>
                </a:solidFill>
                <a:latin typeface="Times New Roman"/>
                <a:cs typeface="Times New Roman"/>
              </a:rPr>
              <a:t> </a:t>
            </a:r>
            <a:r>
              <a:rPr sz="1800" spc="-5" dirty="0">
                <a:solidFill>
                  <a:srgbClr val="595959"/>
                </a:solidFill>
                <a:latin typeface="Times New Roman"/>
                <a:cs typeface="Times New Roman"/>
              </a:rPr>
              <a:t>place</a:t>
            </a:r>
            <a:endParaRPr sz="18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50452" y="4706137"/>
            <a:ext cx="3742054" cy="1935480"/>
          </a:xfrm>
          <a:prstGeom prst="rect">
            <a:avLst/>
          </a:prstGeom>
        </p:spPr>
        <p:txBody>
          <a:bodyPr vert="horz" wrap="square" lIns="0" tIns="38100" rIns="0" bIns="0" rtlCol="0">
            <a:spAutoFit/>
          </a:bodyPr>
          <a:lstStyle/>
          <a:p>
            <a:pPr marL="12700" marR="5080" indent="263525">
              <a:lnSpc>
                <a:spcPts val="5000"/>
              </a:lnSpc>
              <a:spcBef>
                <a:spcPts val="300"/>
              </a:spcBef>
            </a:pPr>
            <a:r>
              <a:rPr sz="4200" spc="165" dirty="0">
                <a:solidFill>
                  <a:srgbClr val="EE5612"/>
                </a:solidFill>
                <a:latin typeface="Times New Roman"/>
                <a:cs typeface="Times New Roman"/>
              </a:rPr>
              <a:t>Semantic</a:t>
            </a:r>
            <a:r>
              <a:rPr sz="4200" spc="335" dirty="0">
                <a:solidFill>
                  <a:srgbClr val="EE5612"/>
                </a:solidFill>
                <a:latin typeface="Times New Roman"/>
                <a:cs typeface="Times New Roman"/>
              </a:rPr>
              <a:t> </a:t>
            </a:r>
            <a:r>
              <a:rPr sz="4200" spc="145" dirty="0">
                <a:solidFill>
                  <a:srgbClr val="EE5612"/>
                </a:solidFill>
                <a:latin typeface="Times New Roman"/>
                <a:cs typeface="Times New Roman"/>
              </a:rPr>
              <a:t>Role </a:t>
            </a:r>
            <a:r>
              <a:rPr sz="4200" spc="-1035" dirty="0">
                <a:solidFill>
                  <a:srgbClr val="EE5612"/>
                </a:solidFill>
                <a:latin typeface="Times New Roman"/>
                <a:cs typeface="Times New Roman"/>
              </a:rPr>
              <a:t> </a:t>
            </a:r>
            <a:r>
              <a:rPr sz="4200" spc="170" dirty="0">
                <a:solidFill>
                  <a:srgbClr val="EE5612"/>
                </a:solidFill>
                <a:latin typeface="Times New Roman"/>
                <a:cs typeface="Times New Roman"/>
              </a:rPr>
              <a:t>Labeling</a:t>
            </a:r>
            <a:r>
              <a:rPr sz="4200" spc="330" dirty="0">
                <a:solidFill>
                  <a:srgbClr val="EE5612"/>
                </a:solidFill>
                <a:latin typeface="Times New Roman"/>
                <a:cs typeface="Times New Roman"/>
              </a:rPr>
              <a:t> </a:t>
            </a:r>
            <a:r>
              <a:rPr sz="4200" spc="195" dirty="0">
                <a:solidFill>
                  <a:srgbClr val="EE5612"/>
                </a:solidFill>
                <a:latin typeface="Times New Roman"/>
                <a:cs typeface="Times New Roman"/>
              </a:rPr>
              <a:t>(SRL)</a:t>
            </a:r>
            <a:endParaRPr sz="4200">
              <a:latin typeface="Times New Roman"/>
              <a:cs typeface="Times New Roman"/>
            </a:endParaRPr>
          </a:p>
          <a:p>
            <a:pPr marL="1297940">
              <a:lnSpc>
                <a:spcPts val="4840"/>
              </a:lnSpc>
            </a:pPr>
            <a:r>
              <a:rPr sz="4200" spc="155" dirty="0">
                <a:solidFill>
                  <a:srgbClr val="EE5612"/>
                </a:solidFill>
                <a:latin typeface="Times New Roman"/>
                <a:cs typeface="Times New Roman"/>
              </a:rPr>
              <a:t>Treebanks</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90328"/>
            <a:ext cx="2247900" cy="665480"/>
          </a:xfrm>
          <a:prstGeom prst="rect">
            <a:avLst/>
          </a:prstGeom>
        </p:spPr>
        <p:txBody>
          <a:bodyPr vert="horz" wrap="square" lIns="0" tIns="12700" rIns="0" bIns="0" rtlCol="0">
            <a:spAutoFit/>
          </a:bodyPr>
          <a:lstStyle/>
          <a:p>
            <a:pPr marL="12700">
              <a:lnSpc>
                <a:spcPct val="100000"/>
              </a:lnSpc>
              <a:spcBef>
                <a:spcPts val="100"/>
              </a:spcBef>
            </a:pPr>
            <a:r>
              <a:rPr sz="4200" spc="80" dirty="0"/>
              <a:t>PropBank</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2</a:t>
            </a:r>
            <a:endParaRPr sz="800">
              <a:latin typeface="Times New Roman"/>
              <a:cs typeface="Times New Roman"/>
            </a:endParaRPr>
          </a:p>
        </p:txBody>
      </p:sp>
      <p:sp>
        <p:nvSpPr>
          <p:cNvPr id="3" name="object 3"/>
          <p:cNvSpPr txBox="1"/>
          <p:nvPr/>
        </p:nvSpPr>
        <p:spPr>
          <a:xfrm>
            <a:off x="672848" y="1469363"/>
            <a:ext cx="8067675" cy="4998720"/>
          </a:xfrm>
          <a:prstGeom prst="rect">
            <a:avLst/>
          </a:prstGeom>
        </p:spPr>
        <p:txBody>
          <a:bodyPr vert="horz" wrap="square" lIns="0" tIns="5080" rIns="0" bIns="0" rtlCol="0">
            <a:spAutoFit/>
          </a:bodyPr>
          <a:lstStyle/>
          <a:p>
            <a:pPr marL="12700" marR="264795">
              <a:lnSpc>
                <a:spcPct val="102299"/>
              </a:lnSpc>
              <a:spcBef>
                <a:spcPts val="40"/>
              </a:spcBef>
            </a:pPr>
            <a:r>
              <a:rPr sz="2200" spc="-5" dirty="0">
                <a:solidFill>
                  <a:srgbClr val="595959"/>
                </a:solidFill>
                <a:latin typeface="Times New Roman"/>
                <a:cs typeface="Times New Roman"/>
              </a:rPr>
              <a:t>PropBank</a:t>
            </a:r>
            <a:r>
              <a:rPr sz="2200" spc="5" dirty="0">
                <a:solidFill>
                  <a:srgbClr val="595959"/>
                </a:solidFill>
                <a:latin typeface="Times New Roman"/>
                <a:cs typeface="Times New Roman"/>
              </a:rPr>
              <a:t> </a:t>
            </a:r>
            <a:r>
              <a:rPr sz="2200" dirty="0">
                <a:solidFill>
                  <a:srgbClr val="595959"/>
                </a:solidFill>
                <a:latin typeface="Times New Roman"/>
                <a:cs typeface="Times New Roman"/>
              </a:rPr>
              <a:t>is a </a:t>
            </a:r>
            <a:r>
              <a:rPr sz="2200" spc="-5" dirty="0">
                <a:solidFill>
                  <a:srgbClr val="595959"/>
                </a:solidFill>
                <a:latin typeface="Times New Roman"/>
                <a:cs typeface="Times New Roman"/>
              </a:rPr>
              <a:t>corpus</a:t>
            </a:r>
            <a:r>
              <a:rPr sz="2200"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annotation</a:t>
            </a:r>
            <a:r>
              <a:rPr sz="2200" spc="10"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semantic</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roles,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capturing</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semantic</a:t>
            </a:r>
            <a:r>
              <a:rPr sz="2200" spc="-10" dirty="0">
                <a:solidFill>
                  <a:srgbClr val="595959"/>
                </a:solidFill>
                <a:latin typeface="Times New Roman"/>
                <a:cs typeface="Times New Roman"/>
              </a:rPr>
              <a:t> </a:t>
            </a:r>
            <a:r>
              <a:rPr sz="2200" dirty="0">
                <a:solidFill>
                  <a:srgbClr val="595959"/>
                </a:solidFill>
                <a:latin typeface="Times New Roman"/>
                <a:cs typeface="Times New Roman"/>
              </a:rPr>
              <a:t>role</a:t>
            </a:r>
            <a:r>
              <a:rPr sz="2200" spc="-5" dirty="0">
                <a:solidFill>
                  <a:srgbClr val="595959"/>
                </a:solidFill>
                <a:latin typeface="Times New Roman"/>
                <a:cs typeface="Times New Roman"/>
              </a:rPr>
              <a:t> structure </a:t>
            </a:r>
            <a:r>
              <a:rPr sz="2200" dirty="0">
                <a:solidFill>
                  <a:srgbClr val="595959"/>
                </a:solidFill>
                <a:latin typeface="Times New Roman"/>
                <a:cs typeface="Times New Roman"/>
              </a:rPr>
              <a:t>of </a:t>
            </a:r>
            <a:r>
              <a:rPr sz="2200" spc="-5" dirty="0">
                <a:solidFill>
                  <a:srgbClr val="595959"/>
                </a:solidFill>
                <a:latin typeface="Times New Roman"/>
                <a:cs typeface="Times New Roman"/>
              </a:rPr>
              <a:t>each</a:t>
            </a:r>
            <a:r>
              <a:rPr sz="2200" dirty="0">
                <a:solidFill>
                  <a:srgbClr val="595959"/>
                </a:solidFill>
                <a:latin typeface="Times New Roman"/>
                <a:cs typeface="Times New Roman"/>
              </a:rPr>
              <a:t> </a:t>
            </a:r>
            <a:r>
              <a:rPr sz="2200" spc="-5" dirty="0">
                <a:solidFill>
                  <a:srgbClr val="595959"/>
                </a:solidFill>
                <a:latin typeface="Times New Roman"/>
                <a:cs typeface="Times New Roman"/>
              </a:rPr>
              <a:t>verb</a:t>
            </a:r>
            <a:r>
              <a:rPr sz="2200" dirty="0">
                <a:solidFill>
                  <a:srgbClr val="595959"/>
                </a:solidFill>
                <a:latin typeface="Times New Roman"/>
                <a:cs typeface="Times New Roman"/>
              </a:rPr>
              <a:t> </a:t>
            </a:r>
            <a:r>
              <a:rPr sz="2200" spc="-5" dirty="0">
                <a:solidFill>
                  <a:srgbClr val="595959"/>
                </a:solidFill>
                <a:latin typeface="Times New Roman"/>
                <a:cs typeface="Times New Roman"/>
              </a:rPr>
              <a:t>sense.</a:t>
            </a:r>
            <a:endParaRPr sz="2200">
              <a:latin typeface="Times New Roman"/>
              <a:cs typeface="Times New Roman"/>
            </a:endParaRPr>
          </a:p>
          <a:p>
            <a:pPr marL="49530">
              <a:lnSpc>
                <a:spcPct val="100000"/>
              </a:lnSpc>
              <a:spcBef>
                <a:spcPts val="76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Funded</a:t>
            </a:r>
            <a:r>
              <a:rPr sz="1800" spc="5" dirty="0">
                <a:solidFill>
                  <a:srgbClr val="595959"/>
                </a:solidFill>
                <a:latin typeface="Times New Roman"/>
                <a:cs typeface="Times New Roman"/>
              </a:rPr>
              <a:t> </a:t>
            </a:r>
            <a:r>
              <a:rPr sz="1800" dirty="0">
                <a:solidFill>
                  <a:srgbClr val="595959"/>
                </a:solidFill>
                <a:latin typeface="Times New Roman"/>
                <a:cs typeface="Times New Roman"/>
              </a:rPr>
              <a:t>by</a:t>
            </a:r>
            <a:r>
              <a:rPr sz="1800" spc="-100" dirty="0">
                <a:solidFill>
                  <a:srgbClr val="595959"/>
                </a:solidFill>
                <a:latin typeface="Times New Roman"/>
                <a:cs typeface="Times New Roman"/>
              </a:rPr>
              <a:t> </a:t>
            </a:r>
            <a:r>
              <a:rPr sz="1800" spc="-5" dirty="0">
                <a:solidFill>
                  <a:srgbClr val="595959"/>
                </a:solidFill>
                <a:latin typeface="Times New Roman"/>
                <a:cs typeface="Times New Roman"/>
              </a:rPr>
              <a:t>ACE</a:t>
            </a:r>
            <a:r>
              <a:rPr sz="180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Martha</a:t>
            </a:r>
            <a:r>
              <a:rPr sz="1800" dirty="0">
                <a:solidFill>
                  <a:srgbClr val="595959"/>
                </a:solidFill>
                <a:latin typeface="Times New Roman"/>
                <a:cs typeface="Times New Roman"/>
              </a:rPr>
              <a:t> </a:t>
            </a:r>
            <a:r>
              <a:rPr sz="1800" spc="-5" dirty="0">
                <a:solidFill>
                  <a:srgbClr val="595959"/>
                </a:solidFill>
                <a:latin typeface="Times New Roman"/>
                <a:cs typeface="Times New Roman"/>
              </a:rPr>
              <a:t>Palmer</a:t>
            </a:r>
            <a:r>
              <a:rPr sz="1800" dirty="0">
                <a:solidFill>
                  <a:srgbClr val="595959"/>
                </a:solidFill>
                <a:latin typeface="Times New Roman"/>
                <a:cs typeface="Times New Roman"/>
              </a:rPr>
              <a:t> and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Mitch</a:t>
            </a:r>
            <a:r>
              <a:rPr sz="1800" dirty="0">
                <a:solidFill>
                  <a:srgbClr val="595959"/>
                </a:solidFill>
                <a:latin typeface="Times New Roman"/>
                <a:cs typeface="Times New Roman"/>
              </a:rPr>
              <a:t> </a:t>
            </a:r>
            <a:r>
              <a:rPr sz="1800" spc="-5" dirty="0">
                <a:solidFill>
                  <a:srgbClr val="595959"/>
                </a:solidFill>
                <a:latin typeface="Times New Roman"/>
                <a:cs typeface="Times New Roman"/>
              </a:rPr>
              <a:t>Marcus </a:t>
            </a:r>
            <a:r>
              <a:rPr sz="1800" dirty="0">
                <a:solidFill>
                  <a:srgbClr val="595959"/>
                </a:solidFill>
                <a:latin typeface="Times New Roman"/>
                <a:cs typeface="Times New Roman"/>
              </a:rPr>
              <a:t>at</a:t>
            </a:r>
            <a:r>
              <a:rPr sz="1800" spc="-5" dirty="0">
                <a:solidFill>
                  <a:srgbClr val="595959"/>
                </a:solidFill>
                <a:latin typeface="Times New Roman"/>
                <a:cs typeface="Times New Roman"/>
              </a:rPr>
              <a:t> </a:t>
            </a:r>
            <a:r>
              <a:rPr sz="1800" dirty="0">
                <a:solidFill>
                  <a:srgbClr val="595959"/>
                </a:solidFill>
                <a:latin typeface="Times New Roman"/>
                <a:cs typeface="Times New Roman"/>
              </a:rPr>
              <a:t>U</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Penn</a:t>
            </a:r>
            <a:endParaRPr sz="1800">
              <a:latin typeface="Times New Roman"/>
              <a:cs typeface="Times New Roman"/>
            </a:endParaRPr>
          </a:p>
          <a:p>
            <a:pPr marL="12700">
              <a:lnSpc>
                <a:spcPct val="100000"/>
              </a:lnSpc>
              <a:spcBef>
                <a:spcPts val="1040"/>
              </a:spcBef>
            </a:pPr>
            <a:r>
              <a:rPr sz="2200" spc="-5" dirty="0">
                <a:solidFill>
                  <a:srgbClr val="595959"/>
                </a:solidFill>
                <a:latin typeface="Times New Roman"/>
                <a:cs typeface="Times New Roman"/>
              </a:rPr>
              <a:t>Each</a:t>
            </a:r>
            <a:r>
              <a:rPr sz="2200" dirty="0">
                <a:solidFill>
                  <a:srgbClr val="595959"/>
                </a:solidFill>
                <a:latin typeface="Times New Roman"/>
                <a:cs typeface="Times New Roman"/>
              </a:rPr>
              <a:t> </a:t>
            </a:r>
            <a:r>
              <a:rPr sz="2200" spc="-5" dirty="0">
                <a:solidFill>
                  <a:srgbClr val="595959"/>
                </a:solidFill>
                <a:latin typeface="Times New Roman"/>
                <a:cs typeface="Times New Roman"/>
              </a:rPr>
              <a:t>verb</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sense has </a:t>
            </a:r>
            <a:r>
              <a:rPr sz="2200" dirty="0">
                <a:solidFill>
                  <a:srgbClr val="595959"/>
                </a:solidFill>
                <a:latin typeface="Times New Roman"/>
                <a:cs typeface="Times New Roman"/>
              </a:rPr>
              <a:t>a </a:t>
            </a:r>
            <a:r>
              <a:rPr sz="2200" spc="-5" dirty="0">
                <a:solidFill>
                  <a:srgbClr val="595959"/>
                </a:solidFill>
                <a:latin typeface="Times New Roman"/>
                <a:cs typeface="Times New Roman"/>
              </a:rPr>
              <a:t>frameset, listing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possible semantic</a:t>
            </a:r>
            <a:r>
              <a:rPr sz="2200" dirty="0">
                <a:solidFill>
                  <a:srgbClr val="595959"/>
                </a:solidFill>
                <a:latin typeface="Times New Roman"/>
                <a:cs typeface="Times New Roman"/>
              </a:rPr>
              <a:t> </a:t>
            </a:r>
            <a:r>
              <a:rPr sz="2200" spc="-5" dirty="0">
                <a:solidFill>
                  <a:srgbClr val="595959"/>
                </a:solidFill>
                <a:latin typeface="Times New Roman"/>
                <a:cs typeface="Times New Roman"/>
              </a:rPr>
              <a:t>roles.</a:t>
            </a:r>
            <a:endParaRPr sz="2200">
              <a:latin typeface="Times New Roman"/>
              <a:cs typeface="Times New Roman"/>
            </a:endParaRPr>
          </a:p>
          <a:p>
            <a:pPr marL="186690" marR="5080" indent="-137160">
              <a:lnSpc>
                <a:spcPct val="100000"/>
              </a:lnSpc>
              <a:spcBef>
                <a:spcPts val="76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10" dirty="0">
                <a:solidFill>
                  <a:srgbClr val="595959"/>
                </a:solidFill>
                <a:latin typeface="Times New Roman"/>
                <a:cs typeface="Times New Roman"/>
              </a:rPr>
              <a:t>Argument </a:t>
            </a:r>
            <a:r>
              <a:rPr sz="2000" spc="-5" dirty="0">
                <a:solidFill>
                  <a:srgbClr val="595959"/>
                </a:solidFill>
                <a:latin typeface="Times New Roman"/>
                <a:cs typeface="Times New Roman"/>
              </a:rPr>
              <a:t>notation uses numbers for the annotation, for example, f</a:t>
            </a:r>
            <a:r>
              <a:rPr sz="1800" spc="-5" dirty="0">
                <a:solidFill>
                  <a:srgbClr val="595959"/>
                </a:solidFill>
                <a:latin typeface="Times New Roman"/>
                <a:cs typeface="Times New Roman"/>
              </a:rPr>
              <a:t>irst sense </a:t>
            </a:r>
            <a:r>
              <a:rPr sz="1800" dirty="0">
                <a:solidFill>
                  <a:srgbClr val="595959"/>
                </a:solidFill>
                <a:latin typeface="Times New Roman"/>
                <a:cs typeface="Times New Roman"/>
              </a:rPr>
              <a:t>of </a:t>
            </a:r>
            <a:r>
              <a:rPr sz="1800" spc="-434" dirty="0">
                <a:solidFill>
                  <a:srgbClr val="595959"/>
                </a:solidFill>
                <a:latin typeface="Times New Roman"/>
                <a:cs typeface="Times New Roman"/>
              </a:rPr>
              <a:t> </a:t>
            </a:r>
            <a:r>
              <a:rPr sz="1800" dirty="0">
                <a:solidFill>
                  <a:srgbClr val="595959"/>
                </a:solidFill>
                <a:latin typeface="Times New Roman"/>
                <a:cs typeface="Times New Roman"/>
              </a:rPr>
              <a:t>accept</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(accept.01)</a:t>
            </a:r>
            <a:endParaRPr sz="1800">
              <a:latin typeface="Times New Roman"/>
              <a:cs typeface="Times New Roman"/>
            </a:endParaRPr>
          </a:p>
          <a:p>
            <a:pPr marL="231775">
              <a:lnSpc>
                <a:spcPct val="100000"/>
              </a:lnSpc>
              <a:spcBef>
                <a:spcPts val="104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10" dirty="0">
                <a:solidFill>
                  <a:srgbClr val="595959"/>
                </a:solidFill>
                <a:latin typeface="Times New Roman"/>
                <a:cs typeface="Times New Roman"/>
              </a:rPr>
              <a:t>Arg0:</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acceptor</a:t>
            </a:r>
            <a:endParaRPr sz="1800">
              <a:latin typeface="Times New Roman"/>
              <a:cs typeface="Times New Roman"/>
            </a:endParaRPr>
          </a:p>
          <a:p>
            <a:pPr marL="231775">
              <a:lnSpc>
                <a:spcPct val="100000"/>
              </a:lnSpc>
              <a:spcBef>
                <a:spcPts val="940"/>
              </a:spcBef>
            </a:pPr>
            <a:r>
              <a:rPr sz="1800" spc="-10" dirty="0">
                <a:solidFill>
                  <a:srgbClr val="002060"/>
                </a:solidFill>
                <a:latin typeface="Impact"/>
                <a:cs typeface="Impact"/>
              </a:rPr>
              <a:t>­</a:t>
            </a:r>
            <a:r>
              <a:rPr sz="1800" spc="225" dirty="0">
                <a:solidFill>
                  <a:srgbClr val="002060"/>
                </a:solidFill>
                <a:latin typeface="Impact"/>
                <a:cs typeface="Impact"/>
              </a:rPr>
              <a:t> </a:t>
            </a:r>
            <a:r>
              <a:rPr sz="1800" spc="-10" dirty="0">
                <a:solidFill>
                  <a:srgbClr val="595959"/>
                </a:solidFill>
                <a:latin typeface="Times New Roman"/>
                <a:cs typeface="Times New Roman"/>
              </a:rPr>
              <a:t>Arg1:</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thing</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accepted</a:t>
            </a:r>
            <a:endParaRPr sz="1800">
              <a:latin typeface="Times New Roman"/>
              <a:cs typeface="Times New Roman"/>
            </a:endParaRPr>
          </a:p>
          <a:p>
            <a:pPr marL="231775">
              <a:lnSpc>
                <a:spcPct val="100000"/>
              </a:lnSpc>
              <a:spcBef>
                <a:spcPts val="1040"/>
              </a:spcBef>
            </a:pPr>
            <a:r>
              <a:rPr sz="1800" spc="-10" dirty="0">
                <a:solidFill>
                  <a:srgbClr val="002060"/>
                </a:solidFill>
                <a:latin typeface="Impact"/>
                <a:cs typeface="Impact"/>
              </a:rPr>
              <a:t>­</a:t>
            </a:r>
            <a:r>
              <a:rPr sz="1800" spc="225" dirty="0">
                <a:solidFill>
                  <a:srgbClr val="002060"/>
                </a:solidFill>
                <a:latin typeface="Impact"/>
                <a:cs typeface="Impact"/>
              </a:rPr>
              <a:t> </a:t>
            </a:r>
            <a:r>
              <a:rPr sz="1800" spc="-10" dirty="0">
                <a:solidFill>
                  <a:srgbClr val="595959"/>
                </a:solidFill>
                <a:latin typeface="Times New Roman"/>
                <a:cs typeface="Times New Roman"/>
              </a:rPr>
              <a:t>Arg2:</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accepted-from</a:t>
            </a:r>
            <a:endParaRPr sz="1800">
              <a:latin typeface="Times New Roman"/>
              <a:cs typeface="Times New Roman"/>
            </a:endParaRPr>
          </a:p>
          <a:p>
            <a:pPr marL="231775">
              <a:lnSpc>
                <a:spcPct val="100000"/>
              </a:lnSpc>
              <a:spcBef>
                <a:spcPts val="104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10" dirty="0">
                <a:solidFill>
                  <a:srgbClr val="595959"/>
                </a:solidFill>
                <a:latin typeface="Times New Roman"/>
                <a:cs typeface="Times New Roman"/>
              </a:rPr>
              <a:t>Arg3:</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attribute</a:t>
            </a:r>
            <a:endParaRPr sz="1800">
              <a:latin typeface="Times New Roman"/>
              <a:cs typeface="Times New Roman"/>
            </a:endParaRPr>
          </a:p>
          <a:p>
            <a:pPr marL="12700" marR="305435">
              <a:lnSpc>
                <a:spcPts val="2600"/>
              </a:lnSpc>
              <a:spcBef>
                <a:spcPts val="1060"/>
              </a:spcBef>
            </a:pPr>
            <a:r>
              <a:rPr sz="2200" dirty="0">
                <a:solidFill>
                  <a:srgbClr val="595959"/>
                </a:solidFill>
                <a:latin typeface="Times New Roman"/>
                <a:cs typeface="Times New Roman"/>
              </a:rPr>
              <a:t>The </a:t>
            </a:r>
            <a:r>
              <a:rPr sz="2200" spc="-5" dirty="0">
                <a:solidFill>
                  <a:srgbClr val="595959"/>
                </a:solidFill>
                <a:latin typeface="Times New Roman"/>
                <a:cs typeface="Times New Roman"/>
              </a:rPr>
              <a:t>frameset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roles are</a:t>
            </a:r>
            <a:r>
              <a:rPr sz="2200" dirty="0">
                <a:solidFill>
                  <a:srgbClr val="595959"/>
                </a:solidFill>
                <a:latin typeface="Times New Roman"/>
                <a:cs typeface="Times New Roman"/>
              </a:rPr>
              <a:t> </a:t>
            </a:r>
            <a:r>
              <a:rPr sz="2200" spc="-5" dirty="0">
                <a:solidFill>
                  <a:srgbClr val="595959"/>
                </a:solidFill>
                <a:latin typeface="Times New Roman"/>
                <a:cs typeface="Times New Roman"/>
              </a:rPr>
              <a:t>standard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across all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syntactic</a:t>
            </a:r>
            <a:r>
              <a:rPr sz="2200" dirty="0">
                <a:solidFill>
                  <a:srgbClr val="595959"/>
                </a:solidFill>
                <a:latin typeface="Times New Roman"/>
                <a:cs typeface="Times New Roman"/>
              </a:rPr>
              <a:t> </a:t>
            </a:r>
            <a:r>
              <a:rPr sz="2200" spc="-5" dirty="0">
                <a:solidFill>
                  <a:srgbClr val="595959"/>
                </a:solidFill>
                <a:latin typeface="Times New Roman"/>
                <a:cs typeface="Times New Roman"/>
              </a:rPr>
              <a:t>realizations </a:t>
            </a: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corpus</a:t>
            </a:r>
            <a:r>
              <a:rPr sz="2200" spc="-15" dirty="0">
                <a:solidFill>
                  <a:srgbClr val="595959"/>
                </a:solidFill>
                <a:latin typeface="Times New Roman"/>
                <a:cs typeface="Times New Roman"/>
              </a:rPr>
              <a: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that</a:t>
            </a:r>
            <a:r>
              <a:rPr sz="2200" dirty="0">
                <a:solidFill>
                  <a:srgbClr val="595959"/>
                </a:solidFill>
                <a:latin typeface="Times New Roman"/>
                <a:cs typeface="Times New Roman"/>
              </a:rPr>
              <a:t> </a:t>
            </a:r>
            <a:r>
              <a:rPr sz="2200" spc="-5" dirty="0">
                <a:solidFill>
                  <a:srgbClr val="595959"/>
                </a:solidFill>
                <a:latin typeface="Times New Roman"/>
                <a:cs typeface="Times New Roman"/>
              </a:rPr>
              <a:t>verb</a:t>
            </a:r>
            <a:r>
              <a:rPr sz="2200" dirty="0">
                <a:solidFill>
                  <a:srgbClr val="595959"/>
                </a:solidFill>
                <a:latin typeface="Times New Roman"/>
                <a:cs typeface="Times New Roman"/>
              </a:rPr>
              <a:t> </a:t>
            </a:r>
            <a:r>
              <a:rPr sz="2200" spc="-5" dirty="0">
                <a:solidFill>
                  <a:srgbClr val="595959"/>
                </a:solidFill>
                <a:latin typeface="Times New Roman"/>
                <a:cs typeface="Times New Roman"/>
              </a:rPr>
              <a:t>sense.</a:t>
            </a:r>
            <a:endParaRPr sz="2200">
              <a:latin typeface="Times New Roman"/>
              <a:cs typeface="Times New Roman"/>
            </a:endParaRPr>
          </a:p>
          <a:p>
            <a:pPr marL="49530">
              <a:lnSpc>
                <a:spcPct val="100000"/>
              </a:lnSpc>
              <a:spcBef>
                <a:spcPts val="780"/>
              </a:spcBef>
            </a:pPr>
            <a:r>
              <a:rPr sz="1800" spc="-10" dirty="0">
                <a:solidFill>
                  <a:srgbClr val="002060"/>
                </a:solidFill>
                <a:latin typeface="Impact"/>
                <a:cs typeface="Impact"/>
              </a:rPr>
              <a:t>­</a:t>
            </a:r>
            <a:r>
              <a:rPr sz="1800" spc="245" dirty="0">
                <a:solidFill>
                  <a:srgbClr val="002060"/>
                </a:solidFill>
                <a:latin typeface="Impact"/>
                <a:cs typeface="Impact"/>
              </a:rPr>
              <a:t> </a:t>
            </a:r>
            <a:r>
              <a:rPr sz="1800" dirty="0">
                <a:solidFill>
                  <a:srgbClr val="595959"/>
                </a:solidFill>
                <a:latin typeface="Times New Roman"/>
                <a:cs typeface="Times New Roman"/>
              </a:rPr>
              <a:t>Each verb has a </a:t>
            </a:r>
            <a:r>
              <a:rPr sz="1800" spc="-5" dirty="0">
                <a:solidFill>
                  <a:srgbClr val="595959"/>
                </a:solidFill>
                <a:latin typeface="Times New Roman"/>
                <a:cs typeface="Times New Roman"/>
              </a:rPr>
              <a:t>frameset</a:t>
            </a:r>
            <a:r>
              <a:rPr sz="1800" dirty="0">
                <a:solidFill>
                  <a:srgbClr val="595959"/>
                </a:solidFill>
                <a:latin typeface="Times New Roman"/>
                <a:cs typeface="Times New Roman"/>
              </a:rPr>
              <a:t> </a:t>
            </a:r>
            <a:r>
              <a:rPr sz="1800" spc="-5" dirty="0">
                <a:solidFill>
                  <a:srgbClr val="595959"/>
                </a:solidFill>
                <a:latin typeface="Times New Roman"/>
                <a:cs typeface="Times New Roman"/>
              </a:rPr>
              <a:t>file</a:t>
            </a:r>
            <a:r>
              <a:rPr sz="1800" dirty="0">
                <a:solidFill>
                  <a:srgbClr val="595959"/>
                </a:solidFill>
                <a:latin typeface="Times New Roman"/>
                <a:cs typeface="Times New Roman"/>
              </a:rPr>
              <a:t> </a:t>
            </a:r>
            <a:r>
              <a:rPr sz="1800" spc="-5" dirty="0">
                <a:solidFill>
                  <a:srgbClr val="595959"/>
                </a:solidFill>
                <a:latin typeface="Times New Roman"/>
                <a:cs typeface="Times New Roman"/>
              </a:rPr>
              <a:t>describing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10" dirty="0">
                <a:solidFill>
                  <a:srgbClr val="595959"/>
                </a:solidFill>
                <a:latin typeface="Times New Roman"/>
                <a:cs typeface="Times New Roman"/>
              </a:rPr>
              <a:t>args</a:t>
            </a:r>
            <a:r>
              <a:rPr sz="1800" spc="-5" dirty="0">
                <a:solidFill>
                  <a:srgbClr val="595959"/>
                </a:solidFill>
                <a:latin typeface="Times New Roman"/>
                <a:cs typeface="Times New Roman"/>
              </a:rPr>
              <a:t> </a:t>
            </a:r>
            <a:r>
              <a:rPr sz="1800" dirty="0">
                <a:solidFill>
                  <a:srgbClr val="595959"/>
                </a:solidFill>
                <a:latin typeface="Times New Roman"/>
                <a:cs typeface="Times New Roman"/>
              </a:rPr>
              <a:t>as above </a:t>
            </a:r>
            <a:r>
              <a:rPr sz="1800" spc="-5" dirty="0">
                <a:solidFill>
                  <a:srgbClr val="595959"/>
                </a:solidFill>
                <a:latin typeface="Times New Roman"/>
                <a:cs typeface="Times New Roman"/>
              </a:rPr>
              <a:t>with</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example</a:t>
            </a:r>
            <a:r>
              <a:rPr sz="1800" dirty="0">
                <a:solidFill>
                  <a:srgbClr val="595959"/>
                </a:solidFill>
                <a:latin typeface="Times New Roman"/>
                <a:cs typeface="Times New Roman"/>
              </a:rPr>
              <a:t> </a:t>
            </a:r>
            <a:r>
              <a:rPr sz="1800" spc="-5" dirty="0">
                <a:solidFill>
                  <a:srgbClr val="595959"/>
                </a:solidFill>
                <a:latin typeface="Times New Roman"/>
                <a:cs typeface="Times New Roman"/>
              </a:rPr>
              <a:t>texts.</a:t>
            </a:r>
            <a:endParaRPr sz="1800">
              <a:latin typeface="Times New Roman"/>
              <a:cs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44275"/>
            <a:ext cx="6098540" cy="574040"/>
          </a:xfrm>
          <a:prstGeom prst="rect">
            <a:avLst/>
          </a:prstGeom>
        </p:spPr>
        <p:txBody>
          <a:bodyPr vert="horz" wrap="square" lIns="0" tIns="12700" rIns="0" bIns="0" rtlCol="0">
            <a:spAutoFit/>
          </a:bodyPr>
          <a:lstStyle/>
          <a:p>
            <a:pPr marL="12700">
              <a:lnSpc>
                <a:spcPct val="100000"/>
              </a:lnSpc>
              <a:spcBef>
                <a:spcPts val="100"/>
              </a:spcBef>
            </a:pPr>
            <a:r>
              <a:rPr sz="3600" spc="75" dirty="0"/>
              <a:t>Roles</a:t>
            </a:r>
            <a:r>
              <a:rPr sz="3600" spc="175" dirty="0"/>
              <a:t> </a:t>
            </a:r>
            <a:r>
              <a:rPr sz="3600" spc="85" dirty="0"/>
              <a:t>Consistent</a:t>
            </a:r>
            <a:r>
              <a:rPr sz="3600" spc="114" dirty="0"/>
              <a:t> </a:t>
            </a:r>
            <a:r>
              <a:rPr sz="3600" spc="35" dirty="0"/>
              <a:t>With</a:t>
            </a:r>
            <a:r>
              <a:rPr sz="3600" spc="114" dirty="0"/>
              <a:t> </a:t>
            </a:r>
            <a:r>
              <a:rPr sz="3600" spc="25" dirty="0"/>
              <a:t>VerbNet</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3</a:t>
            </a:r>
            <a:endParaRPr sz="800">
              <a:latin typeface="Times New Roman"/>
              <a:cs typeface="Times New Roman"/>
            </a:endParaRPr>
          </a:p>
        </p:txBody>
      </p:sp>
      <p:sp>
        <p:nvSpPr>
          <p:cNvPr id="3" name="object 3"/>
          <p:cNvSpPr txBox="1"/>
          <p:nvPr/>
        </p:nvSpPr>
        <p:spPr>
          <a:xfrm>
            <a:off x="849262" y="1714089"/>
            <a:ext cx="7257415" cy="4391660"/>
          </a:xfrm>
          <a:prstGeom prst="rect">
            <a:avLst/>
          </a:prstGeom>
        </p:spPr>
        <p:txBody>
          <a:bodyPr vert="horz" wrap="square" lIns="0" tIns="114300" rIns="0" bIns="0" rtlCol="0">
            <a:spAutoFit/>
          </a:bodyPr>
          <a:lstStyle/>
          <a:p>
            <a:pPr marL="12700">
              <a:lnSpc>
                <a:spcPct val="100000"/>
              </a:lnSpc>
              <a:spcBef>
                <a:spcPts val="900"/>
              </a:spcBef>
            </a:pPr>
            <a:r>
              <a:rPr sz="2000" spc="-5" dirty="0">
                <a:solidFill>
                  <a:srgbClr val="595959"/>
                </a:solidFill>
                <a:latin typeface="Times New Roman"/>
                <a:cs typeface="Times New Roman"/>
              </a:rPr>
              <a:t>PropBank builds </a:t>
            </a:r>
            <a:r>
              <a:rPr sz="2000" dirty="0">
                <a:solidFill>
                  <a:srgbClr val="595959"/>
                </a:solidFill>
                <a:latin typeface="Times New Roman"/>
                <a:cs typeface="Times New Roman"/>
              </a:rPr>
              <a:t>on</a:t>
            </a:r>
            <a:r>
              <a:rPr sz="2000" spc="-45" dirty="0">
                <a:solidFill>
                  <a:srgbClr val="595959"/>
                </a:solidFill>
                <a:latin typeface="Times New Roman"/>
                <a:cs typeface="Times New Roman"/>
              </a:rPr>
              <a:t> </a:t>
            </a:r>
            <a:r>
              <a:rPr sz="2000" spc="-35" dirty="0">
                <a:solidFill>
                  <a:srgbClr val="595959"/>
                </a:solidFill>
                <a:latin typeface="Times New Roman"/>
                <a:cs typeface="Times New Roman"/>
              </a:rPr>
              <a:t>VerbNet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 assign</a:t>
            </a:r>
            <a:r>
              <a:rPr sz="2000" dirty="0">
                <a:solidFill>
                  <a:srgbClr val="595959"/>
                </a:solidFill>
                <a:latin typeface="Times New Roman"/>
                <a:cs typeface="Times New Roman"/>
              </a:rPr>
              <a:t> </a:t>
            </a:r>
            <a:r>
              <a:rPr sz="2000" spc="-5" dirty="0">
                <a:solidFill>
                  <a:srgbClr val="595959"/>
                </a:solidFill>
                <a:latin typeface="Times New Roman"/>
                <a:cs typeface="Times New Roman"/>
              </a:rPr>
              <a:t>more specific</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roles</a:t>
            </a:r>
            <a:endParaRPr sz="2000">
              <a:latin typeface="Times New Roman"/>
              <a:cs typeface="Times New Roman"/>
            </a:endParaRPr>
          </a:p>
          <a:p>
            <a:pPr marL="12700" marR="5080">
              <a:lnSpc>
                <a:spcPct val="100000"/>
              </a:lnSpc>
              <a:spcBef>
                <a:spcPts val="800"/>
              </a:spcBef>
            </a:pPr>
            <a:r>
              <a:rPr sz="2000" spc="-35" dirty="0">
                <a:solidFill>
                  <a:srgbClr val="595959"/>
                </a:solidFill>
                <a:latin typeface="Times New Roman"/>
                <a:cs typeface="Times New Roman"/>
              </a:rPr>
              <a:t>VerbNet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 </a:t>
            </a:r>
            <a:r>
              <a:rPr sz="2000" dirty="0">
                <a:solidFill>
                  <a:srgbClr val="595959"/>
                </a:solidFill>
                <a:latin typeface="Times New Roman"/>
                <a:cs typeface="Times New Roman"/>
              </a:rPr>
              <a:t>one</a:t>
            </a:r>
            <a:r>
              <a:rPr sz="2000" spc="-5" dirty="0">
                <a:solidFill>
                  <a:srgbClr val="595959"/>
                </a:solidFill>
                <a:latin typeface="Times New Roman"/>
                <a:cs typeface="Times New Roman"/>
              </a:rPr>
              <a:t> extension</a:t>
            </a:r>
            <a:r>
              <a:rPr sz="2000" dirty="0">
                <a:solidFill>
                  <a:srgbClr val="595959"/>
                </a:solidFill>
                <a:latin typeface="Times New Roman"/>
                <a:cs typeface="Times New Roman"/>
              </a:rPr>
              <a:t> of</a:t>
            </a:r>
            <a:r>
              <a:rPr sz="2000" spc="-5" dirty="0">
                <a:solidFill>
                  <a:srgbClr val="595959"/>
                </a:solidFill>
                <a:latin typeface="Times New Roman"/>
                <a:cs typeface="Times New Roman"/>
              </a:rPr>
              <a:t> Levin’s verb</a:t>
            </a:r>
            <a:r>
              <a:rPr sz="2000" dirty="0">
                <a:solidFill>
                  <a:srgbClr val="595959"/>
                </a:solidFill>
                <a:latin typeface="Times New Roman"/>
                <a:cs typeface="Times New Roman"/>
              </a:rPr>
              <a:t> </a:t>
            </a:r>
            <a:r>
              <a:rPr sz="2000" spc="-5" dirty="0">
                <a:solidFill>
                  <a:srgbClr val="595959"/>
                </a:solidFill>
                <a:latin typeface="Times New Roman"/>
                <a:cs typeface="Times New Roman"/>
              </a:rPr>
              <a:t>classes,</a:t>
            </a:r>
            <a:r>
              <a:rPr sz="2000" dirty="0">
                <a:solidFill>
                  <a:srgbClr val="595959"/>
                </a:solidFill>
                <a:latin typeface="Times New Roman"/>
                <a:cs typeface="Times New Roman"/>
              </a:rPr>
              <a:t> </a:t>
            </a:r>
            <a:r>
              <a:rPr sz="2000" spc="-5" dirty="0">
                <a:solidFill>
                  <a:srgbClr val="595959"/>
                </a:solidFill>
                <a:latin typeface="Times New Roman"/>
                <a:cs typeface="Times New Roman"/>
              </a:rPr>
              <a:t>giving</a:t>
            </a:r>
            <a:r>
              <a:rPr sz="2000" dirty="0">
                <a:solidFill>
                  <a:srgbClr val="595959"/>
                </a:solidFill>
                <a:latin typeface="Times New Roman"/>
                <a:cs typeface="Times New Roman"/>
              </a:rPr>
              <a:t> </a:t>
            </a:r>
            <a:r>
              <a:rPr sz="2000" spc="-10" dirty="0">
                <a:solidFill>
                  <a:srgbClr val="595959"/>
                </a:solidFill>
                <a:latin typeface="Times New Roman"/>
                <a:cs typeface="Times New Roman"/>
              </a:rPr>
              <a:t>semantic</a:t>
            </a:r>
            <a:r>
              <a:rPr sz="2000" spc="-5" dirty="0">
                <a:solidFill>
                  <a:srgbClr val="595959"/>
                </a:solidFill>
                <a:latin typeface="Times New Roman"/>
                <a:cs typeface="Times New Roman"/>
              </a:rPr>
              <a:t> roles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from</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about</a:t>
            </a:r>
            <a:r>
              <a:rPr sz="2000" spc="-10" dirty="0">
                <a:solidFill>
                  <a:srgbClr val="595959"/>
                </a:solidFill>
                <a:latin typeface="Times New Roman"/>
                <a:cs typeface="Times New Roman"/>
              </a:rPr>
              <a:t> </a:t>
            </a:r>
            <a:r>
              <a:rPr sz="2000" dirty="0">
                <a:solidFill>
                  <a:srgbClr val="595959"/>
                </a:solidFill>
                <a:latin typeface="Times New Roman"/>
                <a:cs typeface="Times New Roman"/>
              </a:rPr>
              <a:t>20 </a:t>
            </a:r>
            <a:r>
              <a:rPr sz="2000" spc="-5" dirty="0">
                <a:solidFill>
                  <a:srgbClr val="595959"/>
                </a:solidFill>
                <a:latin typeface="Times New Roman"/>
                <a:cs typeface="Times New Roman"/>
              </a:rPr>
              <a:t>possible roles</a:t>
            </a:r>
            <a:endParaRPr sz="2000">
              <a:latin typeface="Times New Roman"/>
              <a:cs typeface="Times New Roman"/>
            </a:endParaRPr>
          </a:p>
          <a:p>
            <a:pPr marL="48895">
              <a:lnSpc>
                <a:spcPct val="100000"/>
              </a:lnSpc>
              <a:spcBef>
                <a:spcPts val="800"/>
              </a:spcBef>
            </a:pPr>
            <a:r>
              <a:rPr sz="1600" spc="-10" dirty="0">
                <a:solidFill>
                  <a:srgbClr val="002060"/>
                </a:solidFill>
                <a:latin typeface="Impact"/>
                <a:cs typeface="Impact"/>
              </a:rPr>
              <a:t>­</a:t>
            </a:r>
            <a:r>
              <a:rPr sz="1600" spc="65" dirty="0">
                <a:solidFill>
                  <a:srgbClr val="002060"/>
                </a:solidFill>
                <a:latin typeface="Impact"/>
                <a:cs typeface="Impact"/>
              </a:rPr>
              <a:t> </a:t>
            </a:r>
            <a:r>
              <a:rPr sz="1600" spc="-5" dirty="0">
                <a:solidFill>
                  <a:srgbClr val="595959"/>
                </a:solidFill>
                <a:latin typeface="Times New Roman"/>
                <a:cs typeface="Times New Roman"/>
              </a:rPr>
              <a:t>Agent, </a:t>
            </a:r>
            <a:r>
              <a:rPr sz="1600" dirty="0">
                <a:solidFill>
                  <a:srgbClr val="595959"/>
                </a:solidFill>
                <a:latin typeface="Times New Roman"/>
                <a:cs typeface="Times New Roman"/>
              </a:rPr>
              <a:t>Patient,</a:t>
            </a:r>
            <a:r>
              <a:rPr sz="1600" spc="-30" dirty="0">
                <a:solidFill>
                  <a:srgbClr val="595959"/>
                </a:solidFill>
                <a:latin typeface="Times New Roman"/>
                <a:cs typeface="Times New Roman"/>
              </a:rPr>
              <a:t> </a:t>
            </a:r>
            <a:r>
              <a:rPr sz="1600" dirty="0">
                <a:solidFill>
                  <a:srgbClr val="595959"/>
                </a:solidFill>
                <a:latin typeface="Times New Roman"/>
                <a:cs typeface="Times New Roman"/>
              </a:rPr>
              <a:t>Theme, </a:t>
            </a:r>
            <a:r>
              <a:rPr sz="1600" spc="-5" dirty="0">
                <a:solidFill>
                  <a:srgbClr val="595959"/>
                </a:solidFill>
                <a:latin typeface="Times New Roman"/>
                <a:cs typeface="Times New Roman"/>
              </a:rPr>
              <a:t>Experiencer, </a:t>
            </a:r>
            <a:r>
              <a:rPr sz="1600" dirty="0">
                <a:solidFill>
                  <a:srgbClr val="595959"/>
                </a:solidFill>
                <a:latin typeface="Times New Roman"/>
                <a:cs typeface="Times New Roman"/>
              </a:rPr>
              <a:t>etc., similar to theta</a:t>
            </a:r>
            <a:r>
              <a:rPr sz="1600" spc="-5" dirty="0">
                <a:solidFill>
                  <a:srgbClr val="595959"/>
                </a:solidFill>
                <a:latin typeface="Times New Roman"/>
                <a:cs typeface="Times New Roman"/>
              </a:rPr>
              <a:t> </a:t>
            </a:r>
            <a:r>
              <a:rPr sz="1600" dirty="0">
                <a:solidFill>
                  <a:srgbClr val="595959"/>
                </a:solidFill>
                <a:latin typeface="Times New Roman"/>
                <a:cs typeface="Times New Roman"/>
              </a:rPr>
              <a:t>roles</a:t>
            </a:r>
            <a:endParaRPr sz="1600">
              <a:latin typeface="Times New Roman"/>
              <a:cs typeface="Times New Roman"/>
            </a:endParaRPr>
          </a:p>
          <a:p>
            <a:pPr marL="12700" marR="761365">
              <a:lnSpc>
                <a:spcPct val="100000"/>
              </a:lnSpc>
              <a:spcBef>
                <a:spcPts val="1080"/>
              </a:spcBef>
            </a:pPr>
            <a:r>
              <a:rPr sz="2000" spc="-5" dirty="0">
                <a:solidFill>
                  <a:srgbClr val="595959"/>
                </a:solidFill>
                <a:latin typeface="Times New Roman"/>
                <a:cs typeface="Times New Roman"/>
              </a:rPr>
              <a:t>Whenever possible,</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PropBank</a:t>
            </a:r>
            <a:r>
              <a:rPr sz="2000" dirty="0">
                <a:solidFill>
                  <a:srgbClr val="595959"/>
                </a:solidFill>
                <a:latin typeface="Times New Roman"/>
                <a:cs typeface="Times New Roman"/>
              </a:rPr>
              <a:t> </a:t>
            </a:r>
            <a:r>
              <a:rPr sz="2000" spc="-10" dirty="0">
                <a:solidFill>
                  <a:srgbClr val="595959"/>
                </a:solidFill>
                <a:latin typeface="Times New Roman"/>
                <a:cs typeface="Times New Roman"/>
              </a:rPr>
              <a:t>argument </a:t>
            </a:r>
            <a:r>
              <a:rPr sz="2000" spc="-5" dirty="0">
                <a:solidFill>
                  <a:srgbClr val="595959"/>
                </a:solidFill>
                <a:latin typeface="Times New Roman"/>
                <a:cs typeface="Times New Roman"/>
              </a:rPr>
              <a:t>numbering</a:t>
            </a:r>
            <a:r>
              <a:rPr sz="2000" dirty="0">
                <a:solidFill>
                  <a:srgbClr val="595959"/>
                </a:solidFill>
                <a:latin typeface="Times New Roman"/>
                <a:cs typeface="Times New Roman"/>
              </a:rPr>
              <a:t> </a:t>
            </a:r>
            <a:r>
              <a:rPr sz="2000" spc="-5" dirty="0">
                <a:solidFill>
                  <a:srgbClr val="595959"/>
                </a:solidFill>
                <a:latin typeface="Times New Roman"/>
                <a:cs typeface="Times New Roman"/>
              </a:rPr>
              <a:t>is made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consistent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for all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verbs in </a:t>
            </a:r>
            <a:r>
              <a:rPr sz="2000" dirty="0">
                <a:solidFill>
                  <a:srgbClr val="595959"/>
                </a:solidFill>
                <a:latin typeface="Times New Roman"/>
                <a:cs typeface="Times New Roman"/>
              </a:rPr>
              <a:t>a</a:t>
            </a:r>
            <a:r>
              <a:rPr sz="2000" spc="-40" dirty="0">
                <a:solidFill>
                  <a:srgbClr val="595959"/>
                </a:solidFill>
                <a:latin typeface="Times New Roman"/>
                <a:cs typeface="Times New Roman"/>
              </a:rPr>
              <a:t> </a:t>
            </a:r>
            <a:r>
              <a:rPr sz="2000" spc="-35" dirty="0">
                <a:solidFill>
                  <a:srgbClr val="595959"/>
                </a:solidFill>
                <a:latin typeface="Times New Roman"/>
                <a:cs typeface="Times New Roman"/>
              </a:rPr>
              <a:t>VerbNet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class</a:t>
            </a:r>
            <a:endParaRPr sz="2000">
              <a:latin typeface="Times New Roman"/>
              <a:cs typeface="Times New Roman"/>
            </a:endParaRPr>
          </a:p>
          <a:p>
            <a:pPr marL="48895">
              <a:lnSpc>
                <a:spcPct val="100000"/>
              </a:lnSpc>
              <a:spcBef>
                <a:spcPts val="800"/>
              </a:spcBef>
            </a:pPr>
            <a:r>
              <a:rPr sz="1600" spc="-10" dirty="0">
                <a:solidFill>
                  <a:srgbClr val="002060"/>
                </a:solidFill>
                <a:latin typeface="Impact"/>
                <a:cs typeface="Impact"/>
              </a:rPr>
              <a:t>­</a:t>
            </a:r>
            <a:r>
              <a:rPr sz="1600" spc="65" dirty="0">
                <a:solidFill>
                  <a:srgbClr val="002060"/>
                </a:solidFill>
                <a:latin typeface="Impact"/>
                <a:cs typeface="Impact"/>
              </a:rPr>
              <a:t> </a:t>
            </a:r>
            <a:r>
              <a:rPr sz="1600" spc="-5" dirty="0">
                <a:solidFill>
                  <a:srgbClr val="595959"/>
                </a:solidFill>
                <a:latin typeface="Times New Roman"/>
                <a:cs typeface="Times New Roman"/>
              </a:rPr>
              <a:t>There</a:t>
            </a:r>
            <a:r>
              <a:rPr sz="1600" dirty="0">
                <a:solidFill>
                  <a:srgbClr val="595959"/>
                </a:solidFill>
                <a:latin typeface="Times New Roman"/>
                <a:cs typeface="Times New Roman"/>
              </a:rPr>
              <a:t> is only 50% overlap </a:t>
            </a:r>
            <a:r>
              <a:rPr sz="1600" spc="-5" dirty="0">
                <a:solidFill>
                  <a:srgbClr val="595959"/>
                </a:solidFill>
                <a:latin typeface="Times New Roman"/>
                <a:cs typeface="Times New Roman"/>
              </a:rPr>
              <a:t>between</a:t>
            </a:r>
            <a:r>
              <a:rPr sz="1600" dirty="0">
                <a:solidFill>
                  <a:srgbClr val="595959"/>
                </a:solidFill>
                <a:latin typeface="Times New Roman"/>
                <a:cs typeface="Times New Roman"/>
              </a:rPr>
              <a:t> </a:t>
            </a:r>
            <a:r>
              <a:rPr sz="1600" spc="-5" dirty="0">
                <a:solidFill>
                  <a:srgbClr val="595959"/>
                </a:solidFill>
                <a:latin typeface="Times New Roman"/>
                <a:cs typeface="Times New Roman"/>
              </a:rPr>
              <a:t>PropBank</a:t>
            </a:r>
            <a:r>
              <a:rPr sz="1600" spc="5" dirty="0">
                <a:solidFill>
                  <a:srgbClr val="595959"/>
                </a:solidFill>
                <a:latin typeface="Times New Roman"/>
                <a:cs typeface="Times New Roman"/>
              </a:rPr>
              <a:t> </a:t>
            </a:r>
            <a:r>
              <a:rPr sz="1600" dirty="0">
                <a:solidFill>
                  <a:srgbClr val="595959"/>
                </a:solidFill>
                <a:latin typeface="Times New Roman"/>
                <a:cs typeface="Times New Roman"/>
              </a:rPr>
              <a:t>and</a:t>
            </a:r>
            <a:r>
              <a:rPr sz="1600" spc="-30" dirty="0">
                <a:solidFill>
                  <a:srgbClr val="595959"/>
                </a:solidFill>
                <a:latin typeface="Times New Roman"/>
                <a:cs typeface="Times New Roman"/>
              </a:rPr>
              <a:t> VerbNet</a:t>
            </a:r>
            <a:r>
              <a:rPr sz="1600" spc="5" dirty="0">
                <a:solidFill>
                  <a:srgbClr val="595959"/>
                </a:solidFill>
                <a:latin typeface="Times New Roman"/>
                <a:cs typeface="Times New Roman"/>
              </a:rPr>
              <a:t> </a:t>
            </a:r>
            <a:r>
              <a:rPr sz="1600" dirty="0">
                <a:solidFill>
                  <a:srgbClr val="595959"/>
                </a:solidFill>
                <a:latin typeface="Times New Roman"/>
                <a:cs typeface="Times New Roman"/>
              </a:rPr>
              <a:t>verbs</a:t>
            </a:r>
            <a:endParaRPr sz="1600">
              <a:latin typeface="Times New Roman"/>
              <a:cs typeface="Times New Roman"/>
            </a:endParaRPr>
          </a:p>
          <a:p>
            <a:pPr marL="12700">
              <a:lnSpc>
                <a:spcPct val="100000"/>
              </a:lnSpc>
              <a:spcBef>
                <a:spcPts val="980"/>
              </a:spcBef>
            </a:pPr>
            <a:r>
              <a:rPr sz="2000" spc="-5" dirty="0">
                <a:solidFill>
                  <a:srgbClr val="595959"/>
                </a:solidFill>
                <a:latin typeface="Times New Roman"/>
                <a:cs typeface="Times New Roman"/>
              </a:rPr>
              <a:t>Example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from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frameset</a:t>
            </a:r>
            <a:r>
              <a:rPr sz="2000" spc="-10" dirty="0">
                <a:solidFill>
                  <a:srgbClr val="595959"/>
                </a:solidFill>
                <a:latin typeface="Times New Roman"/>
                <a:cs typeface="Times New Roman"/>
              </a:rPr>
              <a:t> file</a:t>
            </a:r>
            <a:r>
              <a:rPr sz="2000" spc="-5" dirty="0">
                <a:solidFill>
                  <a:srgbClr val="595959"/>
                </a:solidFill>
                <a:latin typeface="Times New Roman"/>
                <a:cs typeface="Times New Roman"/>
              </a:rPr>
              <a:t> for “explore,” which</a:t>
            </a:r>
            <a:r>
              <a:rPr sz="2000" dirty="0">
                <a:solidFill>
                  <a:srgbClr val="595959"/>
                </a:solidFill>
                <a:latin typeface="Times New Roman"/>
                <a:cs typeface="Times New Roman"/>
              </a:rPr>
              <a:t> </a:t>
            </a:r>
            <a:r>
              <a:rPr sz="2000" spc="-5" dirty="0">
                <a:solidFill>
                  <a:srgbClr val="595959"/>
                </a:solidFill>
                <a:latin typeface="Times New Roman"/>
                <a:cs typeface="Times New Roman"/>
              </a:rPr>
              <a:t>has </a:t>
            </a:r>
            <a:r>
              <a:rPr sz="2000" dirty="0">
                <a:solidFill>
                  <a:srgbClr val="595959"/>
                </a:solidFill>
                <a:latin typeface="Times New Roman"/>
                <a:cs typeface="Times New Roman"/>
              </a:rPr>
              <a:t>a</a:t>
            </a:r>
            <a:r>
              <a:rPr sz="2000" spc="-40" dirty="0">
                <a:solidFill>
                  <a:srgbClr val="595959"/>
                </a:solidFill>
                <a:latin typeface="Times New Roman"/>
                <a:cs typeface="Times New Roman"/>
              </a:rPr>
              <a:t> </a:t>
            </a:r>
            <a:r>
              <a:rPr sz="2000" dirty="0">
                <a:solidFill>
                  <a:srgbClr val="595959"/>
                </a:solidFill>
                <a:latin typeface="Times New Roman"/>
                <a:cs typeface="Times New Roman"/>
              </a:rPr>
              <a:t>VN</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class:</a:t>
            </a:r>
            <a:endParaRPr sz="2000">
              <a:latin typeface="Times New Roman"/>
              <a:cs typeface="Times New Roman"/>
            </a:endParaRPr>
          </a:p>
          <a:p>
            <a:pPr marL="12700">
              <a:lnSpc>
                <a:spcPct val="100000"/>
              </a:lnSpc>
              <a:spcBef>
                <a:spcPts val="800"/>
              </a:spcBef>
            </a:pPr>
            <a:r>
              <a:rPr sz="1400" spc="-5" dirty="0">
                <a:solidFill>
                  <a:srgbClr val="595959"/>
                </a:solidFill>
                <a:latin typeface="Times New Roman"/>
                <a:cs typeface="Times New Roman"/>
              </a:rPr>
              <a:t>&lt;roleset</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id=“</a:t>
            </a:r>
            <a:r>
              <a:rPr sz="1400" spc="-5" dirty="0">
                <a:solidFill>
                  <a:srgbClr val="5904E1"/>
                </a:solidFill>
                <a:latin typeface="Times New Roman"/>
                <a:cs typeface="Times New Roman"/>
              </a:rPr>
              <a:t>explore.01</a:t>
            </a:r>
            <a:r>
              <a:rPr sz="1400" spc="-5" dirty="0">
                <a:solidFill>
                  <a:srgbClr val="595959"/>
                </a:solidFill>
                <a:latin typeface="Times New Roman"/>
                <a:cs typeface="Times New Roman"/>
              </a:rPr>
              <a:t>”</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name=“</a:t>
            </a:r>
            <a:r>
              <a:rPr sz="1400" spc="-5" dirty="0">
                <a:solidFill>
                  <a:srgbClr val="5904E1"/>
                </a:solidFill>
                <a:latin typeface="Times New Roman"/>
                <a:cs typeface="Times New Roman"/>
              </a:rPr>
              <a:t>explore,</a:t>
            </a:r>
            <a:r>
              <a:rPr sz="1400" spc="15" dirty="0">
                <a:solidFill>
                  <a:srgbClr val="5904E1"/>
                </a:solidFill>
                <a:latin typeface="Times New Roman"/>
                <a:cs typeface="Times New Roman"/>
              </a:rPr>
              <a:t> </a:t>
            </a:r>
            <a:r>
              <a:rPr sz="1400" dirty="0">
                <a:solidFill>
                  <a:srgbClr val="5904E1"/>
                </a:solidFill>
                <a:latin typeface="Times New Roman"/>
                <a:cs typeface="Times New Roman"/>
              </a:rPr>
              <a:t>discover</a:t>
            </a:r>
            <a:r>
              <a:rPr sz="1400" spc="5" dirty="0">
                <a:solidFill>
                  <a:srgbClr val="5904E1"/>
                </a:solidFill>
                <a:latin typeface="Times New Roman"/>
                <a:cs typeface="Times New Roman"/>
              </a:rPr>
              <a:t> </a:t>
            </a:r>
            <a:r>
              <a:rPr sz="1400" dirty="0">
                <a:solidFill>
                  <a:srgbClr val="5904E1"/>
                </a:solidFill>
                <a:latin typeface="Times New Roman"/>
                <a:cs typeface="Times New Roman"/>
              </a:rPr>
              <a:t>new</a:t>
            </a:r>
            <a:r>
              <a:rPr sz="1400" spc="15" dirty="0">
                <a:solidFill>
                  <a:srgbClr val="5904E1"/>
                </a:solidFill>
                <a:latin typeface="Times New Roman"/>
                <a:cs typeface="Times New Roman"/>
              </a:rPr>
              <a:t> </a:t>
            </a:r>
            <a:r>
              <a:rPr sz="1400" spc="-5" dirty="0">
                <a:solidFill>
                  <a:srgbClr val="5904E1"/>
                </a:solidFill>
                <a:latin typeface="Times New Roman"/>
                <a:cs typeface="Times New Roman"/>
              </a:rPr>
              <a:t>places</a:t>
            </a:r>
            <a:r>
              <a:rPr sz="1400" spc="20" dirty="0">
                <a:solidFill>
                  <a:srgbClr val="5904E1"/>
                </a:solidFill>
                <a:latin typeface="Times New Roman"/>
                <a:cs typeface="Times New Roman"/>
              </a:rPr>
              <a:t> </a:t>
            </a:r>
            <a:r>
              <a:rPr sz="1400" dirty="0">
                <a:solidFill>
                  <a:srgbClr val="5904E1"/>
                </a:solidFill>
                <a:latin typeface="Times New Roman"/>
                <a:cs typeface="Times New Roman"/>
              </a:rPr>
              <a:t>or</a:t>
            </a:r>
            <a:r>
              <a:rPr sz="1400" spc="5" dirty="0">
                <a:solidFill>
                  <a:srgbClr val="5904E1"/>
                </a:solidFill>
                <a:latin typeface="Times New Roman"/>
                <a:cs typeface="Times New Roman"/>
              </a:rPr>
              <a:t> </a:t>
            </a:r>
            <a:r>
              <a:rPr sz="1400" spc="-5" dirty="0">
                <a:solidFill>
                  <a:srgbClr val="5904E1"/>
                </a:solidFill>
                <a:latin typeface="Times New Roman"/>
                <a:cs typeface="Times New Roman"/>
              </a:rPr>
              <a:t>things</a:t>
            </a:r>
            <a:r>
              <a:rPr sz="1400" spc="-5" dirty="0">
                <a:solidFill>
                  <a:srgbClr val="595959"/>
                </a:solidFill>
                <a:latin typeface="Times New Roman"/>
                <a:cs typeface="Times New Roman"/>
              </a:rPr>
              <a:t>”</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vncls=“</a:t>
            </a:r>
            <a:r>
              <a:rPr sz="1400" spc="-5" dirty="0">
                <a:solidFill>
                  <a:srgbClr val="5904E1"/>
                </a:solidFill>
                <a:latin typeface="Times New Roman"/>
                <a:cs typeface="Times New Roman"/>
              </a:rPr>
              <a:t>35.4</a:t>
            </a:r>
            <a:r>
              <a:rPr sz="1400" spc="-5" dirty="0">
                <a:solidFill>
                  <a:srgbClr val="595959"/>
                </a:solidFill>
                <a:latin typeface="Times New Roman"/>
                <a:cs typeface="Times New Roman"/>
              </a:rPr>
              <a:t>”&gt;</a:t>
            </a:r>
            <a:endParaRPr sz="1400">
              <a:latin typeface="Times New Roman"/>
              <a:cs typeface="Times New Roman"/>
            </a:endParaRPr>
          </a:p>
          <a:p>
            <a:pPr marL="12700">
              <a:lnSpc>
                <a:spcPct val="100000"/>
              </a:lnSpc>
              <a:spcBef>
                <a:spcPts val="20"/>
              </a:spcBef>
            </a:pPr>
            <a:r>
              <a:rPr sz="1400" spc="-5" dirty="0">
                <a:solidFill>
                  <a:srgbClr val="595959"/>
                </a:solidFill>
                <a:latin typeface="Times New Roman"/>
                <a:cs typeface="Times New Roman"/>
              </a:rPr>
              <a:t>&lt;roles&gt; &lt;role</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descr=“</a:t>
            </a:r>
            <a:r>
              <a:rPr sz="1400" spc="-5" dirty="0">
                <a:solidFill>
                  <a:srgbClr val="5904E1"/>
                </a:solidFill>
                <a:latin typeface="Times New Roman"/>
                <a:cs typeface="Times New Roman"/>
              </a:rPr>
              <a:t>explorer</a:t>
            </a:r>
            <a:r>
              <a:rPr sz="1400" spc="-5" dirty="0">
                <a:solidFill>
                  <a:srgbClr val="595959"/>
                </a:solidFill>
                <a:latin typeface="Times New Roman"/>
                <a:cs typeface="Times New Roman"/>
              </a:rPr>
              <a:t>”</a:t>
            </a:r>
            <a:r>
              <a:rPr sz="1400" dirty="0">
                <a:solidFill>
                  <a:srgbClr val="595959"/>
                </a:solidFill>
                <a:latin typeface="Times New Roman"/>
                <a:cs typeface="Times New Roman"/>
              </a:rPr>
              <a:t> </a:t>
            </a:r>
            <a:r>
              <a:rPr sz="1400" spc="-5" dirty="0">
                <a:solidFill>
                  <a:srgbClr val="595959"/>
                </a:solidFill>
                <a:latin typeface="Times New Roman"/>
                <a:cs typeface="Times New Roman"/>
              </a:rPr>
              <a:t>n=“0”&gt;</a:t>
            </a:r>
            <a:endParaRPr sz="1400">
              <a:latin typeface="Times New Roman"/>
              <a:cs typeface="Times New Roman"/>
            </a:endParaRPr>
          </a:p>
          <a:p>
            <a:pPr marL="1749425">
              <a:lnSpc>
                <a:spcPts val="1639"/>
              </a:lnSpc>
              <a:spcBef>
                <a:spcPts val="20"/>
              </a:spcBef>
            </a:pPr>
            <a:r>
              <a:rPr sz="1400" spc="-5" dirty="0">
                <a:solidFill>
                  <a:srgbClr val="595959"/>
                </a:solidFill>
                <a:latin typeface="Times New Roman"/>
                <a:cs typeface="Times New Roman"/>
              </a:rPr>
              <a:t>&lt;vnrole</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vncls=“35.4”</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vntheta=“</a:t>
            </a:r>
            <a:r>
              <a:rPr sz="1400" spc="-5" dirty="0">
                <a:solidFill>
                  <a:srgbClr val="5904E1"/>
                </a:solidFill>
                <a:latin typeface="Times New Roman"/>
                <a:cs typeface="Times New Roman"/>
              </a:rPr>
              <a:t>Agent</a:t>
            </a:r>
            <a:r>
              <a:rPr sz="1400" spc="-5" dirty="0">
                <a:solidFill>
                  <a:srgbClr val="595959"/>
                </a:solidFill>
                <a:latin typeface="Times New Roman"/>
                <a:cs typeface="Times New Roman"/>
              </a:rPr>
              <a:t>”/&gt;&lt;/role&gt;</a:t>
            </a:r>
            <a:endParaRPr sz="1400">
              <a:latin typeface="Times New Roman"/>
              <a:cs typeface="Times New Roman"/>
            </a:endParaRPr>
          </a:p>
          <a:p>
            <a:pPr marL="812165">
              <a:lnSpc>
                <a:spcPts val="1639"/>
              </a:lnSpc>
            </a:pPr>
            <a:r>
              <a:rPr sz="1400" spc="-5" dirty="0">
                <a:solidFill>
                  <a:srgbClr val="595959"/>
                </a:solidFill>
                <a:latin typeface="Times New Roman"/>
                <a:cs typeface="Times New Roman"/>
              </a:rPr>
              <a:t>&lt;role</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descr=“</a:t>
            </a:r>
            <a:r>
              <a:rPr sz="1400" spc="-5" dirty="0">
                <a:solidFill>
                  <a:srgbClr val="5904E1"/>
                </a:solidFill>
                <a:latin typeface="Times New Roman"/>
                <a:cs typeface="Times New Roman"/>
              </a:rPr>
              <a:t>thing</a:t>
            </a:r>
            <a:r>
              <a:rPr sz="1400" spc="5" dirty="0">
                <a:solidFill>
                  <a:srgbClr val="5904E1"/>
                </a:solidFill>
                <a:latin typeface="Times New Roman"/>
                <a:cs typeface="Times New Roman"/>
              </a:rPr>
              <a:t> </a:t>
            </a:r>
            <a:r>
              <a:rPr sz="1400" spc="-5" dirty="0">
                <a:solidFill>
                  <a:srgbClr val="5904E1"/>
                </a:solidFill>
                <a:latin typeface="Times New Roman"/>
                <a:cs typeface="Times New Roman"/>
              </a:rPr>
              <a:t>(place,</a:t>
            </a:r>
            <a:r>
              <a:rPr sz="1400" spc="10" dirty="0">
                <a:solidFill>
                  <a:srgbClr val="5904E1"/>
                </a:solidFill>
                <a:latin typeface="Times New Roman"/>
                <a:cs typeface="Times New Roman"/>
              </a:rPr>
              <a:t> </a:t>
            </a:r>
            <a:r>
              <a:rPr sz="1400" spc="-10" dirty="0">
                <a:solidFill>
                  <a:srgbClr val="5904E1"/>
                </a:solidFill>
                <a:latin typeface="Times New Roman"/>
                <a:cs typeface="Times New Roman"/>
              </a:rPr>
              <a:t>stuff)</a:t>
            </a:r>
            <a:r>
              <a:rPr sz="1400" dirty="0">
                <a:solidFill>
                  <a:srgbClr val="5904E1"/>
                </a:solidFill>
                <a:latin typeface="Times New Roman"/>
                <a:cs typeface="Times New Roman"/>
              </a:rPr>
              <a:t> </a:t>
            </a:r>
            <a:r>
              <a:rPr sz="1400" spc="-5" dirty="0">
                <a:solidFill>
                  <a:srgbClr val="5904E1"/>
                </a:solidFill>
                <a:latin typeface="Times New Roman"/>
                <a:cs typeface="Times New Roman"/>
              </a:rPr>
              <a:t>explored</a:t>
            </a:r>
            <a:r>
              <a:rPr sz="1400" spc="-5" dirty="0">
                <a:solidFill>
                  <a:srgbClr val="595959"/>
                </a:solidFill>
                <a:latin typeface="Times New Roman"/>
                <a:cs typeface="Times New Roman"/>
              </a:rPr>
              <a:t>”</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n=“1”&gt;</a:t>
            </a:r>
            <a:endParaRPr sz="1400">
              <a:latin typeface="Times New Roman"/>
              <a:cs typeface="Times New Roman"/>
            </a:endParaRPr>
          </a:p>
          <a:p>
            <a:pPr marL="1749425">
              <a:lnSpc>
                <a:spcPct val="100000"/>
              </a:lnSpc>
              <a:spcBef>
                <a:spcPts val="20"/>
              </a:spcBef>
            </a:pPr>
            <a:r>
              <a:rPr sz="1400" spc="-5" dirty="0">
                <a:solidFill>
                  <a:srgbClr val="595959"/>
                </a:solidFill>
                <a:latin typeface="Times New Roman"/>
                <a:cs typeface="Times New Roman"/>
              </a:rPr>
              <a:t>&lt;vnrole</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vncls=“35.4”</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vntheta=“</a:t>
            </a:r>
            <a:r>
              <a:rPr sz="1400" spc="-5" dirty="0">
                <a:solidFill>
                  <a:srgbClr val="5904E1"/>
                </a:solidFill>
                <a:latin typeface="Times New Roman"/>
                <a:cs typeface="Times New Roman"/>
              </a:rPr>
              <a:t>Location</a:t>
            </a:r>
            <a:r>
              <a:rPr sz="1400" spc="-5" dirty="0">
                <a:solidFill>
                  <a:srgbClr val="595959"/>
                </a:solidFill>
                <a:latin typeface="Times New Roman"/>
                <a:cs typeface="Times New Roman"/>
              </a:rPr>
              <a:t>”/&gt;&lt;/role&gt;</a:t>
            </a:r>
            <a:endParaRPr sz="1400">
              <a:latin typeface="Times New Roman"/>
              <a:cs typeface="Times New Roman"/>
            </a:endParaRPr>
          </a:p>
          <a:p>
            <a:pPr marL="12700">
              <a:lnSpc>
                <a:spcPct val="100000"/>
              </a:lnSpc>
              <a:spcBef>
                <a:spcPts val="20"/>
              </a:spcBef>
            </a:pPr>
            <a:r>
              <a:rPr sz="1400" spc="-5" dirty="0">
                <a:solidFill>
                  <a:srgbClr val="595959"/>
                </a:solidFill>
                <a:latin typeface="Times New Roman"/>
                <a:cs typeface="Times New Roman"/>
              </a:rPr>
              <a:t>&lt;/roles&gt;</a:t>
            </a:r>
            <a:endParaRPr sz="1400">
              <a:latin typeface="Times New Roman"/>
              <a:cs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81970"/>
            <a:ext cx="6665595" cy="513080"/>
          </a:xfrm>
          <a:prstGeom prst="rect">
            <a:avLst/>
          </a:prstGeom>
        </p:spPr>
        <p:txBody>
          <a:bodyPr vert="horz" wrap="square" lIns="0" tIns="12700" rIns="0" bIns="0" rtlCol="0">
            <a:spAutoFit/>
          </a:bodyPr>
          <a:lstStyle/>
          <a:p>
            <a:pPr marL="12700">
              <a:lnSpc>
                <a:spcPct val="100000"/>
              </a:lnSpc>
              <a:spcBef>
                <a:spcPts val="100"/>
              </a:spcBef>
            </a:pPr>
            <a:r>
              <a:rPr spc="85" dirty="0"/>
              <a:t>Semantic</a:t>
            </a:r>
            <a:r>
              <a:rPr spc="180" dirty="0"/>
              <a:t> </a:t>
            </a:r>
            <a:r>
              <a:rPr spc="70" dirty="0"/>
              <a:t>Role</a:t>
            </a:r>
            <a:r>
              <a:rPr spc="180" dirty="0"/>
              <a:t> </a:t>
            </a:r>
            <a:r>
              <a:rPr spc="85" dirty="0"/>
              <a:t>Notation</a:t>
            </a:r>
            <a:r>
              <a:rPr spc="175" dirty="0"/>
              <a:t> </a:t>
            </a:r>
            <a:r>
              <a:rPr spc="60" dirty="0"/>
              <a:t>for</a:t>
            </a:r>
            <a:r>
              <a:rPr spc="180" dirty="0"/>
              <a:t> </a:t>
            </a:r>
            <a:r>
              <a:rPr spc="85" dirty="0"/>
              <a:t>PropBank</a:t>
            </a:r>
          </a:p>
        </p:txBody>
      </p:sp>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7" name="object 7"/>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4</a:t>
            </a:r>
            <a:endParaRPr sz="800">
              <a:latin typeface="Times New Roman"/>
              <a:cs typeface="Times New Roman"/>
            </a:endParaRPr>
          </a:p>
        </p:txBody>
      </p:sp>
      <p:sp>
        <p:nvSpPr>
          <p:cNvPr id="3" name="object 3"/>
          <p:cNvSpPr txBox="1"/>
          <p:nvPr/>
        </p:nvSpPr>
        <p:spPr>
          <a:xfrm>
            <a:off x="748244" y="1729106"/>
            <a:ext cx="7745095" cy="2438400"/>
          </a:xfrm>
          <a:prstGeom prst="rect">
            <a:avLst/>
          </a:prstGeom>
        </p:spPr>
        <p:txBody>
          <a:bodyPr vert="horz" wrap="square" lIns="0" tIns="5080" rIns="0" bIns="0" rtlCol="0">
            <a:spAutoFit/>
          </a:bodyPr>
          <a:lstStyle/>
          <a:p>
            <a:pPr marL="12700" marR="47625">
              <a:lnSpc>
                <a:spcPct val="102299"/>
              </a:lnSpc>
              <a:spcBef>
                <a:spcPts val="40"/>
              </a:spcBef>
            </a:pPr>
            <a:r>
              <a:rPr sz="2200" dirty="0">
                <a:solidFill>
                  <a:srgbClr val="595959"/>
                </a:solidFill>
                <a:latin typeface="Times New Roman"/>
                <a:cs typeface="Times New Roman"/>
              </a:rPr>
              <a:t>The </a:t>
            </a:r>
            <a:r>
              <a:rPr sz="2200" spc="-5" dirty="0">
                <a:solidFill>
                  <a:srgbClr val="595959"/>
                </a:solidFill>
                <a:latin typeface="Times New Roman"/>
                <a:cs typeface="Times New Roman"/>
              </a:rPr>
              <a:t>first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two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numbered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arguments correspond,</a:t>
            </a:r>
            <a:r>
              <a:rPr sz="2200" spc="5" dirty="0">
                <a:solidFill>
                  <a:srgbClr val="595959"/>
                </a:solidFill>
                <a:latin typeface="Times New Roman"/>
                <a:cs typeface="Times New Roman"/>
              </a:rPr>
              <a:t> </a:t>
            </a:r>
            <a:r>
              <a:rPr sz="2200" spc="-15" dirty="0">
                <a:solidFill>
                  <a:srgbClr val="595959"/>
                </a:solidFill>
                <a:latin typeface="Times New Roman"/>
                <a:cs typeface="Times New Roman"/>
              </a:rPr>
              <a:t>approximately,</a:t>
            </a:r>
            <a:r>
              <a:rPr sz="2200" spc="5"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core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case roles.</a:t>
            </a:r>
            <a:endParaRPr sz="2200">
              <a:latin typeface="Times New Roman"/>
              <a:cs typeface="Times New Roman"/>
            </a:endParaRPr>
          </a:p>
          <a:p>
            <a:pPr marL="49530">
              <a:lnSpc>
                <a:spcPct val="100000"/>
              </a:lnSpc>
              <a:spcBef>
                <a:spcPts val="560"/>
              </a:spcBef>
            </a:pPr>
            <a:r>
              <a:rPr sz="1800" spc="-10" dirty="0">
                <a:solidFill>
                  <a:srgbClr val="002060"/>
                </a:solidFill>
                <a:latin typeface="Impact"/>
                <a:cs typeface="Impact"/>
              </a:rPr>
              <a:t>­ </a:t>
            </a:r>
            <a:r>
              <a:rPr sz="1800" spc="-75" dirty="0">
                <a:solidFill>
                  <a:srgbClr val="002060"/>
                </a:solidFill>
                <a:latin typeface="Impact"/>
                <a:cs typeface="Impact"/>
              </a:rPr>
              <a:t> </a:t>
            </a:r>
            <a:r>
              <a:rPr sz="1800" dirty="0">
                <a:solidFill>
                  <a:srgbClr val="595959"/>
                </a:solidFill>
                <a:latin typeface="Times New Roman"/>
                <a:cs typeface="Times New Roman"/>
              </a:rPr>
              <a:t>A</a:t>
            </a:r>
            <a:r>
              <a:rPr sz="1800" spc="-35" dirty="0">
                <a:solidFill>
                  <a:srgbClr val="595959"/>
                </a:solidFill>
                <a:latin typeface="Times New Roman"/>
                <a:cs typeface="Times New Roman"/>
              </a:rPr>
              <a:t>r</a:t>
            </a:r>
            <a:r>
              <a:rPr sz="1800" dirty="0">
                <a:solidFill>
                  <a:srgbClr val="595959"/>
                </a:solidFill>
                <a:latin typeface="Times New Roman"/>
                <a:cs typeface="Times New Roman"/>
              </a:rPr>
              <a:t>g0—</a:t>
            </a:r>
            <a:r>
              <a:rPr sz="1800" spc="-5" dirty="0">
                <a:solidFill>
                  <a:srgbClr val="595959"/>
                </a:solidFill>
                <a:latin typeface="Times New Roman"/>
                <a:cs typeface="Times New Roman"/>
              </a:rPr>
              <a:t>P</a:t>
            </a:r>
            <a:r>
              <a:rPr sz="1800" dirty="0">
                <a:solidFill>
                  <a:srgbClr val="595959"/>
                </a:solidFill>
                <a:latin typeface="Times New Roman"/>
                <a:cs typeface="Times New Roman"/>
              </a:rPr>
              <a:t>ro</a:t>
            </a:r>
            <a:r>
              <a:rPr sz="1800" spc="-5" dirty="0">
                <a:solidFill>
                  <a:srgbClr val="595959"/>
                </a:solidFill>
                <a:latin typeface="Times New Roman"/>
                <a:cs typeface="Times New Roman"/>
              </a:rPr>
              <a:t>t</a:t>
            </a:r>
            <a:r>
              <a:rPr sz="1800" dirty="0">
                <a:solidFill>
                  <a:srgbClr val="595959"/>
                </a:solidFill>
                <a:latin typeface="Times New Roman"/>
                <a:cs typeface="Times New Roman"/>
              </a:rPr>
              <a:t>o</a:t>
            </a:r>
            <a:r>
              <a:rPr sz="1800" spc="-5" dirty="0">
                <a:solidFill>
                  <a:srgbClr val="595959"/>
                </a:solidFill>
                <a:latin typeface="Times New Roman"/>
                <a:cs typeface="Times New Roman"/>
              </a:rPr>
              <a:t>t</a:t>
            </a:r>
            <a:r>
              <a:rPr sz="1800" dirty="0">
                <a:solidFill>
                  <a:srgbClr val="595959"/>
                </a:solidFill>
                <a:latin typeface="Times New Roman"/>
                <a:cs typeface="Times New Roman"/>
              </a:rPr>
              <a:t>yp</a:t>
            </a:r>
            <a:r>
              <a:rPr sz="1800" spc="-5" dirty="0">
                <a:solidFill>
                  <a:srgbClr val="595959"/>
                </a:solidFill>
                <a:latin typeface="Times New Roman"/>
                <a:cs typeface="Times New Roman"/>
              </a:rPr>
              <a:t>i</a:t>
            </a:r>
            <a:r>
              <a:rPr sz="1800" dirty="0">
                <a:solidFill>
                  <a:srgbClr val="595959"/>
                </a:solidFill>
                <a:latin typeface="Times New Roman"/>
                <a:cs typeface="Times New Roman"/>
              </a:rPr>
              <a:t>cal</a:t>
            </a:r>
            <a:r>
              <a:rPr sz="1800" spc="-100" dirty="0">
                <a:solidFill>
                  <a:srgbClr val="595959"/>
                </a:solidFill>
                <a:latin typeface="Times New Roman"/>
                <a:cs typeface="Times New Roman"/>
              </a:rPr>
              <a:t> </a:t>
            </a:r>
            <a:r>
              <a:rPr sz="1800" dirty="0">
                <a:solidFill>
                  <a:srgbClr val="595959"/>
                </a:solidFill>
                <a:latin typeface="Times New Roman"/>
                <a:cs typeface="Times New Roman"/>
              </a:rPr>
              <a:t>Agent</a:t>
            </a:r>
            <a:endParaRPr sz="1800">
              <a:latin typeface="Times New Roman"/>
              <a:cs typeface="Times New Roman"/>
            </a:endParaRPr>
          </a:p>
          <a:p>
            <a:pPr marL="49530">
              <a:lnSpc>
                <a:spcPct val="100000"/>
              </a:lnSpc>
              <a:spcBef>
                <a:spcPts val="64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Arg1—Prototypical Patient </a:t>
            </a:r>
            <a:r>
              <a:rPr sz="1800" dirty="0">
                <a:solidFill>
                  <a:srgbClr val="595959"/>
                </a:solidFill>
                <a:latin typeface="Times New Roman"/>
                <a:cs typeface="Times New Roman"/>
              </a:rPr>
              <a:t>or</a:t>
            </a:r>
            <a:r>
              <a:rPr sz="1800" spc="-40" dirty="0">
                <a:solidFill>
                  <a:srgbClr val="595959"/>
                </a:solidFill>
                <a:latin typeface="Times New Roman"/>
                <a:cs typeface="Times New Roman"/>
              </a:rPr>
              <a:t> </a:t>
            </a:r>
            <a:r>
              <a:rPr sz="1800" spc="-5" dirty="0">
                <a:solidFill>
                  <a:srgbClr val="595959"/>
                </a:solidFill>
                <a:latin typeface="Times New Roman"/>
                <a:cs typeface="Times New Roman"/>
              </a:rPr>
              <a:t>Theme</a:t>
            </a:r>
            <a:endParaRPr sz="1800">
              <a:latin typeface="Times New Roman"/>
              <a:cs typeface="Times New Roman"/>
            </a:endParaRPr>
          </a:p>
          <a:p>
            <a:pPr marL="49530">
              <a:lnSpc>
                <a:spcPct val="100000"/>
              </a:lnSpc>
              <a:spcBef>
                <a:spcPts val="54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Remaining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numbered</a:t>
            </a:r>
            <a:r>
              <a:rPr sz="1800" spc="5" dirty="0">
                <a:solidFill>
                  <a:srgbClr val="595959"/>
                </a:solidFill>
                <a:latin typeface="Times New Roman"/>
                <a:cs typeface="Times New Roman"/>
              </a:rPr>
              <a:t> </a:t>
            </a:r>
            <a:r>
              <a:rPr sz="1800" spc="-10" dirty="0">
                <a:solidFill>
                  <a:srgbClr val="595959"/>
                </a:solidFill>
                <a:latin typeface="Times New Roman"/>
                <a:cs typeface="Times New Roman"/>
              </a:rPr>
              <a:t>args</a:t>
            </a:r>
            <a:r>
              <a:rPr sz="1800" spc="5" dirty="0">
                <a:solidFill>
                  <a:srgbClr val="595959"/>
                </a:solidFill>
                <a:latin typeface="Times New Roman"/>
                <a:cs typeface="Times New Roman"/>
              </a:rPr>
              <a:t> </a:t>
            </a:r>
            <a:r>
              <a:rPr sz="1800" dirty="0">
                <a:solidFill>
                  <a:srgbClr val="595959"/>
                </a:solidFill>
                <a:latin typeface="Times New Roman"/>
                <a:cs typeface="Times New Roman"/>
              </a:rPr>
              <a:t>are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verb-specific</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case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roles,</a:t>
            </a:r>
            <a:r>
              <a:rPr sz="1800" spc="-95" dirty="0">
                <a:solidFill>
                  <a:srgbClr val="595959"/>
                </a:solidFill>
                <a:latin typeface="Times New Roman"/>
                <a:cs typeface="Times New Roman"/>
              </a:rPr>
              <a:t> </a:t>
            </a:r>
            <a:r>
              <a:rPr sz="1800" spc="-10" dirty="0">
                <a:solidFill>
                  <a:srgbClr val="595959"/>
                </a:solidFill>
                <a:latin typeface="Times New Roman"/>
                <a:cs typeface="Times New Roman"/>
              </a:rPr>
              <a:t>Arg2</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through</a:t>
            </a:r>
            <a:r>
              <a:rPr sz="1800" spc="-95" dirty="0">
                <a:solidFill>
                  <a:srgbClr val="595959"/>
                </a:solidFill>
                <a:latin typeface="Times New Roman"/>
                <a:cs typeface="Times New Roman"/>
              </a:rPr>
              <a:t> </a:t>
            </a:r>
            <a:r>
              <a:rPr sz="1800" spc="-10" dirty="0">
                <a:solidFill>
                  <a:srgbClr val="595959"/>
                </a:solidFill>
                <a:latin typeface="Times New Roman"/>
                <a:cs typeface="Times New Roman"/>
              </a:rPr>
              <a:t>Arg5</a:t>
            </a:r>
            <a:endParaRPr sz="1800">
              <a:latin typeface="Times New Roman"/>
              <a:cs typeface="Times New Roman"/>
            </a:endParaRPr>
          </a:p>
          <a:p>
            <a:pPr marL="12700" marR="5080">
              <a:lnSpc>
                <a:spcPct val="100000"/>
              </a:lnSpc>
              <a:spcBef>
                <a:spcPts val="640"/>
              </a:spcBef>
            </a:pPr>
            <a:r>
              <a:rPr sz="2000" spc="-5" dirty="0">
                <a:solidFill>
                  <a:srgbClr val="595959"/>
                </a:solidFill>
                <a:latin typeface="Times New Roman"/>
                <a:cs typeface="Times New Roman"/>
              </a:rPr>
              <a:t>Another </a:t>
            </a:r>
            <a:r>
              <a:rPr sz="2000" spc="-15" dirty="0">
                <a:solidFill>
                  <a:srgbClr val="595959"/>
                </a:solidFill>
                <a:latin typeface="Times New Roman"/>
                <a:cs typeface="Times New Roman"/>
              </a:rPr>
              <a:t>large</a:t>
            </a:r>
            <a:r>
              <a:rPr sz="2000" spc="-5" dirty="0">
                <a:solidFill>
                  <a:srgbClr val="595959"/>
                </a:solidFill>
                <a:latin typeface="Times New Roman"/>
                <a:cs typeface="Times New Roman"/>
              </a:rPr>
              <a:t> group</a:t>
            </a:r>
            <a:r>
              <a:rPr sz="2000" dirty="0">
                <a:solidFill>
                  <a:srgbClr val="595959"/>
                </a:solidFill>
                <a:latin typeface="Times New Roman"/>
                <a:cs typeface="Times New Roman"/>
              </a:rPr>
              <a:t> of</a:t>
            </a:r>
            <a:r>
              <a:rPr sz="2000" spc="-5" dirty="0">
                <a:solidFill>
                  <a:srgbClr val="595959"/>
                </a:solidFill>
                <a:latin typeface="Times New Roman"/>
                <a:cs typeface="Times New Roman"/>
              </a:rPr>
              <a:t> roles</a:t>
            </a:r>
            <a:r>
              <a:rPr sz="2000" dirty="0">
                <a:solidFill>
                  <a:srgbClr val="595959"/>
                </a:solidFill>
                <a:latin typeface="Times New Roman"/>
                <a:cs typeface="Times New Roman"/>
              </a:rPr>
              <a:t> </a:t>
            </a:r>
            <a:r>
              <a:rPr sz="2000" spc="-5" dirty="0">
                <a:solidFill>
                  <a:srgbClr val="595959"/>
                </a:solidFill>
                <a:latin typeface="Times New Roman"/>
                <a:cs typeface="Times New Roman"/>
              </a:rPr>
              <a:t>is the adjunctive roles</a:t>
            </a:r>
            <a:r>
              <a:rPr sz="2000" dirty="0">
                <a:solidFill>
                  <a:srgbClr val="595959"/>
                </a:solidFill>
                <a:latin typeface="Times New Roman"/>
                <a:cs typeface="Times New Roman"/>
              </a:rPr>
              <a:t> </a:t>
            </a:r>
            <a:r>
              <a:rPr sz="2000" spc="-5" dirty="0">
                <a:solidFill>
                  <a:srgbClr val="595959"/>
                </a:solidFill>
                <a:latin typeface="Times New Roman"/>
                <a:cs typeface="Times New Roman"/>
              </a:rPr>
              <a:t>(which</a:t>
            </a:r>
            <a:r>
              <a:rPr sz="2000" dirty="0">
                <a:solidFill>
                  <a:srgbClr val="595959"/>
                </a:solidFill>
                <a:latin typeface="Times New Roman"/>
                <a:cs typeface="Times New Roman"/>
              </a:rPr>
              <a:t> </a:t>
            </a:r>
            <a:r>
              <a:rPr sz="2000" spc="-5" dirty="0">
                <a:solidFill>
                  <a:srgbClr val="595959"/>
                </a:solidFill>
                <a:latin typeface="Times New Roman"/>
                <a:cs typeface="Times New Roman"/>
              </a:rPr>
              <a:t>can</a:t>
            </a:r>
            <a:r>
              <a:rPr sz="2000" dirty="0">
                <a:solidFill>
                  <a:srgbClr val="595959"/>
                </a:solidFill>
                <a:latin typeface="Times New Roman"/>
                <a:cs typeface="Times New Roman"/>
              </a:rPr>
              <a:t> be</a:t>
            </a:r>
            <a:r>
              <a:rPr sz="2000" spc="-5" dirty="0">
                <a:solidFill>
                  <a:srgbClr val="595959"/>
                </a:solidFill>
                <a:latin typeface="Times New Roman"/>
                <a:cs typeface="Times New Roman"/>
              </a:rPr>
              <a:t> applied</a:t>
            </a:r>
            <a:r>
              <a:rPr sz="2000" dirty="0">
                <a:solidFill>
                  <a:srgbClr val="595959"/>
                </a:solidFill>
                <a:latin typeface="Times New Roman"/>
                <a:cs typeface="Times New Roman"/>
              </a:rPr>
              <a:t> </a:t>
            </a:r>
            <a:r>
              <a:rPr sz="2000" spc="-5" dirty="0">
                <a:solidFill>
                  <a:srgbClr val="595959"/>
                </a:solidFill>
                <a:latin typeface="Times New Roman"/>
                <a:cs typeface="Times New Roman"/>
              </a:rPr>
              <a:t>to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any verb).</a:t>
            </a:r>
            <a:r>
              <a:rPr sz="2000" spc="459" dirty="0">
                <a:solidFill>
                  <a:srgbClr val="595959"/>
                </a:solidFill>
                <a:latin typeface="Times New Roman"/>
                <a:cs typeface="Times New Roman"/>
              </a:rPr>
              <a:t> </a:t>
            </a:r>
            <a:r>
              <a:rPr sz="2000" spc="-5" dirty="0">
                <a:solidFill>
                  <a:srgbClr val="595959"/>
                </a:solidFill>
                <a:latin typeface="Times New Roman"/>
                <a:cs typeface="Times New Roman"/>
              </a:rPr>
              <a:t>They</a:t>
            </a:r>
            <a:r>
              <a:rPr sz="2000" dirty="0">
                <a:solidFill>
                  <a:srgbClr val="595959"/>
                </a:solidFill>
                <a:latin typeface="Times New Roman"/>
                <a:cs typeface="Times New Roman"/>
              </a:rPr>
              <a:t> </a:t>
            </a:r>
            <a:r>
              <a:rPr sz="2000" spc="-5" dirty="0">
                <a:solidFill>
                  <a:srgbClr val="595959"/>
                </a:solidFill>
                <a:latin typeface="Times New Roman"/>
                <a:cs typeface="Times New Roman"/>
              </a:rPr>
              <a:t>are annotated</a:t>
            </a:r>
            <a:r>
              <a:rPr sz="2000" dirty="0">
                <a:solidFill>
                  <a:srgbClr val="595959"/>
                </a:solidFill>
                <a:latin typeface="Times New Roman"/>
                <a:cs typeface="Times New Roman"/>
              </a:rPr>
              <a:t> </a:t>
            </a:r>
            <a:r>
              <a:rPr sz="2000" spc="-5" dirty="0">
                <a:solidFill>
                  <a:srgbClr val="595959"/>
                </a:solidFill>
                <a:latin typeface="Times New Roman"/>
                <a:cs typeface="Times New Roman"/>
              </a:rPr>
              <a:t>as</a:t>
            </a:r>
            <a:r>
              <a:rPr sz="2000" spc="-114" dirty="0">
                <a:solidFill>
                  <a:srgbClr val="595959"/>
                </a:solidFill>
                <a:latin typeface="Times New Roman"/>
                <a:cs typeface="Times New Roman"/>
              </a:rPr>
              <a:t> </a:t>
            </a:r>
            <a:r>
              <a:rPr sz="2000" spc="-10" dirty="0">
                <a:solidFill>
                  <a:srgbClr val="595959"/>
                </a:solidFill>
                <a:latin typeface="Times New Roman"/>
                <a:cs typeface="Times New Roman"/>
              </a:rPr>
              <a:t>ArgM</a:t>
            </a:r>
            <a:r>
              <a:rPr sz="2000" spc="-5" dirty="0">
                <a:solidFill>
                  <a:srgbClr val="595959"/>
                </a:solidFill>
                <a:latin typeface="Times New Roman"/>
                <a:cs typeface="Times New Roman"/>
              </a:rPr>
              <a:t> with</a:t>
            </a:r>
            <a:r>
              <a:rPr sz="2000" dirty="0">
                <a:solidFill>
                  <a:srgbClr val="595959"/>
                </a:solidFill>
                <a:latin typeface="Times New Roman"/>
                <a:cs typeface="Times New Roman"/>
              </a:rPr>
              <a:t> a</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suffix.</a:t>
            </a:r>
            <a:endParaRPr sz="2000">
              <a:latin typeface="Times New Roman"/>
              <a:cs typeface="Times New Roman"/>
            </a:endParaRPr>
          </a:p>
        </p:txBody>
      </p:sp>
      <p:sp>
        <p:nvSpPr>
          <p:cNvPr id="4" name="object 4"/>
          <p:cNvSpPr txBox="1"/>
          <p:nvPr/>
        </p:nvSpPr>
        <p:spPr>
          <a:xfrm>
            <a:off x="1015972" y="4280350"/>
            <a:ext cx="3302000" cy="2133600"/>
          </a:xfrm>
          <a:prstGeom prst="rect">
            <a:avLst/>
          </a:prstGeom>
        </p:spPr>
        <p:txBody>
          <a:bodyPr vert="horz" wrap="square" lIns="0" tIns="93980" rIns="0" bIns="0" rtlCol="0">
            <a:spAutoFit/>
          </a:bodyPr>
          <a:lstStyle/>
          <a:p>
            <a:pPr marL="12700">
              <a:lnSpc>
                <a:spcPct val="100000"/>
              </a:lnSpc>
              <a:spcBef>
                <a:spcPts val="740"/>
              </a:spcBef>
            </a:pPr>
            <a:r>
              <a:rPr sz="1800" spc="-10" dirty="0">
                <a:solidFill>
                  <a:srgbClr val="002060"/>
                </a:solidFill>
                <a:latin typeface="Impact"/>
                <a:cs typeface="Impact"/>
              </a:rPr>
              <a:t>­</a:t>
            </a:r>
            <a:r>
              <a:rPr sz="1800" spc="220" dirty="0">
                <a:solidFill>
                  <a:srgbClr val="002060"/>
                </a:solidFill>
                <a:latin typeface="Impact"/>
                <a:cs typeface="Impact"/>
              </a:rPr>
              <a:t> </a:t>
            </a:r>
            <a:r>
              <a:rPr sz="1800" spc="-5" dirty="0">
                <a:solidFill>
                  <a:srgbClr val="595959"/>
                </a:solidFill>
                <a:latin typeface="Times New Roman"/>
                <a:cs typeface="Times New Roman"/>
              </a:rPr>
              <a:t>ArgM-LOC—location</a:t>
            </a:r>
            <a:endParaRPr sz="1800">
              <a:latin typeface="Times New Roman"/>
              <a:cs typeface="Times New Roman"/>
            </a:endParaRPr>
          </a:p>
          <a:p>
            <a:pPr marL="12700">
              <a:lnSpc>
                <a:spcPct val="100000"/>
              </a:lnSpc>
              <a:spcBef>
                <a:spcPts val="640"/>
              </a:spcBef>
            </a:pPr>
            <a:r>
              <a:rPr sz="1800" spc="-10" dirty="0">
                <a:solidFill>
                  <a:srgbClr val="002060"/>
                </a:solidFill>
                <a:latin typeface="Impact"/>
                <a:cs typeface="Impact"/>
              </a:rPr>
              <a:t>­</a:t>
            </a:r>
            <a:r>
              <a:rPr sz="1800" spc="225" dirty="0">
                <a:solidFill>
                  <a:srgbClr val="002060"/>
                </a:solidFill>
                <a:latin typeface="Impact"/>
                <a:cs typeface="Impact"/>
              </a:rPr>
              <a:t> </a:t>
            </a:r>
            <a:r>
              <a:rPr sz="1800" spc="-5" dirty="0">
                <a:solidFill>
                  <a:srgbClr val="595959"/>
                </a:solidFill>
                <a:latin typeface="Times New Roman"/>
                <a:cs typeface="Times New Roman"/>
              </a:rPr>
              <a:t>ArgM-EXT—extent</a:t>
            </a:r>
            <a:endParaRPr sz="1800">
              <a:latin typeface="Times New Roman"/>
              <a:cs typeface="Times New Roman"/>
            </a:endParaRPr>
          </a:p>
          <a:p>
            <a:pPr marL="12700">
              <a:lnSpc>
                <a:spcPct val="100000"/>
              </a:lnSpc>
              <a:spcBef>
                <a:spcPts val="640"/>
              </a:spcBef>
            </a:pPr>
            <a:r>
              <a:rPr sz="1800" spc="-10" dirty="0">
                <a:solidFill>
                  <a:srgbClr val="002060"/>
                </a:solidFill>
                <a:latin typeface="Impact"/>
                <a:cs typeface="Impact"/>
              </a:rPr>
              <a:t>­</a:t>
            </a:r>
            <a:r>
              <a:rPr sz="1800" spc="225" dirty="0">
                <a:solidFill>
                  <a:srgbClr val="002060"/>
                </a:solidFill>
                <a:latin typeface="Impact"/>
                <a:cs typeface="Impact"/>
              </a:rPr>
              <a:t> </a:t>
            </a:r>
            <a:r>
              <a:rPr sz="1800" spc="-5" dirty="0">
                <a:solidFill>
                  <a:srgbClr val="595959"/>
                </a:solidFill>
                <a:latin typeface="Times New Roman"/>
                <a:cs typeface="Times New Roman"/>
              </a:rPr>
              <a:t>ArgM-DIR—direction</a:t>
            </a:r>
            <a:endParaRPr sz="1800">
              <a:latin typeface="Times New Roman"/>
              <a:cs typeface="Times New Roman"/>
            </a:endParaRPr>
          </a:p>
          <a:p>
            <a:pPr marL="12700">
              <a:lnSpc>
                <a:spcPct val="100000"/>
              </a:lnSpc>
              <a:spcBef>
                <a:spcPts val="54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ArgM-ADV—general adverbial</a:t>
            </a:r>
            <a:endParaRPr sz="1800">
              <a:latin typeface="Times New Roman"/>
              <a:cs typeface="Times New Roman"/>
            </a:endParaRPr>
          </a:p>
          <a:p>
            <a:pPr marL="12700">
              <a:lnSpc>
                <a:spcPct val="100000"/>
              </a:lnSpc>
              <a:spcBef>
                <a:spcPts val="640"/>
              </a:spcBef>
            </a:pPr>
            <a:r>
              <a:rPr sz="1800" spc="-10" dirty="0">
                <a:solidFill>
                  <a:srgbClr val="002060"/>
                </a:solidFill>
                <a:latin typeface="Impact"/>
                <a:cs typeface="Impact"/>
              </a:rPr>
              <a:t>­</a:t>
            </a:r>
            <a:r>
              <a:rPr sz="1800" spc="225" dirty="0">
                <a:solidFill>
                  <a:srgbClr val="002060"/>
                </a:solidFill>
                <a:latin typeface="Impact"/>
                <a:cs typeface="Impact"/>
              </a:rPr>
              <a:t> </a:t>
            </a:r>
            <a:r>
              <a:rPr sz="1800" spc="-5" dirty="0">
                <a:solidFill>
                  <a:srgbClr val="595959"/>
                </a:solidFill>
                <a:latin typeface="Times New Roman"/>
                <a:cs typeface="Times New Roman"/>
              </a:rPr>
              <a:t>ArgM-DIS—discourse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connective</a:t>
            </a:r>
            <a:endParaRPr sz="1800">
              <a:latin typeface="Times New Roman"/>
              <a:cs typeface="Times New Roman"/>
            </a:endParaRPr>
          </a:p>
          <a:p>
            <a:pPr marL="12700">
              <a:lnSpc>
                <a:spcPct val="100000"/>
              </a:lnSpc>
              <a:spcBef>
                <a:spcPts val="540"/>
              </a:spcBef>
            </a:pPr>
            <a:r>
              <a:rPr sz="1800" spc="-10" dirty="0">
                <a:solidFill>
                  <a:srgbClr val="002060"/>
                </a:solidFill>
                <a:latin typeface="Impact"/>
                <a:cs typeface="Impact"/>
              </a:rPr>
              <a:t>­</a:t>
            </a:r>
            <a:r>
              <a:rPr sz="1800" spc="225" dirty="0">
                <a:solidFill>
                  <a:srgbClr val="002060"/>
                </a:solidFill>
                <a:latin typeface="Impact"/>
                <a:cs typeface="Impact"/>
              </a:rPr>
              <a:t> </a:t>
            </a:r>
            <a:r>
              <a:rPr sz="1800" spc="-5" dirty="0">
                <a:solidFill>
                  <a:srgbClr val="595959"/>
                </a:solidFill>
                <a:latin typeface="Times New Roman"/>
                <a:cs typeface="Times New Roman"/>
              </a:rPr>
              <a:t>ArgM-MOD—modal</a:t>
            </a:r>
            <a:r>
              <a:rPr sz="1800" spc="-20" dirty="0">
                <a:solidFill>
                  <a:srgbClr val="595959"/>
                </a:solidFill>
                <a:latin typeface="Times New Roman"/>
                <a:cs typeface="Times New Roman"/>
              </a:rPr>
              <a:t> </a:t>
            </a:r>
            <a:r>
              <a:rPr sz="1800" dirty="0">
                <a:solidFill>
                  <a:srgbClr val="595959"/>
                </a:solidFill>
                <a:latin typeface="Times New Roman"/>
                <a:cs typeface="Times New Roman"/>
              </a:rPr>
              <a:t>verb</a:t>
            </a:r>
            <a:endParaRPr sz="1800">
              <a:latin typeface="Times New Roman"/>
              <a:cs typeface="Times New Roman"/>
            </a:endParaRPr>
          </a:p>
        </p:txBody>
      </p:sp>
      <p:sp>
        <p:nvSpPr>
          <p:cNvPr id="5" name="object 5"/>
          <p:cNvSpPr txBox="1"/>
          <p:nvPr/>
        </p:nvSpPr>
        <p:spPr>
          <a:xfrm>
            <a:off x="5019767" y="4309219"/>
            <a:ext cx="2199640" cy="1790700"/>
          </a:xfrm>
          <a:prstGeom prst="rect">
            <a:avLst/>
          </a:prstGeom>
        </p:spPr>
        <p:txBody>
          <a:bodyPr vert="horz" wrap="square" lIns="0" tIns="15875" rIns="0" bIns="0" rtlCol="0">
            <a:spAutoFit/>
          </a:bodyPr>
          <a:lstStyle/>
          <a:p>
            <a:pPr marL="12700" marR="5080">
              <a:lnSpc>
                <a:spcPct val="128499"/>
              </a:lnSpc>
              <a:spcBef>
                <a:spcPts val="125"/>
              </a:spcBef>
            </a:pPr>
            <a:r>
              <a:rPr sz="1800" spc="-5" dirty="0">
                <a:solidFill>
                  <a:srgbClr val="595959"/>
                </a:solidFill>
                <a:latin typeface="Times New Roman"/>
                <a:cs typeface="Times New Roman"/>
              </a:rPr>
              <a:t>ArgM-CAU—cause </a:t>
            </a:r>
            <a:r>
              <a:rPr sz="1800" dirty="0">
                <a:solidFill>
                  <a:srgbClr val="595959"/>
                </a:solidFill>
                <a:latin typeface="Times New Roman"/>
                <a:cs typeface="Times New Roman"/>
              </a:rPr>
              <a:t> </a:t>
            </a:r>
            <a:r>
              <a:rPr sz="1800" spc="-5" dirty="0">
                <a:solidFill>
                  <a:srgbClr val="595959"/>
                </a:solidFill>
                <a:latin typeface="Times New Roman"/>
                <a:cs typeface="Times New Roman"/>
              </a:rPr>
              <a:t>ArgM-TMP—time </a:t>
            </a:r>
            <a:r>
              <a:rPr sz="1800" dirty="0">
                <a:solidFill>
                  <a:srgbClr val="595959"/>
                </a:solidFill>
                <a:latin typeface="Times New Roman"/>
                <a:cs typeface="Times New Roman"/>
              </a:rPr>
              <a:t> </a:t>
            </a:r>
            <a:r>
              <a:rPr sz="1800" spc="-5" dirty="0">
                <a:solidFill>
                  <a:srgbClr val="595959"/>
                </a:solidFill>
                <a:latin typeface="Times New Roman"/>
                <a:cs typeface="Times New Roman"/>
              </a:rPr>
              <a:t>ArgM-PNC—purpose </a:t>
            </a:r>
            <a:r>
              <a:rPr sz="1800" dirty="0">
                <a:solidFill>
                  <a:srgbClr val="595959"/>
                </a:solidFill>
                <a:latin typeface="Times New Roman"/>
                <a:cs typeface="Times New Roman"/>
              </a:rPr>
              <a:t> </a:t>
            </a:r>
            <a:r>
              <a:rPr sz="1800" spc="-5" dirty="0">
                <a:solidFill>
                  <a:srgbClr val="595959"/>
                </a:solidFill>
                <a:latin typeface="Times New Roman"/>
                <a:cs typeface="Times New Roman"/>
              </a:rPr>
              <a:t>ArgM-MNR—manner </a:t>
            </a:r>
            <a:r>
              <a:rPr sz="1800" dirty="0">
                <a:solidFill>
                  <a:srgbClr val="595959"/>
                </a:solidFill>
                <a:latin typeface="Times New Roman"/>
                <a:cs typeface="Times New Roman"/>
              </a:rPr>
              <a:t> </a:t>
            </a:r>
            <a:r>
              <a:rPr sz="1800" spc="-10" dirty="0">
                <a:solidFill>
                  <a:srgbClr val="595959"/>
                </a:solidFill>
                <a:latin typeface="Times New Roman"/>
                <a:cs typeface="Times New Roman"/>
              </a:rPr>
              <a:t>ArgM-</a:t>
            </a:r>
            <a:r>
              <a:rPr sz="1800" spc="-40" dirty="0">
                <a:solidFill>
                  <a:srgbClr val="595959"/>
                </a:solidFill>
                <a:latin typeface="Times New Roman"/>
                <a:cs typeface="Times New Roman"/>
              </a:rPr>
              <a:t> </a:t>
            </a:r>
            <a:r>
              <a:rPr sz="1800" spc="-5" dirty="0">
                <a:solidFill>
                  <a:srgbClr val="595959"/>
                </a:solidFill>
                <a:latin typeface="Times New Roman"/>
                <a:cs typeface="Times New Roman"/>
              </a:rPr>
              <a:t>NEG—negation</a:t>
            </a:r>
            <a:endParaRPr sz="1800">
              <a:latin typeface="Times New Roman"/>
              <a:cs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96401"/>
            <a:ext cx="6648450" cy="513080"/>
          </a:xfrm>
          <a:prstGeom prst="rect">
            <a:avLst/>
          </a:prstGeom>
        </p:spPr>
        <p:txBody>
          <a:bodyPr vert="horz" wrap="square" lIns="0" tIns="12700" rIns="0" bIns="0" rtlCol="0">
            <a:spAutoFit/>
          </a:bodyPr>
          <a:lstStyle/>
          <a:p>
            <a:pPr marL="12700">
              <a:lnSpc>
                <a:spcPct val="100000"/>
              </a:lnSpc>
              <a:spcBef>
                <a:spcPts val="100"/>
              </a:spcBef>
            </a:pPr>
            <a:r>
              <a:rPr spc="85" dirty="0"/>
              <a:t>Adjunctive</a:t>
            </a:r>
            <a:r>
              <a:rPr spc="204" dirty="0"/>
              <a:t> </a:t>
            </a:r>
            <a:r>
              <a:rPr spc="65" dirty="0"/>
              <a:t>and</a:t>
            </a:r>
            <a:r>
              <a:rPr spc="25" dirty="0"/>
              <a:t> </a:t>
            </a:r>
            <a:r>
              <a:rPr spc="85" dirty="0"/>
              <a:t>Additional</a:t>
            </a:r>
            <a:r>
              <a:rPr spc="10" dirty="0"/>
              <a:t> </a:t>
            </a:r>
            <a:r>
              <a:rPr spc="75" dirty="0"/>
              <a:t>Arguments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5</a:t>
            </a:r>
            <a:endParaRPr sz="800">
              <a:latin typeface="Times New Roman"/>
              <a:cs typeface="Times New Roman"/>
            </a:endParaRPr>
          </a:p>
        </p:txBody>
      </p:sp>
      <p:sp>
        <p:nvSpPr>
          <p:cNvPr id="3" name="object 3"/>
          <p:cNvSpPr txBox="1"/>
          <p:nvPr/>
        </p:nvSpPr>
        <p:spPr>
          <a:xfrm>
            <a:off x="753437" y="1634539"/>
            <a:ext cx="7553325" cy="4064000"/>
          </a:xfrm>
          <a:prstGeom prst="rect">
            <a:avLst/>
          </a:prstGeom>
        </p:spPr>
        <p:txBody>
          <a:bodyPr vert="horz" wrap="square" lIns="0" tIns="208280" rIns="0" bIns="0" rtlCol="0">
            <a:spAutoFit/>
          </a:bodyPr>
          <a:lstStyle/>
          <a:p>
            <a:pPr marL="50800">
              <a:lnSpc>
                <a:spcPct val="100000"/>
              </a:lnSpc>
              <a:spcBef>
                <a:spcPts val="1640"/>
              </a:spcBef>
            </a:pPr>
            <a:r>
              <a:rPr sz="2200" dirty="0">
                <a:solidFill>
                  <a:srgbClr val="595959"/>
                </a:solidFill>
                <a:latin typeface="Times New Roman"/>
                <a:cs typeface="Times New Roman"/>
              </a:rPr>
              <a:t>Example</a:t>
            </a:r>
            <a:r>
              <a:rPr sz="2200" spc="-15" dirty="0">
                <a:solidFill>
                  <a:srgbClr val="595959"/>
                </a:solidFill>
                <a:latin typeface="Times New Roman"/>
                <a:cs typeface="Times New Roman"/>
              </a:rPr>
              <a:t> </a:t>
            </a:r>
            <a:r>
              <a:rPr sz="2200" dirty="0">
                <a:solidFill>
                  <a:srgbClr val="595959"/>
                </a:solidFill>
                <a:latin typeface="Times New Roman"/>
                <a:cs typeface="Times New Roman"/>
              </a:rPr>
              <a:t>of</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adjunctive</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arguments</a:t>
            </a:r>
            <a:endParaRPr sz="2200">
              <a:latin typeface="Times New Roman"/>
              <a:cs typeface="Times New Roman"/>
            </a:endParaRPr>
          </a:p>
          <a:p>
            <a:pPr marL="87630">
              <a:lnSpc>
                <a:spcPct val="100000"/>
              </a:lnSpc>
              <a:spcBef>
                <a:spcPts val="1260"/>
              </a:spcBef>
            </a:pPr>
            <a:r>
              <a:rPr sz="1800" spc="-10" dirty="0">
                <a:solidFill>
                  <a:srgbClr val="002060"/>
                </a:solidFill>
                <a:latin typeface="Impact"/>
                <a:cs typeface="Impact"/>
              </a:rPr>
              <a:t>­</a:t>
            </a:r>
            <a:r>
              <a:rPr sz="1800" spc="240" dirty="0">
                <a:solidFill>
                  <a:srgbClr val="002060"/>
                </a:solidFill>
                <a:latin typeface="Impact"/>
                <a:cs typeface="Impact"/>
              </a:rPr>
              <a:t> </a:t>
            </a:r>
            <a:r>
              <a:rPr sz="1800" dirty="0">
                <a:solidFill>
                  <a:srgbClr val="595959"/>
                </a:solidFill>
                <a:latin typeface="Times New Roman"/>
                <a:cs typeface="Times New Roman"/>
              </a:rPr>
              <a:t>Not</a:t>
            </a:r>
            <a:r>
              <a:rPr sz="1800" spc="-5" dirty="0">
                <a:solidFill>
                  <a:srgbClr val="595959"/>
                </a:solidFill>
                <a:latin typeface="Times New Roman"/>
                <a:cs typeface="Times New Roman"/>
              </a:rPr>
              <a:t> all</a:t>
            </a:r>
            <a:r>
              <a:rPr sz="1800" dirty="0">
                <a:solidFill>
                  <a:srgbClr val="595959"/>
                </a:solidFill>
                <a:latin typeface="Times New Roman"/>
                <a:cs typeface="Times New Roman"/>
              </a:rPr>
              <a:t> core </a:t>
            </a:r>
            <a:r>
              <a:rPr sz="1800" spc="-5" dirty="0">
                <a:solidFill>
                  <a:srgbClr val="595959"/>
                </a:solidFill>
                <a:latin typeface="Times New Roman"/>
                <a:cs typeface="Times New Roman"/>
              </a:rPr>
              <a:t>arguments </a:t>
            </a:r>
            <a:r>
              <a:rPr sz="1800" dirty="0">
                <a:solidFill>
                  <a:srgbClr val="595959"/>
                </a:solidFill>
                <a:latin typeface="Times New Roman"/>
                <a:cs typeface="Times New Roman"/>
              </a:rPr>
              <a:t>are </a:t>
            </a:r>
            <a:r>
              <a:rPr sz="1800" spc="-5" dirty="0">
                <a:solidFill>
                  <a:srgbClr val="595959"/>
                </a:solidFill>
                <a:latin typeface="Times New Roman"/>
                <a:cs typeface="Times New Roman"/>
              </a:rPr>
              <a:t>required</a:t>
            </a:r>
            <a:r>
              <a:rPr sz="180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dirty="0">
                <a:solidFill>
                  <a:srgbClr val="595959"/>
                </a:solidFill>
                <a:latin typeface="Times New Roman"/>
                <a:cs typeface="Times New Roman"/>
              </a:rPr>
              <a:t> be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present,</a:t>
            </a:r>
            <a:r>
              <a:rPr sz="1800" dirty="0">
                <a:solidFill>
                  <a:srgbClr val="595959"/>
                </a:solidFill>
                <a:latin typeface="Times New Roman"/>
                <a:cs typeface="Times New Roman"/>
              </a:rPr>
              <a:t> for </a:t>
            </a:r>
            <a:r>
              <a:rPr sz="1800" spc="-5" dirty="0">
                <a:solidFill>
                  <a:srgbClr val="595959"/>
                </a:solidFill>
                <a:latin typeface="Times New Roman"/>
                <a:cs typeface="Times New Roman"/>
              </a:rPr>
              <a:t>example,</a:t>
            </a:r>
            <a:r>
              <a:rPr sz="1800" spc="-100" dirty="0">
                <a:solidFill>
                  <a:srgbClr val="595959"/>
                </a:solidFill>
                <a:latin typeface="Times New Roman"/>
                <a:cs typeface="Times New Roman"/>
              </a:rPr>
              <a:t> </a:t>
            </a:r>
            <a:r>
              <a:rPr sz="1800" spc="-10" dirty="0">
                <a:solidFill>
                  <a:srgbClr val="595959"/>
                </a:solidFill>
                <a:latin typeface="Times New Roman"/>
                <a:cs typeface="Times New Roman"/>
              </a:rPr>
              <a:t>Arg2</a:t>
            </a:r>
            <a:r>
              <a:rPr sz="1800" dirty="0">
                <a:solidFill>
                  <a:srgbClr val="595959"/>
                </a:solidFill>
                <a:latin typeface="Times New Roman"/>
                <a:cs typeface="Times New Roman"/>
              </a:rPr>
              <a:t> </a:t>
            </a:r>
            <a:r>
              <a:rPr sz="1800" spc="-20" dirty="0">
                <a:solidFill>
                  <a:srgbClr val="595959"/>
                </a:solidFill>
                <a:latin typeface="Times New Roman"/>
                <a:cs typeface="Times New Roman"/>
              </a:rPr>
              <a:t>below.</a:t>
            </a:r>
            <a:endParaRPr sz="1800">
              <a:latin typeface="Times New Roman"/>
              <a:cs typeface="Times New Roman"/>
            </a:endParaRPr>
          </a:p>
          <a:p>
            <a:pPr marL="87630">
              <a:lnSpc>
                <a:spcPct val="100000"/>
              </a:lnSpc>
              <a:spcBef>
                <a:spcPts val="114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Arguments</a:t>
            </a:r>
            <a:r>
              <a:rPr sz="1800" dirty="0">
                <a:solidFill>
                  <a:srgbClr val="595959"/>
                </a:solidFill>
                <a:latin typeface="Times New Roman"/>
                <a:cs typeface="Times New Roman"/>
              </a:rPr>
              <a:t> can be </a:t>
            </a:r>
            <a:r>
              <a:rPr sz="1800" spc="-5" dirty="0">
                <a:solidFill>
                  <a:srgbClr val="595959"/>
                </a:solidFill>
                <a:latin typeface="Times New Roman"/>
                <a:cs typeface="Times New Roman"/>
              </a:rPr>
              <a:t>phrases,</a:t>
            </a:r>
            <a:r>
              <a:rPr sz="1800" dirty="0">
                <a:solidFill>
                  <a:srgbClr val="595959"/>
                </a:solidFill>
                <a:latin typeface="Times New Roman"/>
                <a:cs typeface="Times New Roman"/>
              </a:rPr>
              <a:t> </a:t>
            </a:r>
            <a:r>
              <a:rPr sz="1800" spc="-5" dirty="0">
                <a:solidFill>
                  <a:srgbClr val="595959"/>
                </a:solidFill>
                <a:latin typeface="Times New Roman"/>
                <a:cs typeface="Times New Roman"/>
              </a:rPr>
              <a:t>clauses,</a:t>
            </a:r>
            <a:r>
              <a:rPr sz="1800" spc="5" dirty="0">
                <a:solidFill>
                  <a:srgbClr val="595959"/>
                </a:solidFill>
                <a:latin typeface="Times New Roman"/>
                <a:cs typeface="Times New Roman"/>
              </a:rPr>
              <a:t> </a:t>
            </a:r>
            <a:r>
              <a:rPr sz="1800" dirty="0">
                <a:solidFill>
                  <a:srgbClr val="595959"/>
                </a:solidFill>
                <a:latin typeface="Times New Roman"/>
                <a:cs typeface="Times New Roman"/>
              </a:rPr>
              <a:t>even </a:t>
            </a:r>
            <a:r>
              <a:rPr sz="1800" spc="-5" dirty="0">
                <a:solidFill>
                  <a:srgbClr val="595959"/>
                </a:solidFill>
                <a:latin typeface="Times New Roman"/>
                <a:cs typeface="Times New Roman"/>
              </a:rPr>
              <a:t>partial words.</a:t>
            </a:r>
            <a:endParaRPr sz="1800">
              <a:latin typeface="Times New Roman"/>
              <a:cs typeface="Times New Roman"/>
            </a:endParaRPr>
          </a:p>
          <a:p>
            <a:pPr marL="50800" marR="17780">
              <a:lnSpc>
                <a:spcPct val="101899"/>
              </a:lnSpc>
              <a:spcBef>
                <a:spcPts val="1195"/>
              </a:spcBef>
            </a:pPr>
            <a:r>
              <a:rPr sz="1800" i="1" dirty="0">
                <a:solidFill>
                  <a:srgbClr val="595959"/>
                </a:solidFill>
                <a:latin typeface="Times New Roman"/>
                <a:cs typeface="Times New Roman"/>
              </a:rPr>
              <a:t>When </a:t>
            </a:r>
            <a:r>
              <a:rPr sz="1800" i="1" spc="-5" dirty="0">
                <a:solidFill>
                  <a:srgbClr val="595959"/>
                </a:solidFill>
                <a:latin typeface="Times New Roman"/>
                <a:cs typeface="Times New Roman"/>
              </a:rPr>
              <a:t>Disney</a:t>
            </a:r>
            <a:r>
              <a:rPr sz="1800" i="1" spc="5" dirty="0">
                <a:solidFill>
                  <a:srgbClr val="595959"/>
                </a:solidFill>
                <a:latin typeface="Times New Roman"/>
                <a:cs typeface="Times New Roman"/>
              </a:rPr>
              <a:t> </a:t>
            </a:r>
            <a:r>
              <a:rPr sz="1800" i="1" spc="-15" dirty="0">
                <a:solidFill>
                  <a:srgbClr val="5904E1"/>
                </a:solidFill>
                <a:latin typeface="Times New Roman"/>
                <a:cs typeface="Times New Roman"/>
              </a:rPr>
              <a:t>offered</a:t>
            </a:r>
            <a:r>
              <a:rPr sz="1800" i="1" spc="5" dirty="0">
                <a:solidFill>
                  <a:srgbClr val="5904E1"/>
                </a:solidFill>
                <a:latin typeface="Times New Roman"/>
                <a:cs typeface="Times New Roman"/>
              </a:rPr>
              <a:t> </a:t>
            </a:r>
            <a:r>
              <a:rPr sz="1800" i="1" spc="-5" dirty="0">
                <a:solidFill>
                  <a:srgbClr val="595959"/>
                </a:solidFill>
                <a:latin typeface="Times New Roman"/>
                <a:cs typeface="Times New Roman"/>
              </a:rPr>
              <a:t>to</a:t>
            </a:r>
            <a:r>
              <a:rPr sz="1800" i="1" spc="5" dirty="0">
                <a:solidFill>
                  <a:srgbClr val="595959"/>
                </a:solidFill>
                <a:latin typeface="Times New Roman"/>
                <a:cs typeface="Times New Roman"/>
              </a:rPr>
              <a:t> </a:t>
            </a:r>
            <a:r>
              <a:rPr sz="1800" i="1" dirty="0">
                <a:solidFill>
                  <a:srgbClr val="5904E1"/>
                </a:solidFill>
                <a:latin typeface="Times New Roman"/>
                <a:cs typeface="Times New Roman"/>
              </a:rPr>
              <a:t>pay</a:t>
            </a:r>
            <a:r>
              <a:rPr sz="1800" i="1" spc="5" dirty="0">
                <a:solidFill>
                  <a:srgbClr val="5904E1"/>
                </a:solidFill>
                <a:latin typeface="Times New Roman"/>
                <a:cs typeface="Times New Roman"/>
              </a:rPr>
              <a:t> </a:t>
            </a:r>
            <a:r>
              <a:rPr sz="1800" i="1" spc="-70" dirty="0">
                <a:solidFill>
                  <a:srgbClr val="595959"/>
                </a:solidFill>
                <a:latin typeface="Times New Roman"/>
                <a:cs typeface="Times New Roman"/>
              </a:rPr>
              <a:t>Mr.</a:t>
            </a:r>
            <a:r>
              <a:rPr sz="1800" i="1" spc="5" dirty="0">
                <a:solidFill>
                  <a:srgbClr val="595959"/>
                </a:solidFill>
                <a:latin typeface="Times New Roman"/>
                <a:cs typeface="Times New Roman"/>
              </a:rPr>
              <a:t> </a:t>
            </a:r>
            <a:r>
              <a:rPr sz="1800" i="1" spc="-10" dirty="0">
                <a:solidFill>
                  <a:srgbClr val="595959"/>
                </a:solidFill>
                <a:latin typeface="Times New Roman"/>
                <a:cs typeface="Times New Roman"/>
              </a:rPr>
              <a:t>Steinberg</a:t>
            </a:r>
            <a:r>
              <a:rPr sz="1800" i="1" spc="5" dirty="0">
                <a:solidFill>
                  <a:srgbClr val="595959"/>
                </a:solidFill>
                <a:latin typeface="Times New Roman"/>
                <a:cs typeface="Times New Roman"/>
              </a:rPr>
              <a:t> </a:t>
            </a:r>
            <a:r>
              <a:rPr sz="1800" i="1" dirty="0">
                <a:solidFill>
                  <a:srgbClr val="595959"/>
                </a:solidFill>
                <a:latin typeface="Times New Roman"/>
                <a:cs typeface="Times New Roman"/>
              </a:rPr>
              <a:t>a</a:t>
            </a:r>
            <a:r>
              <a:rPr sz="1800" i="1" spc="5" dirty="0">
                <a:solidFill>
                  <a:srgbClr val="595959"/>
                </a:solidFill>
                <a:latin typeface="Times New Roman"/>
                <a:cs typeface="Times New Roman"/>
              </a:rPr>
              <a:t> </a:t>
            </a:r>
            <a:r>
              <a:rPr sz="1800" i="1" spc="-15" dirty="0">
                <a:solidFill>
                  <a:srgbClr val="595959"/>
                </a:solidFill>
                <a:latin typeface="Times New Roman"/>
                <a:cs typeface="Times New Roman"/>
              </a:rPr>
              <a:t>premium</a:t>
            </a:r>
            <a:r>
              <a:rPr sz="1800" i="1" spc="5" dirty="0">
                <a:solidFill>
                  <a:srgbClr val="595959"/>
                </a:solidFill>
                <a:latin typeface="Times New Roman"/>
                <a:cs typeface="Times New Roman"/>
              </a:rPr>
              <a:t> </a:t>
            </a:r>
            <a:r>
              <a:rPr sz="1800" i="1" spc="-5" dirty="0">
                <a:solidFill>
                  <a:srgbClr val="595959"/>
                </a:solidFill>
                <a:latin typeface="Times New Roman"/>
                <a:cs typeface="Times New Roman"/>
              </a:rPr>
              <a:t>for</a:t>
            </a:r>
            <a:r>
              <a:rPr sz="1800" i="1" dirty="0">
                <a:solidFill>
                  <a:srgbClr val="595959"/>
                </a:solidFill>
                <a:latin typeface="Times New Roman"/>
                <a:cs typeface="Times New Roman"/>
              </a:rPr>
              <a:t> </a:t>
            </a:r>
            <a:r>
              <a:rPr sz="1800" i="1" spc="-5" dirty="0">
                <a:solidFill>
                  <a:srgbClr val="595959"/>
                </a:solidFill>
                <a:latin typeface="Times New Roman"/>
                <a:cs typeface="Times New Roman"/>
              </a:rPr>
              <a:t>his</a:t>
            </a:r>
            <a:r>
              <a:rPr sz="1800" i="1" dirty="0">
                <a:solidFill>
                  <a:srgbClr val="595959"/>
                </a:solidFill>
                <a:latin typeface="Times New Roman"/>
                <a:cs typeface="Times New Roman"/>
              </a:rPr>
              <a:t> </a:t>
            </a:r>
            <a:r>
              <a:rPr sz="1800" i="1" spc="-15" dirty="0">
                <a:solidFill>
                  <a:srgbClr val="595959"/>
                </a:solidFill>
                <a:latin typeface="Times New Roman"/>
                <a:cs typeface="Times New Roman"/>
              </a:rPr>
              <a:t>shares,</a:t>
            </a:r>
            <a:r>
              <a:rPr sz="1800" i="1" spc="5" dirty="0">
                <a:solidFill>
                  <a:srgbClr val="595959"/>
                </a:solidFill>
                <a:latin typeface="Times New Roman"/>
                <a:cs typeface="Times New Roman"/>
              </a:rPr>
              <a:t> </a:t>
            </a:r>
            <a:r>
              <a:rPr sz="1800" i="1" spc="-5" dirty="0">
                <a:solidFill>
                  <a:srgbClr val="595959"/>
                </a:solidFill>
                <a:latin typeface="Times New Roman"/>
                <a:cs typeface="Times New Roman"/>
              </a:rPr>
              <a:t>the</a:t>
            </a:r>
            <a:r>
              <a:rPr sz="1800" i="1" spc="5" dirty="0">
                <a:solidFill>
                  <a:srgbClr val="595959"/>
                </a:solidFill>
                <a:latin typeface="Times New Roman"/>
                <a:cs typeface="Times New Roman"/>
              </a:rPr>
              <a:t> </a:t>
            </a:r>
            <a:r>
              <a:rPr sz="1800" i="1" spc="-5" dirty="0">
                <a:solidFill>
                  <a:srgbClr val="595959"/>
                </a:solidFill>
                <a:latin typeface="Times New Roman"/>
                <a:cs typeface="Times New Roman"/>
              </a:rPr>
              <a:t>New</a:t>
            </a:r>
            <a:r>
              <a:rPr sz="1800" i="1" dirty="0">
                <a:solidFill>
                  <a:srgbClr val="595959"/>
                </a:solidFill>
                <a:latin typeface="Times New Roman"/>
                <a:cs typeface="Times New Roman"/>
              </a:rPr>
              <a:t> </a:t>
            </a:r>
            <a:r>
              <a:rPr sz="1800" i="1" spc="-45" dirty="0">
                <a:solidFill>
                  <a:srgbClr val="595959"/>
                </a:solidFill>
                <a:latin typeface="Times New Roman"/>
                <a:cs typeface="Times New Roman"/>
              </a:rPr>
              <a:t>York </a:t>
            </a:r>
            <a:r>
              <a:rPr sz="1800" i="1" spc="-434" dirty="0">
                <a:solidFill>
                  <a:srgbClr val="595959"/>
                </a:solidFill>
                <a:latin typeface="Times New Roman"/>
                <a:cs typeface="Times New Roman"/>
              </a:rPr>
              <a:t> </a:t>
            </a:r>
            <a:r>
              <a:rPr sz="1800" i="1" spc="-5" dirty="0">
                <a:solidFill>
                  <a:srgbClr val="595959"/>
                </a:solidFill>
                <a:latin typeface="Times New Roman"/>
                <a:cs typeface="Times New Roman"/>
              </a:rPr>
              <a:t>investor </a:t>
            </a:r>
            <a:r>
              <a:rPr sz="1800" i="1" spc="-35" dirty="0">
                <a:solidFill>
                  <a:srgbClr val="595959"/>
                </a:solidFill>
                <a:latin typeface="Times New Roman"/>
                <a:cs typeface="Times New Roman"/>
              </a:rPr>
              <a:t>didn’t</a:t>
            </a:r>
            <a:r>
              <a:rPr sz="1800" i="1" spc="5" dirty="0">
                <a:solidFill>
                  <a:srgbClr val="595959"/>
                </a:solidFill>
                <a:latin typeface="Times New Roman"/>
                <a:cs typeface="Times New Roman"/>
              </a:rPr>
              <a:t> </a:t>
            </a:r>
            <a:r>
              <a:rPr sz="1800" i="1" dirty="0">
                <a:solidFill>
                  <a:srgbClr val="5904E1"/>
                </a:solidFill>
                <a:latin typeface="Times New Roman"/>
                <a:cs typeface="Times New Roman"/>
              </a:rPr>
              <a:t>demand </a:t>
            </a:r>
            <a:r>
              <a:rPr sz="1800" i="1" spc="-5" dirty="0">
                <a:solidFill>
                  <a:srgbClr val="595959"/>
                </a:solidFill>
                <a:latin typeface="Times New Roman"/>
                <a:cs typeface="Times New Roman"/>
              </a:rPr>
              <a:t>the</a:t>
            </a:r>
            <a:r>
              <a:rPr sz="1800" i="1" spc="5" dirty="0">
                <a:solidFill>
                  <a:srgbClr val="595959"/>
                </a:solidFill>
                <a:latin typeface="Times New Roman"/>
                <a:cs typeface="Times New Roman"/>
              </a:rPr>
              <a:t> </a:t>
            </a:r>
            <a:r>
              <a:rPr sz="1800" i="1" dirty="0">
                <a:solidFill>
                  <a:srgbClr val="595959"/>
                </a:solidFill>
                <a:latin typeface="Times New Roman"/>
                <a:cs typeface="Times New Roman"/>
              </a:rPr>
              <a:t>company </a:t>
            </a:r>
            <a:r>
              <a:rPr sz="1800" i="1" spc="-5" dirty="0">
                <a:solidFill>
                  <a:srgbClr val="595959"/>
                </a:solidFill>
                <a:latin typeface="Times New Roman"/>
                <a:cs typeface="Times New Roman"/>
              </a:rPr>
              <a:t>also</a:t>
            </a:r>
            <a:r>
              <a:rPr sz="1800" i="1" spc="5" dirty="0">
                <a:solidFill>
                  <a:srgbClr val="595959"/>
                </a:solidFill>
                <a:latin typeface="Times New Roman"/>
                <a:cs typeface="Times New Roman"/>
              </a:rPr>
              <a:t> </a:t>
            </a:r>
            <a:r>
              <a:rPr sz="1800" i="1" dirty="0">
                <a:solidFill>
                  <a:srgbClr val="5904E1"/>
                </a:solidFill>
                <a:latin typeface="Times New Roman"/>
                <a:cs typeface="Times New Roman"/>
              </a:rPr>
              <a:t>pay</a:t>
            </a:r>
            <a:r>
              <a:rPr sz="1800" i="1" spc="5" dirty="0">
                <a:solidFill>
                  <a:srgbClr val="5904E1"/>
                </a:solidFill>
                <a:latin typeface="Times New Roman"/>
                <a:cs typeface="Times New Roman"/>
              </a:rPr>
              <a:t> </a:t>
            </a:r>
            <a:r>
              <a:rPr sz="1800" i="1" dirty="0">
                <a:solidFill>
                  <a:srgbClr val="595959"/>
                </a:solidFill>
                <a:latin typeface="Times New Roman"/>
                <a:cs typeface="Times New Roman"/>
              </a:rPr>
              <a:t>a </a:t>
            </a:r>
            <a:r>
              <a:rPr sz="1800" i="1" spc="-15" dirty="0">
                <a:solidFill>
                  <a:srgbClr val="595959"/>
                </a:solidFill>
                <a:latin typeface="Times New Roman"/>
                <a:cs typeface="Times New Roman"/>
              </a:rPr>
              <a:t>premium</a:t>
            </a:r>
            <a:r>
              <a:rPr sz="1800" i="1" spc="5" dirty="0">
                <a:solidFill>
                  <a:srgbClr val="595959"/>
                </a:solidFill>
                <a:latin typeface="Times New Roman"/>
                <a:cs typeface="Times New Roman"/>
              </a:rPr>
              <a:t> </a:t>
            </a:r>
            <a:r>
              <a:rPr sz="1800" i="1" spc="-5" dirty="0">
                <a:solidFill>
                  <a:srgbClr val="595959"/>
                </a:solidFill>
                <a:latin typeface="Times New Roman"/>
                <a:cs typeface="Times New Roman"/>
              </a:rPr>
              <a:t>to</a:t>
            </a:r>
            <a:r>
              <a:rPr sz="1800" i="1" dirty="0">
                <a:solidFill>
                  <a:srgbClr val="595959"/>
                </a:solidFill>
                <a:latin typeface="Times New Roman"/>
                <a:cs typeface="Times New Roman"/>
              </a:rPr>
              <a:t> </a:t>
            </a:r>
            <a:r>
              <a:rPr sz="1800" i="1" spc="-5" dirty="0">
                <a:solidFill>
                  <a:srgbClr val="595959"/>
                </a:solidFill>
                <a:latin typeface="Times New Roman"/>
                <a:cs typeface="Times New Roman"/>
              </a:rPr>
              <a:t>other</a:t>
            </a:r>
            <a:r>
              <a:rPr sz="1800" i="1" dirty="0">
                <a:solidFill>
                  <a:srgbClr val="595959"/>
                </a:solidFill>
                <a:latin typeface="Times New Roman"/>
                <a:cs typeface="Times New Roman"/>
              </a:rPr>
              <a:t> </a:t>
            </a:r>
            <a:r>
              <a:rPr sz="1800" i="1" spc="-10" dirty="0">
                <a:solidFill>
                  <a:srgbClr val="595959"/>
                </a:solidFill>
                <a:latin typeface="Times New Roman"/>
                <a:cs typeface="Times New Roman"/>
              </a:rPr>
              <a:t>shareholders.</a:t>
            </a:r>
            <a:endParaRPr sz="1800">
              <a:latin typeface="Times New Roman"/>
              <a:cs typeface="Times New Roman"/>
            </a:endParaRPr>
          </a:p>
          <a:p>
            <a:pPr marL="50800">
              <a:lnSpc>
                <a:spcPct val="100000"/>
              </a:lnSpc>
              <a:spcBef>
                <a:spcPts val="1140"/>
              </a:spcBef>
            </a:pPr>
            <a:r>
              <a:rPr sz="1800" spc="-5" dirty="0">
                <a:solidFill>
                  <a:srgbClr val="5904E1"/>
                </a:solidFill>
                <a:latin typeface="Times New Roman"/>
                <a:cs typeface="Times New Roman"/>
              </a:rPr>
              <a:t>Example</a:t>
            </a:r>
            <a:r>
              <a:rPr sz="1800" dirty="0">
                <a:solidFill>
                  <a:srgbClr val="5904E1"/>
                </a:solidFill>
                <a:latin typeface="Times New Roman"/>
                <a:cs typeface="Times New Roman"/>
              </a:rPr>
              <a:t> of</a:t>
            </a:r>
            <a:r>
              <a:rPr sz="1800" spc="5" dirty="0">
                <a:solidFill>
                  <a:srgbClr val="5904E1"/>
                </a:solidFill>
                <a:latin typeface="Times New Roman"/>
                <a:cs typeface="Times New Roman"/>
              </a:rPr>
              <a:t> </a:t>
            </a:r>
            <a:r>
              <a:rPr sz="1800" spc="-5" dirty="0">
                <a:solidFill>
                  <a:srgbClr val="5904E1"/>
                </a:solidFill>
                <a:latin typeface="Times New Roman"/>
                <a:cs typeface="Times New Roman"/>
              </a:rPr>
              <a:t>PropBank</a:t>
            </a:r>
            <a:r>
              <a:rPr sz="1800" dirty="0">
                <a:solidFill>
                  <a:srgbClr val="5904E1"/>
                </a:solidFill>
                <a:latin typeface="Times New Roman"/>
                <a:cs typeface="Times New Roman"/>
              </a:rPr>
              <a:t> </a:t>
            </a:r>
            <a:r>
              <a:rPr sz="1800" spc="-5" dirty="0">
                <a:solidFill>
                  <a:srgbClr val="5904E1"/>
                </a:solidFill>
                <a:latin typeface="Times New Roman"/>
                <a:cs typeface="Times New Roman"/>
              </a:rPr>
              <a:t>annotation</a:t>
            </a:r>
            <a:r>
              <a:rPr sz="1800" spc="5" dirty="0">
                <a:solidFill>
                  <a:srgbClr val="5904E1"/>
                </a:solidFill>
                <a:latin typeface="Times New Roman"/>
                <a:cs typeface="Times New Roman"/>
              </a:rPr>
              <a:t> </a:t>
            </a:r>
            <a:r>
              <a:rPr sz="1800" dirty="0">
                <a:solidFill>
                  <a:srgbClr val="5904E1"/>
                </a:solidFill>
                <a:latin typeface="Times New Roman"/>
                <a:cs typeface="Times New Roman"/>
              </a:rPr>
              <a:t>(on </a:t>
            </a:r>
            <a:r>
              <a:rPr sz="1800" spc="-5" dirty="0">
                <a:solidFill>
                  <a:srgbClr val="5904E1"/>
                </a:solidFill>
                <a:latin typeface="Times New Roman"/>
                <a:cs typeface="Times New Roman"/>
              </a:rPr>
              <a:t>demand):</a:t>
            </a:r>
            <a:endParaRPr sz="1800">
              <a:latin typeface="Times New Roman"/>
              <a:cs typeface="Times New Roman"/>
            </a:endParaRPr>
          </a:p>
          <a:p>
            <a:pPr>
              <a:lnSpc>
                <a:spcPct val="100000"/>
              </a:lnSpc>
              <a:spcBef>
                <a:spcPts val="30"/>
              </a:spcBef>
            </a:pPr>
            <a:endParaRPr sz="1800">
              <a:latin typeface="Times New Roman"/>
              <a:cs typeface="Times New Roman"/>
            </a:endParaRPr>
          </a:p>
          <a:p>
            <a:pPr marL="50800" marR="68580">
              <a:lnSpc>
                <a:spcPct val="101899"/>
              </a:lnSpc>
            </a:pPr>
            <a:r>
              <a:rPr sz="1800" spc="-5" dirty="0">
                <a:solidFill>
                  <a:srgbClr val="595959"/>
                </a:solidFill>
                <a:latin typeface="Times New Roman"/>
                <a:cs typeface="Times New Roman"/>
              </a:rPr>
              <a:t>[</a:t>
            </a:r>
            <a:r>
              <a:rPr sz="1800" spc="-7" baseline="-13888" dirty="0">
                <a:solidFill>
                  <a:srgbClr val="595959"/>
                </a:solidFill>
                <a:latin typeface="Times New Roman"/>
                <a:cs typeface="Times New Roman"/>
              </a:rPr>
              <a:t>ArgM-TMP</a:t>
            </a:r>
            <a:r>
              <a:rPr sz="1800" spc="-112" baseline="-13888" dirty="0">
                <a:solidFill>
                  <a:srgbClr val="595959"/>
                </a:solidFill>
                <a:latin typeface="Times New Roman"/>
                <a:cs typeface="Times New Roman"/>
              </a:rPr>
              <a:t> </a:t>
            </a:r>
            <a:r>
              <a:rPr sz="1800" dirty="0">
                <a:solidFill>
                  <a:srgbClr val="595959"/>
                </a:solidFill>
                <a:latin typeface="Times New Roman"/>
                <a:cs typeface="Times New Roman"/>
              </a:rPr>
              <a:t>When </a:t>
            </a:r>
            <a:r>
              <a:rPr sz="1800" spc="-5" dirty="0">
                <a:solidFill>
                  <a:srgbClr val="595959"/>
                </a:solidFill>
                <a:latin typeface="Times New Roman"/>
                <a:cs typeface="Times New Roman"/>
              </a:rPr>
              <a:t>Disney</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offered</a:t>
            </a:r>
            <a:r>
              <a:rPr sz="180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dirty="0">
                <a:solidFill>
                  <a:srgbClr val="595959"/>
                </a:solidFill>
                <a:latin typeface="Times New Roman"/>
                <a:cs typeface="Times New Roman"/>
              </a:rPr>
              <a:t> pay</a:t>
            </a:r>
            <a:r>
              <a:rPr sz="1800" spc="5" dirty="0">
                <a:solidFill>
                  <a:srgbClr val="595959"/>
                </a:solidFill>
                <a:latin typeface="Times New Roman"/>
                <a:cs typeface="Times New Roman"/>
              </a:rPr>
              <a:t> </a:t>
            </a:r>
            <a:r>
              <a:rPr sz="1800" spc="-35" dirty="0">
                <a:solidFill>
                  <a:srgbClr val="595959"/>
                </a:solidFill>
                <a:latin typeface="Times New Roman"/>
                <a:cs typeface="Times New Roman"/>
              </a:rPr>
              <a:t>Mr.</a:t>
            </a:r>
            <a:r>
              <a:rPr sz="1800" dirty="0">
                <a:solidFill>
                  <a:srgbClr val="595959"/>
                </a:solidFill>
                <a:latin typeface="Times New Roman"/>
                <a:cs typeface="Times New Roman"/>
              </a:rPr>
              <a:t> </a:t>
            </a:r>
            <a:r>
              <a:rPr sz="1800" spc="-10" dirty="0">
                <a:solidFill>
                  <a:srgbClr val="595959"/>
                </a:solidFill>
                <a:latin typeface="Times New Roman"/>
                <a:cs typeface="Times New Roman"/>
              </a:rPr>
              <a:t>Steinberg</a:t>
            </a:r>
            <a:r>
              <a:rPr sz="1800" spc="5" dirty="0">
                <a:solidFill>
                  <a:srgbClr val="595959"/>
                </a:solidFill>
                <a:latin typeface="Times New Roman"/>
                <a:cs typeface="Times New Roman"/>
              </a:rPr>
              <a:t> </a:t>
            </a:r>
            <a:r>
              <a:rPr sz="1800" dirty="0">
                <a:solidFill>
                  <a:srgbClr val="595959"/>
                </a:solidFill>
                <a:latin typeface="Times New Roman"/>
                <a:cs typeface="Times New Roman"/>
              </a:rPr>
              <a:t>a </a:t>
            </a:r>
            <a:r>
              <a:rPr sz="1800" spc="-5" dirty="0">
                <a:solidFill>
                  <a:srgbClr val="595959"/>
                </a:solidFill>
                <a:latin typeface="Times New Roman"/>
                <a:cs typeface="Times New Roman"/>
              </a:rPr>
              <a:t>premium</a:t>
            </a:r>
            <a:r>
              <a:rPr sz="1800" dirty="0">
                <a:solidFill>
                  <a:srgbClr val="595959"/>
                </a:solidFill>
                <a:latin typeface="Times New Roman"/>
                <a:cs typeface="Times New Roman"/>
              </a:rPr>
              <a:t> for </a:t>
            </a:r>
            <a:r>
              <a:rPr sz="1800" spc="-5" dirty="0">
                <a:solidFill>
                  <a:srgbClr val="595959"/>
                </a:solidFill>
                <a:latin typeface="Times New Roman"/>
                <a:cs typeface="Times New Roman"/>
              </a:rPr>
              <a:t>his</a:t>
            </a:r>
            <a:r>
              <a:rPr sz="1800" dirty="0">
                <a:solidFill>
                  <a:srgbClr val="595959"/>
                </a:solidFill>
                <a:latin typeface="Times New Roman"/>
                <a:cs typeface="Times New Roman"/>
              </a:rPr>
              <a:t> </a:t>
            </a:r>
            <a:r>
              <a:rPr sz="1800" spc="-5" dirty="0">
                <a:solidFill>
                  <a:srgbClr val="595959"/>
                </a:solidFill>
                <a:latin typeface="Times New Roman"/>
                <a:cs typeface="Times New Roman"/>
              </a:rPr>
              <a:t>shares], </a:t>
            </a:r>
            <a:r>
              <a:rPr sz="1800" dirty="0">
                <a:solidFill>
                  <a:srgbClr val="595959"/>
                </a:solidFill>
                <a:latin typeface="Times New Roman"/>
                <a:cs typeface="Times New Roman"/>
              </a:rPr>
              <a:t> </a:t>
            </a:r>
            <a:r>
              <a:rPr sz="1800" spc="-5" dirty="0">
                <a:solidFill>
                  <a:srgbClr val="595959"/>
                </a:solidFill>
                <a:latin typeface="Times New Roman"/>
                <a:cs typeface="Times New Roman"/>
              </a:rPr>
              <a:t>[</a:t>
            </a:r>
            <a:r>
              <a:rPr sz="1800" spc="-7" baseline="-13888" dirty="0">
                <a:solidFill>
                  <a:srgbClr val="595959"/>
                </a:solidFill>
                <a:latin typeface="Times New Roman"/>
                <a:cs typeface="Times New Roman"/>
              </a:rPr>
              <a:t>Arg0</a:t>
            </a:r>
            <a:r>
              <a:rPr sz="1800" spc="-5" dirty="0">
                <a:solidFill>
                  <a:srgbClr val="595959"/>
                </a:solidFill>
                <a:latin typeface="Times New Roman"/>
                <a:cs typeface="Times New Roman"/>
              </a:rPr>
              <a:t>the</a:t>
            </a:r>
            <a:r>
              <a:rPr sz="1800" dirty="0">
                <a:solidFill>
                  <a:srgbClr val="595959"/>
                </a:solidFill>
                <a:latin typeface="Times New Roman"/>
                <a:cs typeface="Times New Roman"/>
              </a:rPr>
              <a:t> New</a:t>
            </a:r>
            <a:r>
              <a:rPr sz="1800" spc="-65" dirty="0">
                <a:solidFill>
                  <a:srgbClr val="595959"/>
                </a:solidFill>
                <a:latin typeface="Times New Roman"/>
                <a:cs typeface="Times New Roman"/>
              </a:rPr>
              <a:t> </a:t>
            </a:r>
            <a:r>
              <a:rPr sz="1800" spc="-45" dirty="0">
                <a:solidFill>
                  <a:srgbClr val="595959"/>
                </a:solidFill>
                <a:latin typeface="Times New Roman"/>
                <a:cs typeface="Times New Roman"/>
              </a:rPr>
              <a:t>York</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investor</a:t>
            </a:r>
            <a:r>
              <a:rPr sz="1800" dirty="0">
                <a:solidFill>
                  <a:srgbClr val="595959"/>
                </a:solidFill>
                <a:latin typeface="Times New Roman"/>
                <a:cs typeface="Times New Roman"/>
              </a:rPr>
              <a:t> ]</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did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t>
            </a:r>
            <a:r>
              <a:rPr sz="1800" spc="-7" baseline="-13888" dirty="0">
                <a:solidFill>
                  <a:srgbClr val="595959"/>
                </a:solidFill>
                <a:latin typeface="Times New Roman"/>
                <a:cs typeface="Times New Roman"/>
              </a:rPr>
              <a:t>ArgM-NEG</a:t>
            </a:r>
            <a:r>
              <a:rPr sz="1800" spc="217" baseline="-13888" dirty="0">
                <a:solidFill>
                  <a:srgbClr val="595959"/>
                </a:solidFill>
                <a:latin typeface="Times New Roman"/>
                <a:cs typeface="Times New Roman"/>
              </a:rPr>
              <a:t> </a:t>
            </a:r>
            <a:r>
              <a:rPr sz="1800" dirty="0">
                <a:solidFill>
                  <a:srgbClr val="595959"/>
                </a:solidFill>
                <a:latin typeface="Times New Roman"/>
                <a:cs typeface="Times New Roman"/>
              </a:rPr>
              <a:t>n’</a:t>
            </a:r>
            <a:r>
              <a:rPr sz="1800" spc="-130" dirty="0">
                <a:solidFill>
                  <a:srgbClr val="595959"/>
                </a:solidFill>
                <a:latin typeface="Times New Roman"/>
                <a:cs typeface="Times New Roman"/>
              </a:rPr>
              <a:t> </a:t>
            </a:r>
            <a:r>
              <a:rPr sz="1800" spc="-5" dirty="0">
                <a:solidFill>
                  <a:srgbClr val="595959"/>
                </a:solidFill>
                <a:latin typeface="Times New Roman"/>
                <a:cs typeface="Times New Roman"/>
              </a:rPr>
              <a:t>t]</a:t>
            </a:r>
            <a:r>
              <a:rPr sz="1800" spc="5" dirty="0">
                <a:solidFill>
                  <a:srgbClr val="595959"/>
                </a:solidFill>
                <a:latin typeface="Times New Roman"/>
                <a:cs typeface="Times New Roman"/>
              </a:rPr>
              <a:t> </a:t>
            </a:r>
            <a:r>
              <a:rPr sz="1800" dirty="0">
                <a:solidFill>
                  <a:srgbClr val="595959"/>
                </a:solidFill>
                <a:latin typeface="Times New Roman"/>
                <a:cs typeface="Times New Roman"/>
              </a:rPr>
              <a:t>[</a:t>
            </a:r>
            <a:r>
              <a:rPr sz="1800" dirty="0">
                <a:solidFill>
                  <a:srgbClr val="5904E1"/>
                </a:solidFill>
                <a:latin typeface="Times New Roman"/>
                <a:cs typeface="Times New Roman"/>
              </a:rPr>
              <a:t>v </a:t>
            </a:r>
            <a:r>
              <a:rPr sz="1800" spc="-5" dirty="0">
                <a:solidFill>
                  <a:srgbClr val="5904E1"/>
                </a:solidFill>
                <a:latin typeface="Times New Roman"/>
                <a:cs typeface="Times New Roman"/>
              </a:rPr>
              <a:t>demand</a:t>
            </a:r>
            <a:r>
              <a:rPr sz="1800" spc="-5" dirty="0">
                <a:solidFill>
                  <a:srgbClr val="595959"/>
                </a:solidFill>
                <a:latin typeface="Times New Roman"/>
                <a:cs typeface="Times New Roman"/>
              </a:rPr>
              <a:t>]</a:t>
            </a:r>
            <a:r>
              <a:rPr sz="1800" spc="5" dirty="0">
                <a:solidFill>
                  <a:srgbClr val="595959"/>
                </a:solidFill>
                <a:latin typeface="Times New Roman"/>
                <a:cs typeface="Times New Roman"/>
              </a:rPr>
              <a:t> </a:t>
            </a:r>
            <a:r>
              <a:rPr sz="1800" spc="-10" dirty="0">
                <a:solidFill>
                  <a:srgbClr val="595959"/>
                </a:solidFill>
                <a:latin typeface="Times New Roman"/>
                <a:cs typeface="Times New Roman"/>
              </a:rPr>
              <a:t>[</a:t>
            </a:r>
            <a:r>
              <a:rPr sz="1800" spc="-15" baseline="-13888" dirty="0">
                <a:solidFill>
                  <a:srgbClr val="595959"/>
                </a:solidFill>
                <a:latin typeface="Times New Roman"/>
                <a:cs typeface="Times New Roman"/>
              </a:rPr>
              <a:t>Arg1</a:t>
            </a:r>
            <a:r>
              <a:rPr sz="1800" spc="232" baseline="-13888"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company</a:t>
            </a:r>
            <a:r>
              <a:rPr sz="1800" dirty="0">
                <a:solidFill>
                  <a:srgbClr val="595959"/>
                </a:solidFill>
                <a:latin typeface="Times New Roman"/>
                <a:cs typeface="Times New Roman"/>
              </a:rPr>
              <a:t> </a:t>
            </a:r>
            <a:r>
              <a:rPr sz="1800" spc="-5" dirty="0">
                <a:solidFill>
                  <a:srgbClr val="595959"/>
                </a:solidFill>
                <a:latin typeface="Times New Roman"/>
                <a:cs typeface="Times New Roman"/>
              </a:rPr>
              <a:t>also </a:t>
            </a:r>
            <a:r>
              <a:rPr sz="1800" spc="-434" dirty="0">
                <a:solidFill>
                  <a:srgbClr val="595959"/>
                </a:solidFill>
                <a:latin typeface="Times New Roman"/>
                <a:cs typeface="Times New Roman"/>
              </a:rPr>
              <a:t> </a:t>
            </a:r>
            <a:r>
              <a:rPr sz="1800" dirty="0">
                <a:solidFill>
                  <a:srgbClr val="595959"/>
                </a:solidFill>
                <a:latin typeface="Times New Roman"/>
                <a:cs typeface="Times New Roman"/>
              </a:rPr>
              <a:t>pay a </a:t>
            </a:r>
            <a:r>
              <a:rPr sz="1800" spc="-5" dirty="0">
                <a:solidFill>
                  <a:srgbClr val="595959"/>
                </a:solidFill>
                <a:latin typeface="Times New Roman"/>
                <a:cs typeface="Times New Roman"/>
              </a:rPr>
              <a:t>premium to</a:t>
            </a:r>
            <a:r>
              <a:rPr sz="1800" dirty="0">
                <a:solidFill>
                  <a:srgbClr val="595959"/>
                </a:solidFill>
                <a:latin typeface="Times New Roman"/>
                <a:cs typeface="Times New Roman"/>
              </a:rPr>
              <a:t> </a:t>
            </a:r>
            <a:r>
              <a:rPr sz="1800" spc="-5" dirty="0">
                <a:solidFill>
                  <a:srgbClr val="595959"/>
                </a:solidFill>
                <a:latin typeface="Times New Roman"/>
                <a:cs typeface="Times New Roman"/>
              </a:rPr>
              <a:t>other</a:t>
            </a:r>
            <a:r>
              <a:rPr sz="1800" dirty="0">
                <a:solidFill>
                  <a:srgbClr val="595959"/>
                </a:solidFill>
                <a:latin typeface="Times New Roman"/>
                <a:cs typeface="Times New Roman"/>
              </a:rPr>
              <a:t> </a:t>
            </a:r>
            <a:r>
              <a:rPr sz="1800" spc="-5" dirty="0">
                <a:solidFill>
                  <a:srgbClr val="595959"/>
                </a:solidFill>
                <a:latin typeface="Times New Roman"/>
                <a:cs typeface="Times New Roman"/>
              </a:rPr>
              <a:t>shareholders].</a:t>
            </a:r>
            <a:endParaRPr sz="1800">
              <a:latin typeface="Times New Roman"/>
              <a:cs typeface="Times New Roman"/>
            </a:endParaRPr>
          </a:p>
          <a:p>
            <a:pPr marL="50800">
              <a:lnSpc>
                <a:spcPct val="100000"/>
              </a:lnSpc>
              <a:spcBef>
                <a:spcPts val="1140"/>
              </a:spcBef>
            </a:pPr>
            <a:r>
              <a:rPr sz="1800" dirty="0">
                <a:solidFill>
                  <a:srgbClr val="595959"/>
                </a:solidFill>
                <a:latin typeface="Times New Roman"/>
                <a:cs typeface="Times New Roman"/>
              </a:rPr>
              <a:t>Where</a:t>
            </a:r>
            <a:r>
              <a:rPr sz="1800" spc="-5" dirty="0">
                <a:solidFill>
                  <a:srgbClr val="595959"/>
                </a:solidFill>
                <a:latin typeface="Times New Roman"/>
                <a:cs typeface="Times New Roman"/>
              </a:rPr>
              <a:t> </a:t>
            </a:r>
            <a:r>
              <a:rPr sz="1800" dirty="0">
                <a:solidFill>
                  <a:srgbClr val="595959"/>
                </a:solidFill>
                <a:latin typeface="Times New Roman"/>
                <a:cs typeface="Times New Roman"/>
              </a:rPr>
              <a:t>for </a:t>
            </a:r>
            <a:r>
              <a:rPr sz="1800" spc="-5" dirty="0">
                <a:solidFill>
                  <a:srgbClr val="5904E1"/>
                </a:solidFill>
                <a:latin typeface="Times New Roman"/>
                <a:cs typeface="Times New Roman"/>
              </a:rPr>
              <a:t>demand</a:t>
            </a:r>
            <a:r>
              <a:rPr sz="1800" spc="-5" dirty="0">
                <a:solidFill>
                  <a:srgbClr val="595959"/>
                </a:solidFill>
                <a:latin typeface="Times New Roman"/>
                <a:cs typeface="Times New Roman"/>
              </a:rPr>
              <a:t>,</a:t>
            </a:r>
            <a:r>
              <a:rPr sz="1800" spc="-105" dirty="0">
                <a:solidFill>
                  <a:srgbClr val="595959"/>
                </a:solidFill>
                <a:latin typeface="Times New Roman"/>
                <a:cs typeface="Times New Roman"/>
              </a:rPr>
              <a:t> </a:t>
            </a:r>
            <a:r>
              <a:rPr sz="1800" spc="-10" dirty="0">
                <a:solidFill>
                  <a:srgbClr val="595959"/>
                </a:solidFill>
                <a:latin typeface="Times New Roman"/>
                <a:cs typeface="Times New Roman"/>
              </a:rPr>
              <a:t>Arg0</a:t>
            </a:r>
            <a:r>
              <a:rPr sz="1800" dirty="0">
                <a:solidFill>
                  <a:srgbClr val="595959"/>
                </a:solidFill>
                <a:latin typeface="Times New Roman"/>
                <a:cs typeface="Times New Roman"/>
              </a:rPr>
              <a:t> </a:t>
            </a:r>
            <a:r>
              <a:rPr sz="1800" spc="-5" dirty="0">
                <a:solidFill>
                  <a:srgbClr val="595959"/>
                </a:solidFill>
                <a:latin typeface="Times New Roman"/>
                <a:cs typeface="Times New Roman"/>
              </a:rPr>
              <a:t>is</a:t>
            </a:r>
            <a:r>
              <a:rPr sz="1800" spc="-10" dirty="0">
                <a:solidFill>
                  <a:srgbClr val="595959"/>
                </a:solidFill>
                <a:latin typeface="Times New Roman"/>
                <a:cs typeface="Times New Roman"/>
              </a:rPr>
              <a:t> “asker,”</a:t>
            </a:r>
            <a:r>
              <a:rPr sz="1800" spc="-100" dirty="0">
                <a:solidFill>
                  <a:srgbClr val="595959"/>
                </a:solidFill>
                <a:latin typeface="Times New Roman"/>
                <a:cs typeface="Times New Roman"/>
              </a:rPr>
              <a:t> </a:t>
            </a:r>
            <a:r>
              <a:rPr sz="1800" spc="-10" dirty="0">
                <a:solidFill>
                  <a:srgbClr val="595959"/>
                </a:solidFill>
                <a:latin typeface="Times New Roman"/>
                <a:cs typeface="Times New Roman"/>
              </a:rPr>
              <a:t>Arg1</a:t>
            </a:r>
            <a:r>
              <a:rPr sz="1800" spc="-5" dirty="0">
                <a:solidFill>
                  <a:srgbClr val="595959"/>
                </a:solidFill>
                <a:latin typeface="Times New Roman"/>
                <a:cs typeface="Times New Roman"/>
              </a:rPr>
              <a:t> is </a:t>
            </a:r>
            <a:r>
              <a:rPr sz="1800" spc="-10" dirty="0">
                <a:solidFill>
                  <a:srgbClr val="595959"/>
                </a:solidFill>
                <a:latin typeface="Times New Roman"/>
                <a:cs typeface="Times New Roman"/>
              </a:rPr>
              <a:t>“favor,”</a:t>
            </a:r>
            <a:r>
              <a:rPr sz="1800" spc="-105" dirty="0">
                <a:solidFill>
                  <a:srgbClr val="595959"/>
                </a:solidFill>
                <a:latin typeface="Times New Roman"/>
                <a:cs typeface="Times New Roman"/>
              </a:rPr>
              <a:t> </a:t>
            </a:r>
            <a:r>
              <a:rPr sz="1800" spc="-10" dirty="0">
                <a:solidFill>
                  <a:srgbClr val="595959"/>
                </a:solidFill>
                <a:latin typeface="Times New Roman"/>
                <a:cs typeface="Times New Roman"/>
              </a:rPr>
              <a:t>Arg2</a:t>
            </a:r>
            <a:r>
              <a:rPr sz="1800" dirty="0">
                <a:solidFill>
                  <a:srgbClr val="595959"/>
                </a:solidFill>
                <a:latin typeface="Times New Roman"/>
                <a:cs typeface="Times New Roman"/>
              </a:rPr>
              <a:t> </a:t>
            </a:r>
            <a:r>
              <a:rPr sz="1800" spc="-5" dirty="0">
                <a:solidFill>
                  <a:srgbClr val="595959"/>
                </a:solidFill>
                <a:latin typeface="Times New Roman"/>
                <a:cs typeface="Times New Roman"/>
              </a:rPr>
              <a:t>is</a:t>
            </a:r>
            <a:r>
              <a:rPr sz="1800" spc="-10" dirty="0">
                <a:solidFill>
                  <a:srgbClr val="595959"/>
                </a:solidFill>
                <a:latin typeface="Times New Roman"/>
                <a:cs typeface="Times New Roman"/>
              </a:rPr>
              <a:t> </a:t>
            </a:r>
            <a:r>
              <a:rPr sz="1800" dirty="0">
                <a:solidFill>
                  <a:srgbClr val="595959"/>
                </a:solidFill>
                <a:latin typeface="Times New Roman"/>
                <a:cs typeface="Times New Roman"/>
              </a:rPr>
              <a:t>“hearer”</a:t>
            </a:r>
            <a:endParaRPr sz="1800">
              <a:latin typeface="Times New Roman"/>
              <a:cs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108575" cy="665480"/>
          </a:xfrm>
          <a:prstGeom prst="rect">
            <a:avLst/>
          </a:prstGeom>
        </p:spPr>
        <p:txBody>
          <a:bodyPr vert="horz" wrap="square" lIns="0" tIns="12700" rIns="0" bIns="0" rtlCol="0">
            <a:spAutoFit/>
          </a:bodyPr>
          <a:lstStyle/>
          <a:p>
            <a:pPr marL="12700">
              <a:lnSpc>
                <a:spcPct val="100000"/>
              </a:lnSpc>
              <a:spcBef>
                <a:spcPts val="100"/>
              </a:spcBef>
            </a:pPr>
            <a:r>
              <a:rPr sz="4200" spc="80" dirty="0"/>
              <a:t>PropBank</a:t>
            </a:r>
            <a:r>
              <a:rPr sz="4200" spc="-85" dirty="0"/>
              <a:t> </a:t>
            </a:r>
            <a:r>
              <a:rPr sz="4200" spc="85" dirty="0"/>
              <a:t>Annotations</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6</a:t>
            </a:r>
            <a:endParaRPr sz="800">
              <a:latin typeface="Times New Roman"/>
              <a:cs typeface="Times New Roman"/>
            </a:endParaRPr>
          </a:p>
        </p:txBody>
      </p:sp>
      <p:sp>
        <p:nvSpPr>
          <p:cNvPr id="3" name="object 3"/>
          <p:cNvSpPr txBox="1"/>
          <p:nvPr/>
        </p:nvSpPr>
        <p:spPr>
          <a:xfrm>
            <a:off x="748242" y="2017713"/>
            <a:ext cx="7375525" cy="3022600"/>
          </a:xfrm>
          <a:prstGeom prst="rect">
            <a:avLst/>
          </a:prstGeom>
        </p:spPr>
        <p:txBody>
          <a:bodyPr vert="horz" wrap="square" lIns="0" tIns="5080" rIns="0" bIns="0" rtlCol="0">
            <a:spAutoFit/>
          </a:bodyPr>
          <a:lstStyle/>
          <a:p>
            <a:pPr marL="12700" marR="1096010">
              <a:lnSpc>
                <a:spcPct val="102299"/>
              </a:lnSpc>
              <a:spcBef>
                <a:spcPts val="40"/>
              </a:spcBef>
            </a:pPr>
            <a:r>
              <a:rPr sz="2200" b="1" spc="-5" dirty="0">
                <a:solidFill>
                  <a:srgbClr val="595959"/>
                </a:solidFill>
                <a:latin typeface="Times New Roman"/>
                <a:cs typeface="Times New Roman"/>
              </a:rPr>
              <a:t>Framesets </a:t>
            </a:r>
            <a:r>
              <a:rPr sz="2200" spc="-5" dirty="0">
                <a:solidFill>
                  <a:srgbClr val="595959"/>
                </a:solidFill>
                <a:latin typeface="Times New Roman"/>
                <a:cs typeface="Times New Roman"/>
              </a:rPr>
              <a:t>were created </a:t>
            </a:r>
            <a:r>
              <a:rPr sz="2200" dirty="0">
                <a:solidFill>
                  <a:srgbClr val="595959"/>
                </a:solidFill>
                <a:latin typeface="Times New Roman"/>
                <a:cs typeface="Times New Roman"/>
              </a:rPr>
              <a:t>by looking </a:t>
            </a:r>
            <a:r>
              <a:rPr sz="2200" spc="-5" dirty="0">
                <a:solidFill>
                  <a:srgbClr val="595959"/>
                </a:solidFill>
                <a:latin typeface="Times New Roman"/>
                <a:cs typeface="Times New Roman"/>
              </a:rPr>
              <a:t>at sample sentences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containing each</a:t>
            </a:r>
            <a:r>
              <a:rPr sz="2200" dirty="0">
                <a:solidFill>
                  <a:srgbClr val="595959"/>
                </a:solidFill>
                <a:latin typeface="Times New Roman"/>
                <a:cs typeface="Times New Roman"/>
              </a:rPr>
              <a:t> </a:t>
            </a:r>
            <a:r>
              <a:rPr sz="2200" spc="-5" dirty="0">
                <a:solidFill>
                  <a:srgbClr val="595959"/>
                </a:solidFill>
                <a:latin typeface="Times New Roman"/>
                <a:cs typeface="Times New Roman"/>
              </a:rPr>
              <a:t>verb</a:t>
            </a:r>
            <a:r>
              <a:rPr sz="2200" dirty="0">
                <a:solidFill>
                  <a:srgbClr val="595959"/>
                </a:solidFill>
                <a:latin typeface="Times New Roman"/>
                <a:cs typeface="Times New Roman"/>
              </a:rPr>
              <a:t> </a:t>
            </a:r>
            <a:r>
              <a:rPr sz="2200" spc="-5" dirty="0">
                <a:solidFill>
                  <a:srgbClr val="595959"/>
                </a:solidFill>
                <a:latin typeface="Times New Roman"/>
                <a:cs typeface="Times New Roman"/>
              </a:rPr>
              <a:t>sense</a:t>
            </a:r>
            <a:endParaRPr sz="2200">
              <a:latin typeface="Times New Roman"/>
              <a:cs typeface="Times New Roman"/>
            </a:endParaRPr>
          </a:p>
          <a:p>
            <a:pPr marL="48895">
              <a:lnSpc>
                <a:spcPct val="100000"/>
              </a:lnSpc>
              <a:spcBef>
                <a:spcPts val="76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~4,500 </a:t>
            </a:r>
            <a:r>
              <a:rPr sz="2000" spc="-5" dirty="0">
                <a:solidFill>
                  <a:srgbClr val="595959"/>
                </a:solidFill>
                <a:latin typeface="Times New Roman"/>
                <a:cs typeface="Times New Roman"/>
              </a:rPr>
              <a:t>frames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3,314 </a:t>
            </a:r>
            <a:r>
              <a:rPr sz="2000" spc="-10" dirty="0">
                <a:solidFill>
                  <a:srgbClr val="595959"/>
                </a:solidFill>
                <a:latin typeface="Times New Roman"/>
                <a:cs typeface="Times New Roman"/>
              </a:rPr>
              <a:t>framesets </a:t>
            </a:r>
            <a:r>
              <a:rPr sz="2000" spc="-5" dirty="0">
                <a:solidFill>
                  <a:srgbClr val="595959"/>
                </a:solidFill>
                <a:latin typeface="Times New Roman"/>
                <a:cs typeface="Times New Roman"/>
              </a:rPr>
              <a:t>for each</a:t>
            </a:r>
            <a:r>
              <a:rPr sz="2000" dirty="0">
                <a:solidFill>
                  <a:srgbClr val="595959"/>
                </a:solidFill>
                <a:latin typeface="Times New Roman"/>
                <a:cs typeface="Times New Roman"/>
              </a:rPr>
              <a:t> </a:t>
            </a:r>
            <a:r>
              <a:rPr sz="2000" spc="-5" dirty="0">
                <a:solidFill>
                  <a:srgbClr val="595959"/>
                </a:solidFill>
                <a:latin typeface="Times New Roman"/>
                <a:cs typeface="Times New Roman"/>
              </a:rPr>
              <a:t>verb)</a:t>
            </a:r>
            <a:endParaRPr sz="2000">
              <a:latin typeface="Times New Roman"/>
              <a:cs typeface="Times New Roman"/>
            </a:endParaRPr>
          </a:p>
          <a:p>
            <a:pPr marL="12700">
              <a:lnSpc>
                <a:spcPct val="100000"/>
              </a:lnSpc>
              <a:spcBef>
                <a:spcPts val="1000"/>
              </a:spcBef>
            </a:pPr>
            <a:r>
              <a:rPr sz="2200" spc="-5" dirty="0">
                <a:solidFill>
                  <a:srgbClr val="595959"/>
                </a:solidFill>
                <a:latin typeface="Times New Roman"/>
                <a:cs typeface="Times New Roman"/>
              </a:rPr>
              <a:t>Corpus</a:t>
            </a:r>
            <a:r>
              <a:rPr sz="2200" spc="-10" dirty="0">
                <a:solidFill>
                  <a:srgbClr val="595959"/>
                </a:solidFill>
                <a:latin typeface="Times New Roman"/>
                <a:cs typeface="Times New Roman"/>
              </a:rPr>
              <a:t> </a:t>
            </a:r>
            <a:r>
              <a:rPr sz="2200" dirty="0">
                <a:solidFill>
                  <a:srgbClr val="595959"/>
                </a:solidFill>
                <a:latin typeface="Times New Roman"/>
                <a:cs typeface="Times New Roman"/>
              </a:rPr>
              <a:t>is</a:t>
            </a:r>
            <a:r>
              <a:rPr sz="2200" spc="-5" dirty="0">
                <a:solidFill>
                  <a:srgbClr val="595959"/>
                </a:solidFill>
                <a:latin typeface="Times New Roman"/>
                <a:cs typeface="Times New Roman"/>
              </a:rPr>
              <a:t> primarily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newswire text</a:t>
            </a:r>
            <a:r>
              <a:rPr sz="2200" spc="5" dirty="0">
                <a:solidFill>
                  <a:srgbClr val="595959"/>
                </a:solidFill>
                <a:latin typeface="Times New Roman"/>
                <a:cs typeface="Times New Roman"/>
              </a:rPr>
              <a:t> </a:t>
            </a:r>
            <a:r>
              <a:rPr sz="2200" dirty="0">
                <a:solidFill>
                  <a:srgbClr val="595959"/>
                </a:solidFill>
                <a:latin typeface="Times New Roman"/>
                <a:cs typeface="Times New Roman"/>
              </a:rPr>
              <a:t>from</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Penn</a:t>
            </a:r>
            <a:r>
              <a:rPr sz="2200" spc="-35" dirty="0">
                <a:solidFill>
                  <a:srgbClr val="595959"/>
                </a:solidFill>
                <a:latin typeface="Times New Roman"/>
                <a:cs typeface="Times New Roman"/>
              </a:rPr>
              <a:t> </a:t>
            </a:r>
            <a:r>
              <a:rPr sz="2200" spc="-15" dirty="0">
                <a:solidFill>
                  <a:srgbClr val="595959"/>
                </a:solidFill>
                <a:latin typeface="Times New Roman"/>
                <a:cs typeface="Times New Roman"/>
              </a:rPr>
              <a:t>Treebank</a:t>
            </a:r>
            <a:endParaRPr sz="2200">
              <a:latin typeface="Times New Roman"/>
              <a:cs typeface="Times New Roman"/>
            </a:endParaRPr>
          </a:p>
          <a:p>
            <a:pPr marL="186690" marR="576580" indent="-137160">
              <a:lnSpc>
                <a:spcPct val="100000"/>
              </a:lnSpc>
              <a:spcBef>
                <a:spcPts val="86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Annotated the </a:t>
            </a:r>
            <a:r>
              <a:rPr sz="2000" i="1" spc="-50" dirty="0">
                <a:solidFill>
                  <a:srgbClr val="595959"/>
                </a:solidFill>
                <a:latin typeface="Times New Roman"/>
                <a:cs typeface="Times New Roman"/>
              </a:rPr>
              <a:t>Wall </a:t>
            </a:r>
            <a:r>
              <a:rPr sz="2000" i="1" spc="-20" dirty="0">
                <a:solidFill>
                  <a:srgbClr val="595959"/>
                </a:solidFill>
                <a:latin typeface="Times New Roman"/>
                <a:cs typeface="Times New Roman"/>
              </a:rPr>
              <a:t>Street </a:t>
            </a:r>
            <a:r>
              <a:rPr sz="2000" i="1" spc="-5" dirty="0">
                <a:solidFill>
                  <a:srgbClr val="595959"/>
                </a:solidFill>
                <a:latin typeface="Times New Roman"/>
                <a:cs typeface="Times New Roman"/>
              </a:rPr>
              <a:t>Journal </a:t>
            </a:r>
            <a:r>
              <a:rPr sz="2000" spc="-5" dirty="0">
                <a:solidFill>
                  <a:srgbClr val="595959"/>
                </a:solidFill>
                <a:latin typeface="Times New Roman"/>
                <a:cs typeface="Times New Roman"/>
              </a:rPr>
              <a:t>section and, more </a:t>
            </a:r>
            <a:r>
              <a:rPr sz="2000" spc="-20" dirty="0">
                <a:solidFill>
                  <a:srgbClr val="595959"/>
                </a:solidFill>
                <a:latin typeface="Times New Roman"/>
                <a:cs typeface="Times New Roman"/>
              </a:rPr>
              <a:t>recently, </a:t>
            </a:r>
            <a:r>
              <a:rPr sz="2000" spc="-5" dirty="0">
                <a:solidFill>
                  <a:srgbClr val="595959"/>
                </a:solidFill>
                <a:latin typeface="Times New Roman"/>
                <a:cs typeface="Times New Roman"/>
              </a:rPr>
              <a:t>the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“Brown”</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Corpus</a:t>
            </a:r>
            <a:endParaRPr sz="2000">
              <a:latin typeface="Times New Roman"/>
              <a:cs typeface="Times New Roman"/>
            </a:endParaRPr>
          </a:p>
          <a:p>
            <a:pPr marL="186690" marR="5080" indent="-137160">
              <a:lnSpc>
                <a:spcPct val="100000"/>
              </a:lnSpc>
              <a:spcBef>
                <a:spcPts val="100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45" dirty="0">
                <a:solidFill>
                  <a:srgbClr val="595959"/>
                </a:solidFill>
                <a:latin typeface="Times New Roman"/>
                <a:cs typeface="Times New Roman"/>
              </a:rPr>
              <a:t>Verbs </a:t>
            </a:r>
            <a:r>
              <a:rPr sz="2000" spc="-5" dirty="0">
                <a:solidFill>
                  <a:srgbClr val="595959"/>
                </a:solidFill>
                <a:latin typeface="Times New Roman"/>
                <a:cs typeface="Times New Roman"/>
              </a:rPr>
              <a:t>and </a:t>
            </a:r>
            <a:r>
              <a:rPr sz="2000" spc="-10" dirty="0">
                <a:solidFill>
                  <a:srgbClr val="595959"/>
                </a:solidFill>
                <a:latin typeface="Times New Roman"/>
                <a:cs typeface="Times New Roman"/>
              </a:rPr>
              <a:t>semantic </a:t>
            </a:r>
            <a:r>
              <a:rPr sz="2000" spc="-5" dirty="0">
                <a:solidFill>
                  <a:srgbClr val="595959"/>
                </a:solidFill>
                <a:latin typeface="Times New Roman"/>
                <a:cs typeface="Times New Roman"/>
              </a:rPr>
              <a:t>role annotations added to the parse trees </a:t>
            </a:r>
            <a:r>
              <a:rPr sz="2000" dirty="0">
                <a:solidFill>
                  <a:srgbClr val="595959"/>
                </a:solidFill>
                <a:latin typeface="Times New Roman"/>
                <a:cs typeface="Times New Roman"/>
              </a:rPr>
              <a:t>by </a:t>
            </a:r>
            <a:r>
              <a:rPr sz="2000" spc="-5" dirty="0">
                <a:solidFill>
                  <a:srgbClr val="595959"/>
                </a:solidFill>
                <a:latin typeface="Times New Roman"/>
                <a:cs typeface="Times New Roman"/>
              </a:rPr>
              <a:t>human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annotators</a:t>
            </a:r>
            <a:endParaRPr sz="2000">
              <a:latin typeface="Times New Roman"/>
              <a:cs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108575" cy="665480"/>
          </a:xfrm>
          <a:prstGeom prst="rect">
            <a:avLst/>
          </a:prstGeom>
        </p:spPr>
        <p:txBody>
          <a:bodyPr vert="horz" wrap="square" lIns="0" tIns="12700" rIns="0" bIns="0" rtlCol="0">
            <a:spAutoFit/>
          </a:bodyPr>
          <a:lstStyle/>
          <a:p>
            <a:pPr marL="12700">
              <a:lnSpc>
                <a:spcPct val="100000"/>
              </a:lnSpc>
              <a:spcBef>
                <a:spcPts val="100"/>
              </a:spcBef>
            </a:pPr>
            <a:r>
              <a:rPr sz="4200" spc="80" dirty="0"/>
              <a:t>PropBank</a:t>
            </a:r>
            <a:r>
              <a:rPr sz="4200" spc="-85" dirty="0"/>
              <a:t> </a:t>
            </a:r>
            <a:r>
              <a:rPr sz="4200" spc="85" dirty="0"/>
              <a:t>Annotations</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7</a:t>
            </a:r>
            <a:endParaRPr sz="800">
              <a:latin typeface="Times New Roman"/>
              <a:cs typeface="Times New Roman"/>
            </a:endParaRPr>
          </a:p>
        </p:txBody>
      </p:sp>
      <p:sp>
        <p:nvSpPr>
          <p:cNvPr id="3" name="object 3"/>
          <p:cNvSpPr txBox="1"/>
          <p:nvPr/>
        </p:nvSpPr>
        <p:spPr>
          <a:xfrm>
            <a:off x="820400" y="2003283"/>
            <a:ext cx="7016750" cy="3657600"/>
          </a:xfrm>
          <a:prstGeom prst="rect">
            <a:avLst/>
          </a:prstGeom>
        </p:spPr>
        <p:txBody>
          <a:bodyPr vert="horz" wrap="square" lIns="0" tIns="11430" rIns="0" bIns="0" rtlCol="0">
            <a:spAutoFit/>
          </a:bodyPr>
          <a:lstStyle/>
          <a:p>
            <a:pPr marL="12700" marR="5080">
              <a:lnSpc>
                <a:spcPct val="100400"/>
              </a:lnSpc>
              <a:spcBef>
                <a:spcPts val="90"/>
              </a:spcBef>
            </a:pPr>
            <a:r>
              <a:rPr sz="2200" spc="-5" dirty="0">
                <a:solidFill>
                  <a:srgbClr val="595959"/>
                </a:solidFill>
                <a:latin typeface="Times New Roman"/>
                <a:cs typeface="Times New Roman"/>
              </a:rPr>
              <a:t>Annotators are</a:t>
            </a:r>
            <a:r>
              <a:rPr sz="2200" dirty="0">
                <a:solidFill>
                  <a:srgbClr val="595959"/>
                </a:solidFill>
                <a:latin typeface="Times New Roman"/>
                <a:cs typeface="Times New Roman"/>
              </a:rPr>
              <a:t> </a:t>
            </a:r>
            <a:r>
              <a:rPr sz="2200" spc="-5" dirty="0">
                <a:solidFill>
                  <a:srgbClr val="595959"/>
                </a:solidFill>
                <a:latin typeface="Times New Roman"/>
                <a:cs typeface="Times New Roman"/>
              </a:rPr>
              <a:t>presented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spc="5" dirty="0">
                <a:solidFill>
                  <a:srgbClr val="595959"/>
                </a:solidFill>
                <a:latin typeface="Times New Roman"/>
                <a:cs typeface="Times New Roman"/>
              </a:rPr>
              <a:t> </a:t>
            </a:r>
            <a:r>
              <a:rPr sz="2200" b="1" spc="-10" dirty="0">
                <a:solidFill>
                  <a:srgbClr val="595959"/>
                </a:solidFill>
                <a:latin typeface="Times New Roman"/>
                <a:cs typeface="Times New Roman"/>
              </a:rPr>
              <a:t>role-set</a:t>
            </a:r>
            <a:r>
              <a:rPr sz="2200" b="1" spc="5" dirty="0">
                <a:solidFill>
                  <a:srgbClr val="595959"/>
                </a:solidFill>
                <a:latin typeface="Times New Roman"/>
                <a:cs typeface="Times New Roman"/>
              </a:rPr>
              <a:t> </a:t>
            </a:r>
            <a:r>
              <a:rPr sz="2200" b="1" spc="-5" dirty="0">
                <a:solidFill>
                  <a:srgbClr val="595959"/>
                </a:solidFill>
                <a:latin typeface="Times New Roman"/>
                <a:cs typeface="Times New Roman"/>
              </a:rPr>
              <a:t>descriptions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dirty="0">
                <a:solidFill>
                  <a:srgbClr val="595959"/>
                </a:solidFill>
                <a:latin typeface="Times New Roman"/>
                <a:cs typeface="Times New Roman"/>
              </a:rPr>
              <a:t>a </a:t>
            </a:r>
            <a:r>
              <a:rPr sz="2200" spc="-5" dirty="0">
                <a:solidFill>
                  <a:srgbClr val="595959"/>
                </a:solidFill>
                <a:latin typeface="Times New Roman"/>
                <a:cs typeface="Times New Roman"/>
              </a:rPr>
              <a:t>verb </a:t>
            </a:r>
            <a:r>
              <a:rPr sz="2200" dirty="0">
                <a:solidFill>
                  <a:srgbClr val="595959"/>
                </a:solidFill>
                <a:latin typeface="Times New Roman"/>
                <a:cs typeface="Times New Roman"/>
              </a:rPr>
              <a:t> </a:t>
            </a:r>
            <a:r>
              <a:rPr sz="2200" spc="-5" dirty="0">
                <a:solidFill>
                  <a:srgbClr val="595959"/>
                </a:solidFill>
                <a:latin typeface="Times New Roman"/>
                <a:cs typeface="Times New Roman"/>
              </a:rPr>
              <a:t>and </a:t>
            </a:r>
            <a:r>
              <a:rPr sz="2200" dirty="0">
                <a:solidFill>
                  <a:srgbClr val="595959"/>
                </a:solidFill>
                <a:latin typeface="Times New Roman"/>
                <a:cs typeface="Times New Roman"/>
              </a:rPr>
              <a:t>the (gold) </a:t>
            </a:r>
            <a:r>
              <a:rPr sz="2200" b="1" spc="-5" dirty="0">
                <a:solidFill>
                  <a:srgbClr val="595959"/>
                </a:solidFill>
                <a:latin typeface="Times New Roman"/>
                <a:cs typeface="Times New Roman"/>
              </a:rPr>
              <a:t>syntactic parses </a:t>
            </a:r>
            <a:r>
              <a:rPr sz="2200" dirty="0">
                <a:solidFill>
                  <a:srgbClr val="595959"/>
                </a:solidFill>
                <a:latin typeface="Times New Roman"/>
                <a:cs typeface="Times New Roman"/>
              </a:rPr>
              <a:t>of a </a:t>
            </a:r>
            <a:r>
              <a:rPr sz="2200" spc="-5" dirty="0">
                <a:solidFill>
                  <a:srgbClr val="595959"/>
                </a:solidFill>
                <a:latin typeface="Times New Roman"/>
                <a:cs typeface="Times New Roman"/>
              </a:rPr>
              <a:t>sentence </a:t>
            </a:r>
            <a:r>
              <a:rPr sz="2200" dirty="0">
                <a:solidFill>
                  <a:srgbClr val="595959"/>
                </a:solidFill>
                <a:latin typeface="Times New Roman"/>
                <a:cs typeface="Times New Roman"/>
              </a:rPr>
              <a:t>in </a:t>
            </a:r>
            <a:r>
              <a:rPr sz="2200" spc="-10" dirty="0">
                <a:solidFill>
                  <a:srgbClr val="595959"/>
                </a:solidFill>
                <a:latin typeface="Times New Roman"/>
                <a:cs typeface="Times New Roman"/>
              </a:rPr>
              <a:t>Treebank, </a:t>
            </a:r>
            <a:r>
              <a:rPr sz="2200" spc="-5" dirty="0">
                <a:solidFill>
                  <a:srgbClr val="595959"/>
                </a:solidFill>
                <a:latin typeface="Times New Roman"/>
                <a:cs typeface="Times New Roman"/>
              </a:rPr>
              <a:t>and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they annotate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roles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 the</a:t>
            </a:r>
            <a:r>
              <a:rPr sz="2200" spc="-5" dirty="0">
                <a:solidFill>
                  <a:srgbClr val="595959"/>
                </a:solidFill>
                <a:latin typeface="Times New Roman"/>
                <a:cs typeface="Times New Roman"/>
              </a:rPr>
              <a:t> verb</a:t>
            </a:r>
            <a:endParaRPr sz="2200">
              <a:latin typeface="Times New Roman"/>
              <a:cs typeface="Times New Roman"/>
            </a:endParaRPr>
          </a:p>
          <a:p>
            <a:pPr marL="49530">
              <a:lnSpc>
                <a:spcPct val="100000"/>
              </a:lnSpc>
              <a:spcBef>
                <a:spcPts val="12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Lexical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sampling:</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annotated </a:t>
            </a:r>
            <a:r>
              <a:rPr sz="2000" dirty="0">
                <a:solidFill>
                  <a:srgbClr val="595959"/>
                </a:solidFill>
                <a:latin typeface="Times New Roman"/>
                <a:cs typeface="Times New Roman"/>
              </a:rPr>
              <a:t>on</a:t>
            </a:r>
            <a:r>
              <a:rPr sz="2000" spc="-5"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verb-by-verb basis</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~40,000</a:t>
            </a:r>
            <a:r>
              <a:rPr sz="2000" spc="-5" dirty="0">
                <a:solidFill>
                  <a:srgbClr val="595959"/>
                </a:solidFill>
                <a:latin typeface="Times New Roman"/>
                <a:cs typeface="Times New Roman"/>
              </a:rPr>
              <a:t> sentences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were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annotated</a:t>
            </a:r>
            <a:endParaRPr sz="2000">
              <a:latin typeface="Times New Roman"/>
              <a:cs typeface="Times New Roman"/>
            </a:endParaRPr>
          </a:p>
          <a:p>
            <a:pPr marL="12700">
              <a:lnSpc>
                <a:spcPct val="100000"/>
              </a:lnSpc>
              <a:spcBef>
                <a:spcPts val="1100"/>
              </a:spcBef>
            </a:pPr>
            <a:r>
              <a:rPr sz="2200" spc="-5" dirty="0">
                <a:solidFill>
                  <a:srgbClr val="595959"/>
                </a:solidFill>
                <a:latin typeface="Times New Roman"/>
                <a:cs typeface="Times New Roman"/>
              </a:rPr>
              <a:t>Interannotater agreement</a:t>
            </a:r>
            <a:endParaRPr sz="2200">
              <a:latin typeface="Times New Roman"/>
              <a:cs typeface="Times New Roman"/>
            </a:endParaRPr>
          </a:p>
          <a:p>
            <a:pPr marL="49530">
              <a:lnSpc>
                <a:spcPct val="100000"/>
              </a:lnSpc>
              <a:spcBef>
                <a:spcPts val="12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Identifying </a:t>
            </a:r>
            <a:r>
              <a:rPr sz="2000" spc="-10" dirty="0">
                <a:solidFill>
                  <a:srgbClr val="595959"/>
                </a:solidFill>
                <a:latin typeface="Times New Roman"/>
                <a:cs typeface="Times New Roman"/>
              </a:rPr>
              <a:t>argument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dirty="0">
                <a:solidFill>
                  <a:srgbClr val="595959"/>
                </a:solidFill>
                <a:latin typeface="Times New Roman"/>
                <a:cs typeface="Times New Roman"/>
              </a:rPr>
              <a:t> </a:t>
            </a:r>
            <a:r>
              <a:rPr sz="2000" spc="-5" dirty="0">
                <a:solidFill>
                  <a:srgbClr val="595959"/>
                </a:solidFill>
                <a:latin typeface="Times New Roman"/>
                <a:cs typeface="Times New Roman"/>
              </a:rPr>
              <a:t>classifying role:</a:t>
            </a:r>
            <a:r>
              <a:rPr sz="2000" spc="-15" dirty="0">
                <a:solidFill>
                  <a:srgbClr val="595959"/>
                </a:solidFill>
                <a:latin typeface="Times New Roman"/>
                <a:cs typeface="Times New Roman"/>
              </a:rPr>
              <a:t> </a:t>
            </a:r>
            <a:r>
              <a:rPr sz="2000" dirty="0">
                <a:solidFill>
                  <a:srgbClr val="595959"/>
                </a:solidFill>
                <a:latin typeface="Times New Roman"/>
                <a:cs typeface="Times New Roman"/>
              </a:rPr>
              <a:t>99%</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accuracy</a:t>
            </a:r>
            <a:endParaRPr sz="2000">
              <a:latin typeface="Times New Roman"/>
              <a:cs typeface="Times New Roman"/>
            </a:endParaRPr>
          </a:p>
          <a:p>
            <a:pPr marL="369570" marR="323215" indent="-137160">
              <a:lnSpc>
                <a:spcPct val="100000"/>
              </a:lnSpc>
              <a:spcBef>
                <a:spcPts val="120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Another agreement measure is the </a:t>
            </a:r>
            <a:r>
              <a:rPr sz="2000" dirty="0">
                <a:solidFill>
                  <a:srgbClr val="595959"/>
                </a:solidFill>
                <a:latin typeface="Times New Roman"/>
                <a:cs typeface="Times New Roman"/>
              </a:rPr>
              <a:t>Kappa </a:t>
            </a:r>
            <a:r>
              <a:rPr sz="2000" spc="-10" dirty="0">
                <a:solidFill>
                  <a:srgbClr val="595959"/>
                </a:solidFill>
                <a:latin typeface="Times New Roman"/>
                <a:cs typeface="Times New Roman"/>
              </a:rPr>
              <a:t>statistic, </a:t>
            </a:r>
            <a:r>
              <a:rPr sz="2000" spc="-5" dirty="0">
                <a:solidFill>
                  <a:srgbClr val="595959"/>
                </a:solidFill>
                <a:latin typeface="Times New Roman"/>
                <a:cs typeface="Times New Roman"/>
              </a:rPr>
              <a:t>where they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achieved </a:t>
            </a:r>
            <a:r>
              <a:rPr sz="2000" dirty="0">
                <a:solidFill>
                  <a:srgbClr val="595959"/>
                </a:solidFill>
                <a:latin typeface="Times New Roman"/>
                <a:cs typeface="Times New Roman"/>
              </a:rPr>
              <a:t>.91 </a:t>
            </a:r>
            <a:r>
              <a:rPr sz="2000" spc="-5" dirty="0">
                <a:solidFill>
                  <a:srgbClr val="595959"/>
                </a:solidFill>
                <a:latin typeface="Times New Roman"/>
                <a:cs typeface="Times New Roman"/>
              </a:rPr>
              <a:t>overall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and </a:t>
            </a:r>
            <a:r>
              <a:rPr sz="2000" dirty="0">
                <a:solidFill>
                  <a:srgbClr val="595959"/>
                </a:solidFill>
                <a:latin typeface="Times New Roman"/>
                <a:cs typeface="Times New Roman"/>
              </a:rPr>
              <a:t>.93 </a:t>
            </a:r>
            <a:r>
              <a:rPr sz="2000" spc="-5" dirty="0">
                <a:solidFill>
                  <a:srgbClr val="595959"/>
                </a:solidFill>
                <a:latin typeface="Times New Roman"/>
                <a:cs typeface="Times New Roman"/>
              </a:rPr>
              <a:t>if</a:t>
            </a:r>
            <a:r>
              <a:rPr sz="2000" spc="-114" dirty="0">
                <a:solidFill>
                  <a:srgbClr val="595959"/>
                </a:solidFill>
                <a:latin typeface="Times New Roman"/>
                <a:cs typeface="Times New Roman"/>
              </a:rPr>
              <a:t> </a:t>
            </a:r>
            <a:r>
              <a:rPr sz="2000" spc="-10" dirty="0">
                <a:solidFill>
                  <a:srgbClr val="595959"/>
                </a:solidFill>
                <a:latin typeface="Times New Roman"/>
                <a:cs typeface="Times New Roman"/>
              </a:rPr>
              <a:t>ArgMs </a:t>
            </a:r>
            <a:r>
              <a:rPr sz="2000" spc="-5" dirty="0">
                <a:solidFill>
                  <a:srgbClr val="595959"/>
                </a:solidFill>
                <a:latin typeface="Times New Roman"/>
                <a:cs typeface="Times New Roman"/>
              </a:rPr>
              <a:t>excluded,</a:t>
            </a:r>
            <a:r>
              <a:rPr sz="2000" dirty="0">
                <a:solidFill>
                  <a:srgbClr val="595959"/>
                </a:solidFill>
                <a:latin typeface="Times New Roman"/>
                <a:cs typeface="Times New Roman"/>
              </a:rPr>
              <a:t> </a:t>
            </a:r>
            <a:r>
              <a:rPr sz="2000" spc="-5" dirty="0">
                <a:solidFill>
                  <a:srgbClr val="595959"/>
                </a:solidFill>
                <a:latin typeface="Times New Roman"/>
                <a:cs typeface="Times New Roman"/>
              </a:rPr>
              <a:t>which</a:t>
            </a:r>
            <a:r>
              <a:rPr sz="2000" dirty="0">
                <a:solidFill>
                  <a:srgbClr val="595959"/>
                </a:solidFill>
                <a:latin typeface="Times New Roman"/>
                <a:cs typeface="Times New Roman"/>
              </a:rPr>
              <a:t> </a:t>
            </a:r>
            <a:r>
              <a:rPr sz="2000" spc="-5" dirty="0">
                <a:solidFill>
                  <a:srgbClr val="595959"/>
                </a:solidFill>
                <a:latin typeface="Times New Roman"/>
                <a:cs typeface="Times New Roman"/>
              </a:rPr>
              <a:t>is high</a:t>
            </a:r>
            <a:endParaRPr sz="2000">
              <a:latin typeface="Times New Roman"/>
              <a:cs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247265" cy="665480"/>
          </a:xfrm>
          <a:prstGeom prst="rect">
            <a:avLst/>
          </a:prstGeom>
        </p:spPr>
        <p:txBody>
          <a:bodyPr vert="horz" wrap="square" lIns="0" tIns="12700" rIns="0" bIns="0" rtlCol="0">
            <a:spAutoFit/>
          </a:bodyPr>
          <a:lstStyle/>
          <a:p>
            <a:pPr marL="12700">
              <a:lnSpc>
                <a:spcPct val="100000"/>
              </a:lnSpc>
              <a:spcBef>
                <a:spcPts val="100"/>
              </a:spcBef>
            </a:pPr>
            <a:r>
              <a:rPr sz="4200" spc="100" dirty="0"/>
              <a:t>Fr</a:t>
            </a:r>
            <a:r>
              <a:rPr sz="4200" spc="95" dirty="0"/>
              <a:t>a</a:t>
            </a:r>
            <a:r>
              <a:rPr sz="4200" spc="90" dirty="0"/>
              <a:t>m</a:t>
            </a:r>
            <a:r>
              <a:rPr sz="4200" spc="95" dirty="0"/>
              <a:t>e</a:t>
            </a:r>
            <a:r>
              <a:rPr sz="4200" spc="105" dirty="0"/>
              <a:t>N</a:t>
            </a:r>
            <a:r>
              <a:rPr sz="4200" spc="95" dirty="0"/>
              <a:t>e</a:t>
            </a:r>
            <a:r>
              <a:rPr sz="4200" dirty="0"/>
              <a:t>t</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8</a:t>
            </a:r>
            <a:endParaRPr sz="800">
              <a:latin typeface="Times New Roman"/>
              <a:cs typeface="Times New Roman"/>
            </a:endParaRPr>
          </a:p>
        </p:txBody>
      </p:sp>
      <p:sp>
        <p:nvSpPr>
          <p:cNvPr id="3" name="object 3"/>
          <p:cNvSpPr txBox="1"/>
          <p:nvPr/>
        </p:nvSpPr>
        <p:spPr>
          <a:xfrm>
            <a:off x="834831" y="1873410"/>
            <a:ext cx="7416165" cy="4109720"/>
          </a:xfrm>
          <a:prstGeom prst="rect">
            <a:avLst/>
          </a:prstGeom>
        </p:spPr>
        <p:txBody>
          <a:bodyPr vert="horz" wrap="square" lIns="0" tIns="5080" rIns="0" bIns="0" rtlCol="0">
            <a:spAutoFit/>
          </a:bodyPr>
          <a:lstStyle/>
          <a:p>
            <a:pPr marL="12700" marR="231775">
              <a:lnSpc>
                <a:spcPct val="102299"/>
              </a:lnSpc>
              <a:spcBef>
                <a:spcPts val="40"/>
              </a:spcBef>
            </a:pPr>
            <a:r>
              <a:rPr sz="2200" spc="-5" dirty="0">
                <a:solidFill>
                  <a:srgbClr val="595959"/>
                </a:solidFill>
                <a:latin typeface="Times New Roman"/>
                <a:cs typeface="Times New Roman"/>
              </a:rPr>
              <a:t>Project</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at</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International</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Computer</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Science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Institute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Charles </a:t>
            </a:r>
            <a:r>
              <a:rPr sz="2200" spc="-535" dirty="0">
                <a:solidFill>
                  <a:srgbClr val="595959"/>
                </a:solidFill>
                <a:latin typeface="Times New Roman"/>
                <a:cs typeface="Times New Roman"/>
              </a:rPr>
              <a:t> </a:t>
            </a:r>
            <a:r>
              <a:rPr sz="2200" dirty="0">
                <a:solidFill>
                  <a:srgbClr val="595959"/>
                </a:solidFill>
                <a:latin typeface="Times New Roman"/>
                <a:cs typeface="Times New Roman"/>
              </a:rPr>
              <a:t>Fillmore</a:t>
            </a:r>
            <a:endParaRPr sz="2200">
              <a:latin typeface="Times New Roman"/>
              <a:cs typeface="Times New Roman"/>
            </a:endParaRPr>
          </a:p>
          <a:p>
            <a:pPr marL="49530">
              <a:lnSpc>
                <a:spcPct val="100000"/>
              </a:lnSpc>
              <a:spcBef>
                <a:spcPts val="1160"/>
              </a:spcBef>
            </a:pPr>
            <a:r>
              <a:rPr sz="1800" spc="-10" dirty="0">
                <a:solidFill>
                  <a:srgbClr val="002060"/>
                </a:solidFill>
                <a:latin typeface="Impact"/>
                <a:cs typeface="Impact"/>
              </a:rPr>
              <a:t>­</a:t>
            </a:r>
            <a:r>
              <a:rPr sz="1800" spc="215" dirty="0">
                <a:solidFill>
                  <a:srgbClr val="002060"/>
                </a:solidFill>
                <a:latin typeface="Impact"/>
                <a:cs typeface="Impact"/>
              </a:rPr>
              <a:t> </a:t>
            </a:r>
            <a:r>
              <a:rPr sz="1800" spc="-5" dirty="0">
                <a:solidFill>
                  <a:srgbClr val="595959"/>
                </a:solidFill>
                <a:latin typeface="Times New Roman"/>
                <a:cs typeface="Times New Roman"/>
                <a:hlinkClick r:id="rId2"/>
              </a:rPr>
              <a:t>http://framenet.icsi.berkeley.edu/</a:t>
            </a:r>
            <a:endParaRPr sz="1800">
              <a:latin typeface="Times New Roman"/>
              <a:cs typeface="Times New Roman"/>
            </a:endParaRPr>
          </a:p>
          <a:p>
            <a:pPr marL="12700" marR="5080">
              <a:lnSpc>
                <a:spcPts val="2600"/>
              </a:lnSpc>
              <a:spcBef>
                <a:spcPts val="1360"/>
              </a:spcBef>
            </a:pPr>
            <a:r>
              <a:rPr sz="2200" spc="-5" dirty="0">
                <a:solidFill>
                  <a:srgbClr val="595959"/>
                </a:solidFill>
                <a:latin typeface="Times New Roman"/>
                <a:cs typeface="Times New Roman"/>
              </a:rPr>
              <a:t>Similar</a:t>
            </a:r>
            <a:r>
              <a:rPr sz="2200" dirty="0">
                <a:solidFill>
                  <a:srgbClr val="595959"/>
                </a:solidFill>
                <a:latin typeface="Times New Roman"/>
                <a:cs typeface="Times New Roman"/>
              </a:rPr>
              <a:t> </a:t>
            </a:r>
            <a:r>
              <a:rPr sz="2200" spc="-5" dirty="0">
                <a:solidFill>
                  <a:srgbClr val="595959"/>
                </a:solidFill>
                <a:latin typeface="Times New Roman"/>
                <a:cs typeface="Times New Roman"/>
              </a:rPr>
              <a:t>goal</a:t>
            </a:r>
            <a:r>
              <a:rPr sz="2200" spc="5"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document</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syntactic</a:t>
            </a:r>
            <a:r>
              <a:rPr sz="2200" dirty="0">
                <a:solidFill>
                  <a:srgbClr val="595959"/>
                </a:solidFill>
                <a:latin typeface="Times New Roman"/>
                <a:cs typeface="Times New Roman"/>
              </a:rPr>
              <a:t> </a:t>
            </a:r>
            <a:r>
              <a:rPr sz="2200" spc="-5" dirty="0">
                <a:solidFill>
                  <a:srgbClr val="595959"/>
                </a:solidFill>
                <a:latin typeface="Times New Roman"/>
                <a:cs typeface="Times New Roman"/>
              </a:rPr>
              <a:t>realization</a:t>
            </a:r>
            <a:r>
              <a:rPr sz="2200" spc="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arguments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predicates</a:t>
            </a:r>
            <a:r>
              <a:rPr sz="2200" spc="-15" dirty="0">
                <a:solidFill>
                  <a:srgbClr val="595959"/>
                </a:solidFill>
                <a:latin typeface="Times New Roman"/>
                <a:cs typeface="Times New Roman"/>
              </a:rPr>
              <a:t> </a:t>
            </a:r>
            <a:r>
              <a:rPr sz="2200" dirty="0">
                <a:solidFill>
                  <a:srgbClr val="595959"/>
                </a:solidFill>
                <a:latin typeface="Times New Roman"/>
                <a:cs typeface="Times New Roman"/>
              </a:rPr>
              <a:t>in the</a:t>
            </a:r>
            <a:r>
              <a:rPr sz="2200" spc="-5" dirty="0">
                <a:solidFill>
                  <a:srgbClr val="595959"/>
                </a:solidFill>
                <a:latin typeface="Times New Roman"/>
                <a:cs typeface="Times New Roman"/>
              </a:rPr>
              <a:t> English</a:t>
            </a:r>
            <a:r>
              <a:rPr sz="2200" dirty="0">
                <a:solidFill>
                  <a:srgbClr val="595959"/>
                </a:solidFill>
                <a:latin typeface="Times New Roman"/>
                <a:cs typeface="Times New Roman"/>
              </a:rPr>
              <a:t> </a:t>
            </a:r>
            <a:r>
              <a:rPr sz="2200" spc="-5" dirty="0">
                <a:solidFill>
                  <a:srgbClr val="595959"/>
                </a:solidFill>
                <a:latin typeface="Times New Roman"/>
                <a:cs typeface="Times New Roman"/>
              </a:rPr>
              <a:t>language</a:t>
            </a:r>
            <a:endParaRPr sz="2200">
              <a:latin typeface="Times New Roman"/>
              <a:cs typeface="Times New Roman"/>
            </a:endParaRPr>
          </a:p>
          <a:p>
            <a:pPr marL="12700" marR="154305">
              <a:lnSpc>
                <a:spcPct val="102299"/>
              </a:lnSpc>
              <a:spcBef>
                <a:spcPts val="1015"/>
              </a:spcBef>
            </a:pPr>
            <a:r>
              <a:rPr sz="2200" spc="-5" dirty="0">
                <a:solidFill>
                  <a:srgbClr val="595959"/>
                </a:solidFill>
                <a:latin typeface="Times New Roman"/>
                <a:cs typeface="Times New Roman"/>
              </a:rPr>
              <a:t>Starts </a:t>
            </a:r>
            <a:r>
              <a:rPr sz="2200" dirty="0">
                <a:solidFill>
                  <a:srgbClr val="595959"/>
                </a:solidFill>
                <a:latin typeface="Times New Roman"/>
                <a:cs typeface="Times New Roman"/>
              </a:rPr>
              <a:t>from</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semantic</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frames (e.g.,</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Commerce)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defines</a:t>
            </a:r>
            <a:r>
              <a:rPr sz="2200" dirty="0">
                <a:solidFill>
                  <a:srgbClr val="595959"/>
                </a:solidFill>
                <a:latin typeface="Times New Roman"/>
                <a:cs typeface="Times New Roman"/>
              </a:rPr>
              <a:t> </a:t>
            </a:r>
            <a:r>
              <a:rPr sz="2200" spc="-5" dirty="0">
                <a:solidFill>
                  <a:srgbClr val="595959"/>
                </a:solidFill>
                <a:latin typeface="Times New Roman"/>
                <a:cs typeface="Times New Roman"/>
              </a:rPr>
              <a:t>frame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elements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(e.g.,</a:t>
            </a:r>
            <a:r>
              <a:rPr sz="2200" dirty="0">
                <a:solidFill>
                  <a:srgbClr val="595959"/>
                </a:solidFill>
                <a:latin typeface="Times New Roman"/>
                <a:cs typeface="Times New Roman"/>
              </a:rPr>
              <a:t> </a:t>
            </a:r>
            <a:r>
              <a:rPr sz="2200" spc="-20" dirty="0">
                <a:solidFill>
                  <a:srgbClr val="595959"/>
                </a:solidFill>
                <a:latin typeface="Times New Roman"/>
                <a:cs typeface="Times New Roman"/>
              </a:rPr>
              <a:t>Buyer,</a:t>
            </a:r>
            <a:r>
              <a:rPr sz="2200" dirty="0">
                <a:solidFill>
                  <a:srgbClr val="595959"/>
                </a:solidFill>
                <a:latin typeface="Times New Roman"/>
                <a:cs typeface="Times New Roman"/>
              </a:rPr>
              <a:t> </a:t>
            </a:r>
            <a:r>
              <a:rPr sz="2200" spc="-5" dirty="0">
                <a:solidFill>
                  <a:srgbClr val="595959"/>
                </a:solidFill>
                <a:latin typeface="Times New Roman"/>
                <a:cs typeface="Times New Roman"/>
              </a:rPr>
              <a:t>Goods,</a:t>
            </a:r>
            <a:r>
              <a:rPr sz="2200" dirty="0">
                <a:solidFill>
                  <a:srgbClr val="595959"/>
                </a:solidFill>
                <a:latin typeface="Times New Roman"/>
                <a:cs typeface="Times New Roman"/>
              </a:rPr>
              <a:t> </a:t>
            </a:r>
            <a:r>
              <a:rPr sz="2200" spc="-15" dirty="0">
                <a:solidFill>
                  <a:srgbClr val="595959"/>
                </a:solidFill>
                <a:latin typeface="Times New Roman"/>
                <a:cs typeface="Times New Roman"/>
              </a:rPr>
              <a:t>Seller,</a:t>
            </a:r>
            <a:r>
              <a:rPr sz="2200" dirty="0">
                <a:solidFill>
                  <a:srgbClr val="595959"/>
                </a:solidFill>
                <a:latin typeface="Times New Roman"/>
                <a:cs typeface="Times New Roman"/>
              </a:rPr>
              <a:t> </a:t>
            </a:r>
            <a:r>
              <a:rPr sz="2200" spc="-5" dirty="0">
                <a:solidFill>
                  <a:srgbClr val="595959"/>
                </a:solidFill>
                <a:latin typeface="Times New Roman"/>
                <a:cs typeface="Times New Roman"/>
              </a:rPr>
              <a:t>Money)</a:t>
            </a:r>
            <a:endParaRPr sz="2200">
              <a:latin typeface="Times New Roman"/>
              <a:cs typeface="Times New Roman"/>
            </a:endParaRPr>
          </a:p>
          <a:p>
            <a:pPr marL="12700">
              <a:lnSpc>
                <a:spcPct val="100000"/>
              </a:lnSpc>
              <a:spcBef>
                <a:spcPts val="1160"/>
              </a:spcBef>
            </a:pPr>
            <a:r>
              <a:rPr sz="2200" spc="-5" dirty="0">
                <a:solidFill>
                  <a:srgbClr val="595959"/>
                </a:solidFill>
                <a:latin typeface="Times New Roman"/>
                <a:cs typeface="Times New Roman"/>
              </a:rPr>
              <a:t>Annotates example</a:t>
            </a:r>
            <a:r>
              <a:rPr sz="2200" dirty="0">
                <a:solidFill>
                  <a:srgbClr val="595959"/>
                </a:solidFill>
                <a:latin typeface="Times New Roman"/>
                <a:cs typeface="Times New Roman"/>
              </a:rPr>
              <a:t> </a:t>
            </a:r>
            <a:r>
              <a:rPr sz="2200" spc="-5" dirty="0">
                <a:solidFill>
                  <a:srgbClr val="595959"/>
                </a:solidFill>
                <a:latin typeface="Times New Roman"/>
                <a:cs typeface="Times New Roman"/>
              </a:rPr>
              <a:t>sentences chosen</a:t>
            </a:r>
            <a:r>
              <a:rPr sz="2200" spc="10"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illustrate</a:t>
            </a:r>
            <a:r>
              <a:rPr sz="2200" dirty="0">
                <a:solidFill>
                  <a:srgbClr val="595959"/>
                </a:solidFill>
                <a:latin typeface="Times New Roman"/>
                <a:cs typeface="Times New Roman"/>
              </a:rPr>
              <a:t> </a:t>
            </a:r>
            <a:r>
              <a:rPr sz="2200" spc="-5" dirty="0">
                <a:solidFill>
                  <a:srgbClr val="595959"/>
                </a:solidFill>
                <a:latin typeface="Times New Roman"/>
                <a:cs typeface="Times New Roman"/>
              </a:rPr>
              <a:t>all</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possibilities</a:t>
            </a:r>
            <a:endParaRPr sz="2200">
              <a:latin typeface="Times New Roman"/>
              <a:cs typeface="Times New Roman"/>
            </a:endParaRPr>
          </a:p>
          <a:p>
            <a:pPr marL="49530">
              <a:lnSpc>
                <a:spcPct val="100000"/>
              </a:lnSpc>
              <a:spcBef>
                <a:spcPts val="126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But </a:t>
            </a:r>
            <a:r>
              <a:rPr sz="1800" dirty="0">
                <a:solidFill>
                  <a:srgbClr val="595959"/>
                </a:solidFill>
                <a:latin typeface="Times New Roman"/>
                <a:cs typeface="Times New Roman"/>
              </a:rPr>
              <a:t>one </a:t>
            </a:r>
            <a:r>
              <a:rPr sz="1800" spc="-5" dirty="0">
                <a:solidFill>
                  <a:srgbClr val="595959"/>
                </a:solidFill>
                <a:latin typeface="Times New Roman"/>
                <a:cs typeface="Times New Roman"/>
              </a:rPr>
              <a:t>release</a:t>
            </a:r>
            <a:r>
              <a:rPr sz="1800" dirty="0">
                <a:solidFill>
                  <a:srgbClr val="595959"/>
                </a:solidFill>
                <a:latin typeface="Times New Roman"/>
                <a:cs typeface="Times New Roman"/>
              </a:rPr>
              <a:t> </a:t>
            </a:r>
            <a:r>
              <a:rPr sz="1800" spc="-5" dirty="0">
                <a:solidFill>
                  <a:srgbClr val="595959"/>
                </a:solidFill>
                <a:latin typeface="Times New Roman"/>
                <a:cs typeface="Times New Roman"/>
              </a:rPr>
              <a:t>includes </a:t>
            </a:r>
            <a:r>
              <a:rPr sz="1800" dirty="0">
                <a:solidFill>
                  <a:srgbClr val="595959"/>
                </a:solidFill>
                <a:latin typeface="Times New Roman"/>
                <a:cs typeface="Times New Roman"/>
              </a:rPr>
              <a:t>132,968 </a:t>
            </a:r>
            <a:r>
              <a:rPr sz="1800" spc="-5" dirty="0">
                <a:solidFill>
                  <a:srgbClr val="595959"/>
                </a:solidFill>
                <a:latin typeface="Times New Roman"/>
                <a:cs typeface="Times New Roman"/>
              </a:rPr>
              <a:t>sentences</a:t>
            </a:r>
            <a:endParaRPr sz="1800">
              <a:latin typeface="Times New Roman"/>
              <a:cs typeface="Times New Roman"/>
            </a:endParaRPr>
          </a:p>
          <a:p>
            <a:pPr marL="49530">
              <a:lnSpc>
                <a:spcPct val="100000"/>
              </a:lnSpc>
              <a:spcBef>
                <a:spcPts val="114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British National</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Corpus</a:t>
            </a:r>
            <a:endParaRPr sz="1800">
              <a:latin typeface="Times New Roman"/>
              <a:cs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5880100" cy="574040"/>
          </a:xfrm>
          <a:prstGeom prst="rect">
            <a:avLst/>
          </a:prstGeom>
        </p:spPr>
        <p:txBody>
          <a:bodyPr vert="horz" wrap="square" lIns="0" tIns="12700" rIns="0" bIns="0" rtlCol="0">
            <a:spAutoFit/>
          </a:bodyPr>
          <a:lstStyle/>
          <a:p>
            <a:pPr marL="12700">
              <a:lnSpc>
                <a:spcPct val="100000"/>
              </a:lnSpc>
              <a:spcBef>
                <a:spcPts val="100"/>
              </a:spcBef>
            </a:pPr>
            <a:r>
              <a:rPr sz="3600" spc="85" dirty="0"/>
              <a:t>Example</a:t>
            </a:r>
            <a:r>
              <a:rPr sz="3600" spc="180" dirty="0"/>
              <a:t> </a:t>
            </a:r>
            <a:r>
              <a:rPr sz="3600" spc="50" dirty="0"/>
              <a:t>of</a:t>
            </a:r>
            <a:r>
              <a:rPr sz="3600" spc="180" dirty="0"/>
              <a:t> </a:t>
            </a:r>
            <a:r>
              <a:rPr sz="3600" spc="85" dirty="0"/>
              <a:t>FrameNet</a:t>
            </a:r>
            <a:r>
              <a:rPr sz="3600" spc="185" dirty="0"/>
              <a:t> </a:t>
            </a:r>
            <a:r>
              <a:rPr sz="3600" spc="95" dirty="0"/>
              <a:t>Frames</a:t>
            </a:r>
            <a:endParaRPr sz="3600"/>
          </a:p>
        </p:txBody>
      </p:sp>
      <p:sp>
        <p:nvSpPr>
          <p:cNvPr id="3" name="object 3"/>
          <p:cNvSpPr/>
          <p:nvPr/>
        </p:nvSpPr>
        <p:spPr>
          <a:xfrm>
            <a:off x="3048000" y="2552700"/>
            <a:ext cx="3060700" cy="406400"/>
          </a:xfrm>
          <a:custGeom>
            <a:avLst/>
            <a:gdLst/>
            <a:ahLst/>
            <a:cxnLst/>
            <a:rect l="l" t="t" r="r" b="b"/>
            <a:pathLst>
              <a:path w="3060700" h="406400">
                <a:moveTo>
                  <a:pt x="0" y="0"/>
                </a:moveTo>
                <a:lnTo>
                  <a:pt x="3060700" y="0"/>
                </a:lnTo>
                <a:lnTo>
                  <a:pt x="3060700" y="406400"/>
                </a:lnTo>
                <a:lnTo>
                  <a:pt x="0" y="406400"/>
                </a:lnTo>
                <a:lnTo>
                  <a:pt x="0" y="0"/>
                </a:lnTo>
                <a:close/>
              </a:path>
            </a:pathLst>
          </a:custGeom>
          <a:ln w="25400">
            <a:solidFill>
              <a:srgbClr val="595959"/>
            </a:solidFill>
          </a:ln>
        </p:spPr>
        <p:txBody>
          <a:bodyPr wrap="square" lIns="0" tIns="0" rIns="0" bIns="0" rtlCol="0"/>
          <a:lstStyle/>
          <a:p>
            <a:endParaRPr/>
          </a:p>
        </p:txBody>
      </p:sp>
      <p:sp>
        <p:nvSpPr>
          <p:cNvPr id="4" name="object 4"/>
          <p:cNvSpPr txBox="1"/>
          <p:nvPr/>
        </p:nvSpPr>
        <p:spPr>
          <a:xfrm>
            <a:off x="892555" y="1959999"/>
            <a:ext cx="5022850" cy="934085"/>
          </a:xfrm>
          <a:prstGeom prst="rect">
            <a:avLst/>
          </a:prstGeom>
        </p:spPr>
        <p:txBody>
          <a:bodyPr vert="horz" wrap="square" lIns="0" tIns="12700" rIns="0" bIns="0" rtlCol="0">
            <a:spAutoFit/>
          </a:bodyPr>
          <a:lstStyle/>
          <a:p>
            <a:pPr marL="12700">
              <a:lnSpc>
                <a:spcPct val="100000"/>
              </a:lnSpc>
              <a:spcBef>
                <a:spcPts val="100"/>
              </a:spcBef>
            </a:pPr>
            <a:r>
              <a:rPr sz="2200" spc="-5" dirty="0">
                <a:solidFill>
                  <a:srgbClr val="595959"/>
                </a:solidFill>
                <a:latin typeface="Times New Roman"/>
                <a:cs typeface="Times New Roman"/>
              </a:rPr>
              <a:t>Semantic frames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are related</a:t>
            </a:r>
            <a:r>
              <a:rPr sz="2200" dirty="0">
                <a:solidFill>
                  <a:srgbClr val="595959"/>
                </a:solidFill>
                <a:latin typeface="Times New Roman"/>
                <a:cs typeface="Times New Roman"/>
              </a:rPr>
              <a:t> by topic</a:t>
            </a:r>
            <a:r>
              <a:rPr sz="2200" spc="-5" dirty="0">
                <a:solidFill>
                  <a:srgbClr val="595959"/>
                </a:solidFill>
                <a:latin typeface="Times New Roman"/>
                <a:cs typeface="Times New Roman"/>
              </a:rPr>
              <a:t> domain</a:t>
            </a:r>
            <a:endParaRPr sz="2200">
              <a:latin typeface="Times New Roman"/>
              <a:cs typeface="Times New Roman"/>
            </a:endParaRPr>
          </a:p>
          <a:p>
            <a:pPr>
              <a:lnSpc>
                <a:spcPct val="100000"/>
              </a:lnSpc>
              <a:spcBef>
                <a:spcPts val="50"/>
              </a:spcBef>
            </a:pPr>
            <a:endParaRPr sz="2000">
              <a:latin typeface="Times New Roman"/>
              <a:cs typeface="Times New Roman"/>
            </a:endParaRPr>
          </a:p>
          <a:p>
            <a:pPr marL="2524125">
              <a:lnSpc>
                <a:spcPct val="100000"/>
              </a:lnSpc>
            </a:pPr>
            <a:r>
              <a:rPr sz="1800" spc="-5" dirty="0">
                <a:solidFill>
                  <a:srgbClr val="595959"/>
                </a:solidFill>
                <a:latin typeface="Times New Roman"/>
                <a:cs typeface="Times New Roman"/>
              </a:rPr>
              <a:t>Domain:</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Communication</a:t>
            </a:r>
            <a:endParaRPr sz="1800">
              <a:latin typeface="Times New Roman"/>
              <a:cs typeface="Times New Roman"/>
            </a:endParaRPr>
          </a:p>
        </p:txBody>
      </p:sp>
      <p:sp>
        <p:nvSpPr>
          <p:cNvPr id="5" name="object 5"/>
          <p:cNvSpPr/>
          <p:nvPr/>
        </p:nvSpPr>
        <p:spPr>
          <a:xfrm>
            <a:off x="685800" y="3543300"/>
            <a:ext cx="2654300" cy="1981200"/>
          </a:xfrm>
          <a:custGeom>
            <a:avLst/>
            <a:gdLst/>
            <a:ahLst/>
            <a:cxnLst/>
            <a:rect l="l" t="t" r="r" b="b"/>
            <a:pathLst>
              <a:path w="2654300" h="1981200">
                <a:moveTo>
                  <a:pt x="0" y="0"/>
                </a:moveTo>
                <a:lnTo>
                  <a:pt x="2654300" y="0"/>
                </a:lnTo>
                <a:lnTo>
                  <a:pt x="2654300" y="1981200"/>
                </a:lnTo>
                <a:lnTo>
                  <a:pt x="0" y="1981200"/>
                </a:lnTo>
                <a:lnTo>
                  <a:pt x="0" y="0"/>
                </a:lnTo>
                <a:close/>
              </a:path>
            </a:pathLst>
          </a:custGeom>
          <a:ln w="25400">
            <a:solidFill>
              <a:srgbClr val="595959"/>
            </a:solidFill>
          </a:ln>
        </p:spPr>
        <p:txBody>
          <a:bodyPr wrap="square" lIns="0" tIns="0" rIns="0" bIns="0" rtlCol="0"/>
          <a:lstStyle/>
          <a:p>
            <a:endParaRPr/>
          </a:p>
        </p:txBody>
      </p:sp>
      <p:sp>
        <p:nvSpPr>
          <p:cNvPr id="6" name="object 6"/>
          <p:cNvSpPr txBox="1"/>
          <p:nvPr/>
        </p:nvSpPr>
        <p:spPr>
          <a:xfrm>
            <a:off x="764540" y="3561590"/>
            <a:ext cx="1949450" cy="1950720"/>
          </a:xfrm>
          <a:prstGeom prst="rect">
            <a:avLst/>
          </a:prstGeom>
        </p:spPr>
        <p:txBody>
          <a:bodyPr vert="horz" wrap="square" lIns="0" tIns="6985" rIns="0" bIns="0" rtlCol="0">
            <a:spAutoFit/>
          </a:bodyPr>
          <a:lstStyle/>
          <a:p>
            <a:pPr marL="12700" marR="5080">
              <a:lnSpc>
                <a:spcPct val="101899"/>
              </a:lnSpc>
              <a:spcBef>
                <a:spcPts val="55"/>
              </a:spcBef>
            </a:pPr>
            <a:r>
              <a:rPr sz="1800" spc="-5" dirty="0">
                <a:solidFill>
                  <a:srgbClr val="595959"/>
                </a:solidFill>
                <a:latin typeface="Times New Roman"/>
                <a:cs typeface="Times New Roman"/>
              </a:rPr>
              <a:t>Frame:</a:t>
            </a:r>
            <a:r>
              <a:rPr sz="1800" spc="-45" dirty="0">
                <a:solidFill>
                  <a:srgbClr val="595959"/>
                </a:solidFill>
                <a:latin typeface="Times New Roman"/>
                <a:cs typeface="Times New Roman"/>
              </a:rPr>
              <a:t> </a:t>
            </a:r>
            <a:r>
              <a:rPr sz="1800" spc="-5" dirty="0">
                <a:solidFill>
                  <a:srgbClr val="595959"/>
                </a:solidFill>
                <a:latin typeface="Times New Roman"/>
                <a:cs typeface="Times New Roman"/>
              </a:rPr>
              <a:t>Conversation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Frame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elements:</a:t>
            </a:r>
            <a:endParaRPr sz="1800">
              <a:latin typeface="Times New Roman"/>
              <a:cs typeface="Times New Roman"/>
            </a:endParaRPr>
          </a:p>
          <a:p>
            <a:pPr marL="236854" marR="467995" indent="3810">
              <a:lnSpc>
                <a:spcPct val="99500"/>
              </a:lnSpc>
              <a:spcBef>
                <a:spcPts val="55"/>
              </a:spcBef>
            </a:pPr>
            <a:r>
              <a:rPr sz="1800" spc="-5" dirty="0">
                <a:solidFill>
                  <a:srgbClr val="595959"/>
                </a:solidFill>
                <a:latin typeface="Times New Roman"/>
                <a:cs typeface="Times New Roman"/>
              </a:rPr>
              <a:t>P</a:t>
            </a:r>
            <a:r>
              <a:rPr sz="1800" dirty="0">
                <a:solidFill>
                  <a:srgbClr val="595959"/>
                </a:solidFill>
                <a:latin typeface="Times New Roman"/>
                <a:cs typeface="Times New Roman"/>
              </a:rPr>
              <a:t>ro</a:t>
            </a:r>
            <a:r>
              <a:rPr sz="1800" spc="-5" dirty="0">
                <a:solidFill>
                  <a:srgbClr val="595959"/>
                </a:solidFill>
                <a:latin typeface="Times New Roman"/>
                <a:cs typeface="Times New Roman"/>
              </a:rPr>
              <a:t>t</a:t>
            </a:r>
            <a:r>
              <a:rPr sz="1800" dirty="0">
                <a:solidFill>
                  <a:srgbClr val="595959"/>
                </a:solidFill>
                <a:latin typeface="Times New Roman"/>
                <a:cs typeface="Times New Roman"/>
              </a:rPr>
              <a:t>agon</a:t>
            </a:r>
            <a:r>
              <a:rPr sz="1800" spc="-5" dirty="0">
                <a:solidFill>
                  <a:srgbClr val="595959"/>
                </a:solidFill>
                <a:latin typeface="Times New Roman"/>
                <a:cs typeface="Times New Roman"/>
              </a:rPr>
              <a:t>is</a:t>
            </a:r>
            <a:r>
              <a:rPr sz="1800" dirty="0">
                <a:solidFill>
                  <a:srgbClr val="595959"/>
                </a:solidFill>
                <a:latin typeface="Times New Roman"/>
                <a:cs typeface="Times New Roman"/>
              </a:rPr>
              <a:t>t-1  </a:t>
            </a:r>
            <a:r>
              <a:rPr sz="1800" spc="-5" dirty="0">
                <a:solidFill>
                  <a:srgbClr val="595959"/>
                </a:solidFill>
                <a:latin typeface="Times New Roman"/>
                <a:cs typeface="Times New Roman"/>
              </a:rPr>
              <a:t>P</a:t>
            </a:r>
            <a:r>
              <a:rPr sz="1800" dirty="0">
                <a:solidFill>
                  <a:srgbClr val="595959"/>
                </a:solidFill>
                <a:latin typeface="Times New Roman"/>
                <a:cs typeface="Times New Roman"/>
              </a:rPr>
              <a:t>ro</a:t>
            </a:r>
            <a:r>
              <a:rPr sz="1800" spc="-5" dirty="0">
                <a:solidFill>
                  <a:srgbClr val="595959"/>
                </a:solidFill>
                <a:latin typeface="Times New Roman"/>
                <a:cs typeface="Times New Roman"/>
              </a:rPr>
              <a:t>t</a:t>
            </a:r>
            <a:r>
              <a:rPr sz="1800" dirty="0">
                <a:solidFill>
                  <a:srgbClr val="595959"/>
                </a:solidFill>
                <a:latin typeface="Times New Roman"/>
                <a:cs typeface="Times New Roman"/>
              </a:rPr>
              <a:t>agon</a:t>
            </a:r>
            <a:r>
              <a:rPr sz="1800" spc="-5" dirty="0">
                <a:solidFill>
                  <a:srgbClr val="595959"/>
                </a:solidFill>
                <a:latin typeface="Times New Roman"/>
                <a:cs typeface="Times New Roman"/>
              </a:rPr>
              <a:t>is</a:t>
            </a:r>
            <a:r>
              <a:rPr sz="1800" dirty="0">
                <a:solidFill>
                  <a:srgbClr val="595959"/>
                </a:solidFill>
                <a:latin typeface="Times New Roman"/>
                <a:cs typeface="Times New Roman"/>
              </a:rPr>
              <a:t>t-2  </a:t>
            </a:r>
            <a:r>
              <a:rPr sz="1800" spc="-5" dirty="0">
                <a:solidFill>
                  <a:srgbClr val="595959"/>
                </a:solidFill>
                <a:latin typeface="Times New Roman"/>
                <a:cs typeface="Times New Roman"/>
              </a:rPr>
              <a:t>Protagonists </a:t>
            </a:r>
            <a:r>
              <a:rPr sz="1800" dirty="0">
                <a:solidFill>
                  <a:srgbClr val="595959"/>
                </a:solidFill>
                <a:latin typeface="Times New Roman"/>
                <a:cs typeface="Times New Roman"/>
              </a:rPr>
              <a:t> </a:t>
            </a:r>
            <a:r>
              <a:rPr sz="1800" spc="-30" dirty="0">
                <a:solidFill>
                  <a:srgbClr val="595959"/>
                </a:solidFill>
                <a:latin typeface="Times New Roman"/>
                <a:cs typeface="Times New Roman"/>
              </a:rPr>
              <a:t>Topic </a:t>
            </a:r>
            <a:r>
              <a:rPr sz="1800" spc="-25" dirty="0">
                <a:solidFill>
                  <a:srgbClr val="595959"/>
                </a:solidFill>
                <a:latin typeface="Times New Roman"/>
                <a:cs typeface="Times New Roman"/>
              </a:rPr>
              <a:t> </a:t>
            </a:r>
            <a:r>
              <a:rPr sz="1800" spc="-5" dirty="0">
                <a:solidFill>
                  <a:srgbClr val="595959"/>
                </a:solidFill>
                <a:latin typeface="Times New Roman"/>
                <a:cs typeface="Times New Roman"/>
              </a:rPr>
              <a:t>Medium</a:t>
            </a:r>
            <a:endParaRPr sz="1800">
              <a:latin typeface="Times New Roman"/>
              <a:cs typeface="Times New Roman"/>
            </a:endParaRPr>
          </a:p>
        </p:txBody>
      </p:sp>
      <p:sp>
        <p:nvSpPr>
          <p:cNvPr id="7" name="object 7"/>
          <p:cNvSpPr/>
          <p:nvPr/>
        </p:nvSpPr>
        <p:spPr>
          <a:xfrm>
            <a:off x="3505200" y="3543300"/>
            <a:ext cx="2298700" cy="1981200"/>
          </a:xfrm>
          <a:custGeom>
            <a:avLst/>
            <a:gdLst/>
            <a:ahLst/>
            <a:cxnLst/>
            <a:rect l="l" t="t" r="r" b="b"/>
            <a:pathLst>
              <a:path w="2298700" h="1981200">
                <a:moveTo>
                  <a:pt x="0" y="0"/>
                </a:moveTo>
                <a:lnTo>
                  <a:pt x="2298700" y="0"/>
                </a:lnTo>
                <a:lnTo>
                  <a:pt x="2298700" y="1981200"/>
                </a:lnTo>
                <a:lnTo>
                  <a:pt x="0" y="1981200"/>
                </a:lnTo>
                <a:lnTo>
                  <a:pt x="0" y="0"/>
                </a:lnTo>
                <a:close/>
              </a:path>
            </a:pathLst>
          </a:custGeom>
          <a:ln w="25400">
            <a:solidFill>
              <a:srgbClr val="595959"/>
            </a:solidFill>
          </a:ln>
        </p:spPr>
        <p:txBody>
          <a:bodyPr wrap="square" lIns="0" tIns="0" rIns="0" bIns="0" rtlCol="0"/>
          <a:lstStyle/>
          <a:p>
            <a:endParaRPr/>
          </a:p>
        </p:txBody>
      </p:sp>
      <p:sp>
        <p:nvSpPr>
          <p:cNvPr id="8" name="object 8"/>
          <p:cNvSpPr txBox="1"/>
          <p:nvPr/>
        </p:nvSpPr>
        <p:spPr>
          <a:xfrm>
            <a:off x="3583940" y="3561590"/>
            <a:ext cx="1644650" cy="1950720"/>
          </a:xfrm>
          <a:prstGeom prst="rect">
            <a:avLst/>
          </a:prstGeom>
        </p:spPr>
        <p:txBody>
          <a:bodyPr vert="horz" wrap="square" lIns="0" tIns="6985" rIns="0" bIns="0" rtlCol="0">
            <a:spAutoFit/>
          </a:bodyPr>
          <a:lstStyle/>
          <a:p>
            <a:pPr marL="12700" marR="5080">
              <a:lnSpc>
                <a:spcPct val="101899"/>
              </a:lnSpc>
              <a:spcBef>
                <a:spcPts val="55"/>
              </a:spcBef>
            </a:pPr>
            <a:r>
              <a:rPr sz="1800" spc="-5" dirty="0">
                <a:solidFill>
                  <a:srgbClr val="595959"/>
                </a:solidFill>
                <a:latin typeface="Times New Roman"/>
                <a:cs typeface="Times New Roman"/>
              </a:rPr>
              <a:t>Frame:</a:t>
            </a:r>
            <a:r>
              <a:rPr sz="1800" spc="-55" dirty="0">
                <a:solidFill>
                  <a:srgbClr val="595959"/>
                </a:solidFill>
                <a:latin typeface="Times New Roman"/>
                <a:cs typeface="Times New Roman"/>
              </a:rPr>
              <a:t> </a:t>
            </a:r>
            <a:r>
              <a:rPr sz="1800" spc="-5" dirty="0">
                <a:solidFill>
                  <a:srgbClr val="595959"/>
                </a:solidFill>
                <a:latin typeface="Times New Roman"/>
                <a:cs typeface="Times New Roman"/>
              </a:rPr>
              <a:t>Statement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Frame</a:t>
            </a:r>
            <a:r>
              <a:rPr sz="1800" spc="-25" dirty="0">
                <a:solidFill>
                  <a:srgbClr val="595959"/>
                </a:solidFill>
                <a:latin typeface="Times New Roman"/>
                <a:cs typeface="Times New Roman"/>
              </a:rPr>
              <a:t> </a:t>
            </a:r>
            <a:r>
              <a:rPr sz="1800" spc="-5" dirty="0">
                <a:solidFill>
                  <a:srgbClr val="595959"/>
                </a:solidFill>
                <a:latin typeface="Times New Roman"/>
                <a:cs typeface="Times New Roman"/>
              </a:rPr>
              <a:t>elements:</a:t>
            </a:r>
            <a:endParaRPr sz="1800">
              <a:latin typeface="Times New Roman"/>
              <a:cs typeface="Times New Roman"/>
            </a:endParaRPr>
          </a:p>
          <a:p>
            <a:pPr marL="228600" marR="455930" indent="12065">
              <a:lnSpc>
                <a:spcPct val="99500"/>
              </a:lnSpc>
              <a:spcBef>
                <a:spcPts val="55"/>
              </a:spcBef>
            </a:pPr>
            <a:r>
              <a:rPr sz="1800" spc="-5" dirty="0">
                <a:solidFill>
                  <a:srgbClr val="595959"/>
                </a:solidFill>
                <a:latin typeface="Times New Roman"/>
                <a:cs typeface="Times New Roman"/>
              </a:rPr>
              <a:t>Speaker </a:t>
            </a:r>
            <a:r>
              <a:rPr sz="1800" dirty="0">
                <a:solidFill>
                  <a:srgbClr val="595959"/>
                </a:solidFill>
                <a:latin typeface="Times New Roman"/>
                <a:cs typeface="Times New Roman"/>
              </a:rPr>
              <a:t> Addre</a:t>
            </a:r>
            <a:r>
              <a:rPr sz="1800" spc="-5" dirty="0">
                <a:solidFill>
                  <a:srgbClr val="595959"/>
                </a:solidFill>
                <a:latin typeface="Times New Roman"/>
                <a:cs typeface="Times New Roman"/>
              </a:rPr>
              <a:t>ss</a:t>
            </a:r>
            <a:r>
              <a:rPr sz="1800" dirty="0">
                <a:solidFill>
                  <a:srgbClr val="595959"/>
                </a:solidFill>
                <a:latin typeface="Times New Roman"/>
                <a:cs typeface="Times New Roman"/>
              </a:rPr>
              <a:t>ee  </a:t>
            </a:r>
            <a:r>
              <a:rPr sz="1800" spc="-5" dirty="0">
                <a:solidFill>
                  <a:srgbClr val="595959"/>
                </a:solidFill>
                <a:latin typeface="Times New Roman"/>
                <a:cs typeface="Times New Roman"/>
              </a:rPr>
              <a:t>Message </a:t>
            </a:r>
            <a:r>
              <a:rPr sz="1800" dirty="0">
                <a:solidFill>
                  <a:srgbClr val="595959"/>
                </a:solidFill>
                <a:latin typeface="Times New Roman"/>
                <a:cs typeface="Times New Roman"/>
              </a:rPr>
              <a:t> </a:t>
            </a:r>
            <a:r>
              <a:rPr sz="1800" spc="-30" dirty="0">
                <a:solidFill>
                  <a:srgbClr val="595959"/>
                </a:solidFill>
                <a:latin typeface="Times New Roman"/>
                <a:cs typeface="Times New Roman"/>
              </a:rPr>
              <a:t>Topic </a:t>
            </a:r>
            <a:r>
              <a:rPr sz="1800" spc="-25" dirty="0">
                <a:solidFill>
                  <a:srgbClr val="595959"/>
                </a:solidFill>
                <a:latin typeface="Times New Roman"/>
                <a:cs typeface="Times New Roman"/>
              </a:rPr>
              <a:t> </a:t>
            </a:r>
            <a:r>
              <a:rPr sz="1800" spc="-5" dirty="0">
                <a:solidFill>
                  <a:srgbClr val="595959"/>
                </a:solidFill>
                <a:latin typeface="Times New Roman"/>
                <a:cs typeface="Times New Roman"/>
              </a:rPr>
              <a:t>Medium</a:t>
            </a:r>
            <a:endParaRPr sz="1800">
              <a:latin typeface="Times New Roman"/>
              <a:cs typeface="Times New Roman"/>
            </a:endParaRPr>
          </a:p>
        </p:txBody>
      </p:sp>
      <p:sp>
        <p:nvSpPr>
          <p:cNvPr id="9" name="object 9"/>
          <p:cNvSpPr/>
          <p:nvPr/>
        </p:nvSpPr>
        <p:spPr>
          <a:xfrm>
            <a:off x="6019800" y="3543300"/>
            <a:ext cx="2501900" cy="1981200"/>
          </a:xfrm>
          <a:custGeom>
            <a:avLst/>
            <a:gdLst/>
            <a:ahLst/>
            <a:cxnLst/>
            <a:rect l="l" t="t" r="r" b="b"/>
            <a:pathLst>
              <a:path w="2501900" h="1981200">
                <a:moveTo>
                  <a:pt x="0" y="0"/>
                </a:moveTo>
                <a:lnTo>
                  <a:pt x="2501900" y="0"/>
                </a:lnTo>
                <a:lnTo>
                  <a:pt x="2501900" y="1981200"/>
                </a:lnTo>
                <a:lnTo>
                  <a:pt x="0" y="1981200"/>
                </a:lnTo>
                <a:lnTo>
                  <a:pt x="0" y="0"/>
                </a:lnTo>
                <a:close/>
              </a:path>
            </a:pathLst>
          </a:custGeom>
          <a:ln w="25400">
            <a:solidFill>
              <a:srgbClr val="595959"/>
            </a:solidFill>
          </a:ln>
        </p:spPr>
        <p:txBody>
          <a:bodyPr wrap="square" lIns="0" tIns="0" rIns="0" bIns="0" rtlCol="0"/>
          <a:lstStyle/>
          <a:p>
            <a:endParaRPr/>
          </a:p>
        </p:txBody>
      </p:sp>
      <p:sp>
        <p:nvSpPr>
          <p:cNvPr id="10" name="object 10"/>
          <p:cNvSpPr txBox="1"/>
          <p:nvPr/>
        </p:nvSpPr>
        <p:spPr>
          <a:xfrm>
            <a:off x="6098540" y="3561590"/>
            <a:ext cx="1847850" cy="579120"/>
          </a:xfrm>
          <a:prstGeom prst="rect">
            <a:avLst/>
          </a:prstGeom>
        </p:spPr>
        <p:txBody>
          <a:bodyPr vert="horz" wrap="square" lIns="0" tIns="6985" rIns="0" bIns="0" rtlCol="0">
            <a:spAutoFit/>
          </a:bodyPr>
          <a:lstStyle/>
          <a:p>
            <a:pPr marL="12700" marR="5080">
              <a:lnSpc>
                <a:spcPct val="101899"/>
              </a:lnSpc>
              <a:spcBef>
                <a:spcPts val="55"/>
              </a:spcBef>
            </a:pPr>
            <a:r>
              <a:rPr sz="1800" spc="-5" dirty="0">
                <a:solidFill>
                  <a:srgbClr val="595959"/>
                </a:solidFill>
                <a:latin typeface="Times New Roman"/>
                <a:cs typeface="Times New Roman"/>
              </a:rPr>
              <a:t>Frame:</a:t>
            </a:r>
            <a:r>
              <a:rPr sz="1800" spc="-50" dirty="0">
                <a:solidFill>
                  <a:srgbClr val="595959"/>
                </a:solidFill>
                <a:latin typeface="Times New Roman"/>
                <a:cs typeface="Times New Roman"/>
              </a:rPr>
              <a:t> </a:t>
            </a:r>
            <a:r>
              <a:rPr sz="1800" spc="-5" dirty="0">
                <a:solidFill>
                  <a:srgbClr val="595959"/>
                </a:solidFill>
                <a:latin typeface="Times New Roman"/>
                <a:cs typeface="Times New Roman"/>
              </a:rPr>
              <a:t>Questioning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Frame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elements:</a:t>
            </a:r>
            <a:endParaRPr sz="1800">
              <a:latin typeface="Times New Roman"/>
              <a:cs typeface="Times New Roman"/>
            </a:endParaRPr>
          </a:p>
        </p:txBody>
      </p:sp>
      <p:sp>
        <p:nvSpPr>
          <p:cNvPr id="11" name="object 11"/>
          <p:cNvSpPr txBox="1"/>
          <p:nvPr/>
        </p:nvSpPr>
        <p:spPr>
          <a:xfrm>
            <a:off x="6314566" y="4120390"/>
            <a:ext cx="977900" cy="1391920"/>
          </a:xfrm>
          <a:prstGeom prst="rect">
            <a:avLst/>
          </a:prstGeom>
        </p:spPr>
        <p:txBody>
          <a:bodyPr vert="horz" wrap="square" lIns="0" tIns="13970" rIns="0" bIns="0" rtlCol="0">
            <a:spAutoFit/>
          </a:bodyPr>
          <a:lstStyle/>
          <a:p>
            <a:pPr marL="12700" marR="5080" indent="12065">
              <a:lnSpc>
                <a:spcPct val="99500"/>
              </a:lnSpc>
              <a:spcBef>
                <a:spcPts val="110"/>
              </a:spcBef>
            </a:pPr>
            <a:r>
              <a:rPr sz="1800" spc="-5" dirty="0">
                <a:solidFill>
                  <a:srgbClr val="595959"/>
                </a:solidFill>
                <a:latin typeface="Times New Roman"/>
                <a:cs typeface="Times New Roman"/>
              </a:rPr>
              <a:t>Speaker </a:t>
            </a:r>
            <a:r>
              <a:rPr sz="1800" dirty="0">
                <a:solidFill>
                  <a:srgbClr val="595959"/>
                </a:solidFill>
                <a:latin typeface="Times New Roman"/>
                <a:cs typeface="Times New Roman"/>
              </a:rPr>
              <a:t> Addre</a:t>
            </a:r>
            <a:r>
              <a:rPr sz="1800" spc="-5" dirty="0">
                <a:solidFill>
                  <a:srgbClr val="595959"/>
                </a:solidFill>
                <a:latin typeface="Times New Roman"/>
                <a:cs typeface="Times New Roman"/>
              </a:rPr>
              <a:t>ss</a:t>
            </a:r>
            <a:r>
              <a:rPr sz="1800" dirty="0">
                <a:solidFill>
                  <a:srgbClr val="595959"/>
                </a:solidFill>
                <a:latin typeface="Times New Roman"/>
                <a:cs typeface="Times New Roman"/>
              </a:rPr>
              <a:t>ee  </a:t>
            </a:r>
            <a:r>
              <a:rPr sz="1800" spc="-5" dirty="0">
                <a:solidFill>
                  <a:srgbClr val="595959"/>
                </a:solidFill>
                <a:latin typeface="Times New Roman"/>
                <a:cs typeface="Times New Roman"/>
              </a:rPr>
              <a:t>Message </a:t>
            </a:r>
            <a:r>
              <a:rPr sz="1800" dirty="0">
                <a:solidFill>
                  <a:srgbClr val="595959"/>
                </a:solidFill>
                <a:latin typeface="Times New Roman"/>
                <a:cs typeface="Times New Roman"/>
              </a:rPr>
              <a:t> </a:t>
            </a:r>
            <a:r>
              <a:rPr sz="1800" spc="-30" dirty="0">
                <a:solidFill>
                  <a:srgbClr val="595959"/>
                </a:solidFill>
                <a:latin typeface="Times New Roman"/>
                <a:cs typeface="Times New Roman"/>
              </a:rPr>
              <a:t>Topic </a:t>
            </a:r>
            <a:r>
              <a:rPr sz="1800" spc="-25" dirty="0">
                <a:solidFill>
                  <a:srgbClr val="595959"/>
                </a:solidFill>
                <a:latin typeface="Times New Roman"/>
                <a:cs typeface="Times New Roman"/>
              </a:rPr>
              <a:t> </a:t>
            </a:r>
            <a:r>
              <a:rPr sz="1800" spc="-5" dirty="0">
                <a:solidFill>
                  <a:srgbClr val="595959"/>
                </a:solidFill>
                <a:latin typeface="Times New Roman"/>
                <a:cs typeface="Times New Roman"/>
              </a:rPr>
              <a:t>Medium</a:t>
            </a:r>
            <a:endParaRPr sz="1800">
              <a:latin typeface="Times New Roman"/>
              <a:cs typeface="Times New Roman"/>
            </a:endParaRPr>
          </a:p>
        </p:txBody>
      </p:sp>
      <p:grpSp>
        <p:nvGrpSpPr>
          <p:cNvPr id="12" name="object 12"/>
          <p:cNvGrpSpPr/>
          <p:nvPr/>
        </p:nvGrpSpPr>
        <p:grpSpPr>
          <a:xfrm>
            <a:off x="520700" y="2946400"/>
            <a:ext cx="6502400" cy="3111500"/>
            <a:chOff x="520700" y="2946400"/>
            <a:chExt cx="6502400" cy="3111500"/>
          </a:xfrm>
        </p:grpSpPr>
        <p:sp>
          <p:nvSpPr>
            <p:cNvPr id="13" name="object 13"/>
            <p:cNvSpPr/>
            <p:nvPr/>
          </p:nvSpPr>
          <p:spPr>
            <a:xfrm>
              <a:off x="2209800" y="2959100"/>
              <a:ext cx="2374900" cy="584200"/>
            </a:xfrm>
            <a:custGeom>
              <a:avLst/>
              <a:gdLst/>
              <a:ahLst/>
              <a:cxnLst/>
              <a:rect l="l" t="t" r="r" b="b"/>
              <a:pathLst>
                <a:path w="2374900" h="584200">
                  <a:moveTo>
                    <a:pt x="2374900" y="0"/>
                  </a:moveTo>
                  <a:lnTo>
                    <a:pt x="0" y="584200"/>
                  </a:lnTo>
                </a:path>
              </a:pathLst>
            </a:custGeom>
            <a:ln w="25400">
              <a:solidFill>
                <a:srgbClr val="595959"/>
              </a:solidFill>
            </a:ln>
          </p:spPr>
          <p:txBody>
            <a:bodyPr wrap="square" lIns="0" tIns="0" rIns="0" bIns="0" rtlCol="0"/>
            <a:lstStyle/>
            <a:p>
              <a:endParaRPr/>
            </a:p>
          </p:txBody>
        </p:sp>
        <p:sp>
          <p:nvSpPr>
            <p:cNvPr id="14" name="object 14"/>
            <p:cNvSpPr/>
            <p:nvPr/>
          </p:nvSpPr>
          <p:spPr>
            <a:xfrm>
              <a:off x="4571998" y="2959100"/>
              <a:ext cx="0" cy="584200"/>
            </a:xfrm>
            <a:custGeom>
              <a:avLst/>
              <a:gdLst/>
              <a:ahLst/>
              <a:cxnLst/>
              <a:rect l="l" t="t" r="r" b="b"/>
              <a:pathLst>
                <a:path h="584200">
                  <a:moveTo>
                    <a:pt x="1" y="0"/>
                  </a:moveTo>
                  <a:lnTo>
                    <a:pt x="0" y="584200"/>
                  </a:lnTo>
                </a:path>
              </a:pathLst>
            </a:custGeom>
            <a:ln w="25400">
              <a:solidFill>
                <a:srgbClr val="595959"/>
              </a:solidFill>
            </a:ln>
          </p:spPr>
          <p:txBody>
            <a:bodyPr wrap="square" lIns="0" tIns="0" rIns="0" bIns="0" rtlCol="0"/>
            <a:lstStyle/>
            <a:p>
              <a:endParaRPr/>
            </a:p>
          </p:txBody>
        </p:sp>
        <p:sp>
          <p:nvSpPr>
            <p:cNvPr id="15" name="object 15"/>
            <p:cNvSpPr/>
            <p:nvPr/>
          </p:nvSpPr>
          <p:spPr>
            <a:xfrm>
              <a:off x="4584700" y="2959100"/>
              <a:ext cx="2425700" cy="584200"/>
            </a:xfrm>
            <a:custGeom>
              <a:avLst/>
              <a:gdLst/>
              <a:ahLst/>
              <a:cxnLst/>
              <a:rect l="l" t="t" r="r" b="b"/>
              <a:pathLst>
                <a:path w="2425700" h="584200">
                  <a:moveTo>
                    <a:pt x="0" y="0"/>
                  </a:moveTo>
                  <a:lnTo>
                    <a:pt x="2425700" y="584200"/>
                  </a:lnTo>
                </a:path>
              </a:pathLst>
            </a:custGeom>
            <a:ln w="25400">
              <a:solidFill>
                <a:srgbClr val="595959"/>
              </a:solidFill>
            </a:ln>
          </p:spPr>
          <p:txBody>
            <a:bodyPr wrap="square" lIns="0" tIns="0" rIns="0" bIns="0" rtlCol="0"/>
            <a:lstStyle/>
            <a:p>
              <a:endParaRPr/>
            </a:p>
          </p:txBody>
        </p:sp>
        <p:sp>
          <p:nvSpPr>
            <p:cNvPr id="16" name="object 16"/>
            <p:cNvSpPr/>
            <p:nvPr/>
          </p:nvSpPr>
          <p:spPr>
            <a:xfrm>
              <a:off x="381000" y="5524500"/>
              <a:ext cx="1524000" cy="533400"/>
            </a:xfrm>
            <a:custGeom>
              <a:avLst/>
              <a:gdLst/>
              <a:ahLst/>
              <a:cxnLst/>
              <a:rect l="l" t="t" r="r" b="b"/>
              <a:pathLst>
                <a:path w="1524000" h="533400">
                  <a:moveTo>
                    <a:pt x="1524000" y="0"/>
                  </a:moveTo>
                  <a:lnTo>
                    <a:pt x="152400" y="457200"/>
                  </a:lnTo>
                </a:path>
                <a:path w="1524000" h="533400">
                  <a:moveTo>
                    <a:pt x="1524000" y="0"/>
                  </a:moveTo>
                  <a:lnTo>
                    <a:pt x="762000" y="457200"/>
                  </a:lnTo>
                </a:path>
                <a:path w="1524000" h="533400">
                  <a:moveTo>
                    <a:pt x="1524000" y="0"/>
                  </a:moveTo>
                  <a:lnTo>
                    <a:pt x="1523999" y="533400"/>
                  </a:lnTo>
                </a:path>
                <a:path w="1524000" h="533400">
                  <a:moveTo>
                    <a:pt x="1524000" y="0"/>
                  </a:moveTo>
                  <a:lnTo>
                    <a:pt x="762000" y="457200"/>
                  </a:lnTo>
                </a:path>
                <a:path w="1524000" h="533400">
                  <a:moveTo>
                    <a:pt x="1524000" y="0"/>
                  </a:moveTo>
                  <a:lnTo>
                    <a:pt x="0" y="457200"/>
                  </a:lnTo>
                </a:path>
              </a:pathLst>
            </a:custGeom>
            <a:ln w="25400">
              <a:solidFill>
                <a:srgbClr val="595959"/>
              </a:solidFill>
            </a:ln>
          </p:spPr>
          <p:txBody>
            <a:bodyPr wrap="square" lIns="0" tIns="0" rIns="0" bIns="0" rtlCol="0"/>
            <a:lstStyle/>
            <a:p>
              <a:endParaRPr/>
            </a:p>
          </p:txBody>
        </p:sp>
      </p:grpSp>
      <p:sp>
        <p:nvSpPr>
          <p:cNvPr id="17" name="object 17"/>
          <p:cNvSpPr txBox="1"/>
          <p:nvPr/>
        </p:nvSpPr>
        <p:spPr>
          <a:xfrm>
            <a:off x="3096502" y="6015454"/>
            <a:ext cx="95250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595959"/>
                </a:solidFill>
                <a:latin typeface="Times New Roman"/>
                <a:cs typeface="Times New Roman"/>
              </a:rPr>
              <a:t>converse…</a:t>
            </a:r>
            <a:endParaRPr sz="1600">
              <a:latin typeface="Times New Roman"/>
              <a:cs typeface="Times New Roman"/>
            </a:endParaRPr>
          </a:p>
        </p:txBody>
      </p:sp>
      <p:sp>
        <p:nvSpPr>
          <p:cNvPr id="21" name="object 21"/>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22" name="object 22"/>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9</a:t>
            </a:r>
            <a:endParaRPr sz="800">
              <a:latin typeface="Times New Roman"/>
              <a:cs typeface="Times New Roman"/>
            </a:endParaRPr>
          </a:p>
        </p:txBody>
      </p:sp>
      <p:sp>
        <p:nvSpPr>
          <p:cNvPr id="18" name="object 18"/>
          <p:cNvSpPr txBox="1"/>
          <p:nvPr/>
        </p:nvSpPr>
        <p:spPr>
          <a:xfrm>
            <a:off x="2644660" y="6015454"/>
            <a:ext cx="272415"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ti</a:t>
            </a:r>
            <a:r>
              <a:rPr sz="1600" spc="-25" dirty="0">
                <a:solidFill>
                  <a:srgbClr val="595959"/>
                </a:solidFill>
                <a:latin typeface="Times New Roman"/>
                <a:cs typeface="Times New Roman"/>
              </a:rPr>
              <a:t>f</a:t>
            </a:r>
            <a:r>
              <a:rPr sz="1600" dirty="0">
                <a:solidFill>
                  <a:srgbClr val="595959"/>
                </a:solidFill>
                <a:latin typeface="Times New Roman"/>
                <a:cs typeface="Times New Roman"/>
              </a:rPr>
              <a:t>f</a:t>
            </a:r>
            <a:endParaRPr sz="1600">
              <a:latin typeface="Times New Roman"/>
              <a:cs typeface="Times New Roman"/>
            </a:endParaRPr>
          </a:p>
        </p:txBody>
      </p:sp>
      <p:sp>
        <p:nvSpPr>
          <p:cNvPr id="19" name="object 19"/>
          <p:cNvSpPr txBox="1"/>
          <p:nvPr/>
        </p:nvSpPr>
        <p:spPr>
          <a:xfrm>
            <a:off x="294386" y="6019905"/>
            <a:ext cx="1097915" cy="269240"/>
          </a:xfrm>
          <a:prstGeom prst="rect">
            <a:avLst/>
          </a:prstGeom>
        </p:spPr>
        <p:txBody>
          <a:bodyPr vert="horz" wrap="square" lIns="0" tIns="12700" rIns="0" bIns="0" rtlCol="0">
            <a:spAutoFit/>
          </a:bodyPr>
          <a:lstStyle/>
          <a:p>
            <a:pPr marL="12700">
              <a:lnSpc>
                <a:spcPct val="100000"/>
              </a:lnSpc>
              <a:spcBef>
                <a:spcPts val="100"/>
              </a:spcBef>
              <a:tabLst>
                <a:tab pos="564515" algn="l"/>
              </a:tabLst>
            </a:pPr>
            <a:r>
              <a:rPr sz="1600" spc="5" dirty="0">
                <a:solidFill>
                  <a:srgbClr val="595959"/>
                </a:solidFill>
                <a:latin typeface="Times New Roman"/>
                <a:cs typeface="Times New Roman"/>
              </a:rPr>
              <a:t>t</a:t>
            </a:r>
            <a:r>
              <a:rPr sz="1600" dirty="0">
                <a:solidFill>
                  <a:srgbClr val="595959"/>
                </a:solidFill>
                <a:latin typeface="Times New Roman"/>
                <a:cs typeface="Times New Roman"/>
              </a:rPr>
              <a:t>a</a:t>
            </a:r>
            <a:r>
              <a:rPr sz="1600" spc="5" dirty="0">
                <a:solidFill>
                  <a:srgbClr val="595959"/>
                </a:solidFill>
                <a:latin typeface="Times New Roman"/>
                <a:cs typeface="Times New Roman"/>
              </a:rPr>
              <a:t>l</a:t>
            </a:r>
            <a:r>
              <a:rPr sz="1600" dirty="0">
                <a:solidFill>
                  <a:srgbClr val="595959"/>
                </a:solidFill>
                <a:latin typeface="Times New Roman"/>
                <a:cs typeface="Times New Roman"/>
              </a:rPr>
              <a:t>k	</a:t>
            </a:r>
            <a:r>
              <a:rPr sz="2400" baseline="1736" dirty="0">
                <a:solidFill>
                  <a:srgbClr val="595959"/>
                </a:solidFill>
                <a:latin typeface="Times New Roman"/>
                <a:cs typeface="Times New Roman"/>
              </a:rPr>
              <a:t>confer</a:t>
            </a:r>
            <a:endParaRPr sz="2400" baseline="1736">
              <a:latin typeface="Times New Roman"/>
              <a:cs typeface="Times New Roman"/>
            </a:endParaRPr>
          </a:p>
        </p:txBody>
      </p:sp>
      <p:sp>
        <p:nvSpPr>
          <p:cNvPr id="20" name="object 20"/>
          <p:cNvSpPr txBox="1"/>
          <p:nvPr/>
        </p:nvSpPr>
        <p:spPr>
          <a:xfrm>
            <a:off x="1560155" y="6015454"/>
            <a:ext cx="87503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595959"/>
                </a:solidFill>
                <a:latin typeface="Times New Roman"/>
                <a:cs typeface="Times New Roman"/>
              </a:rPr>
              <a:t>d</a:t>
            </a:r>
            <a:r>
              <a:rPr sz="1600" spc="5" dirty="0">
                <a:solidFill>
                  <a:srgbClr val="595959"/>
                </a:solidFill>
                <a:latin typeface="Times New Roman"/>
                <a:cs typeface="Times New Roman"/>
              </a:rPr>
              <a:t>i</a:t>
            </a:r>
            <a:r>
              <a:rPr sz="1600" dirty="0">
                <a:solidFill>
                  <a:srgbClr val="595959"/>
                </a:solidFill>
                <a:latin typeface="Times New Roman"/>
                <a:cs typeface="Times New Roman"/>
              </a:rPr>
              <a:t>scuss</a:t>
            </a:r>
            <a:r>
              <a:rPr sz="1600" spc="5" dirty="0">
                <a:solidFill>
                  <a:srgbClr val="595959"/>
                </a:solidFill>
                <a:latin typeface="Times New Roman"/>
                <a:cs typeface="Times New Roman"/>
              </a:rPr>
              <a:t>i</a:t>
            </a:r>
            <a:r>
              <a:rPr sz="1600" dirty="0">
                <a:solidFill>
                  <a:srgbClr val="595959"/>
                </a:solidFill>
                <a:latin typeface="Times New Roman"/>
                <a:cs typeface="Times New Roman"/>
              </a:rPr>
              <a:t>on</a:t>
            </a:r>
            <a:endParaRPr sz="1600">
              <a:latin typeface="Times New Roman"/>
              <a:cs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2577" y="817034"/>
            <a:ext cx="7027545" cy="513080"/>
          </a:xfrm>
          <a:prstGeom prst="rect">
            <a:avLst/>
          </a:prstGeom>
        </p:spPr>
        <p:txBody>
          <a:bodyPr vert="horz" wrap="square" lIns="0" tIns="12700" rIns="0" bIns="0" rtlCol="0">
            <a:spAutoFit/>
          </a:bodyPr>
          <a:lstStyle/>
          <a:p>
            <a:pPr marL="12700">
              <a:lnSpc>
                <a:spcPct val="100000"/>
              </a:lnSpc>
              <a:spcBef>
                <a:spcPts val="100"/>
              </a:spcBef>
            </a:pPr>
            <a:r>
              <a:rPr spc="85" dirty="0"/>
              <a:t>Comparison</a:t>
            </a:r>
            <a:r>
              <a:rPr spc="180" dirty="0"/>
              <a:t> </a:t>
            </a:r>
            <a:r>
              <a:rPr spc="45" dirty="0"/>
              <a:t>of</a:t>
            </a:r>
            <a:r>
              <a:rPr spc="190" dirty="0"/>
              <a:t> </a:t>
            </a:r>
            <a:r>
              <a:rPr spc="85" dirty="0"/>
              <a:t>FrameNet</a:t>
            </a:r>
            <a:r>
              <a:rPr spc="180" dirty="0"/>
              <a:t> </a:t>
            </a:r>
            <a:r>
              <a:rPr spc="65" dirty="0"/>
              <a:t>and</a:t>
            </a:r>
            <a:r>
              <a:rPr spc="185" dirty="0"/>
              <a:t> </a:t>
            </a:r>
            <a:r>
              <a:rPr spc="85" dirty="0"/>
              <a:t>PropBank</a:t>
            </a:r>
          </a:p>
        </p:txBody>
      </p:sp>
      <p:sp>
        <p:nvSpPr>
          <p:cNvPr id="3" name="object 3"/>
          <p:cNvSpPr txBox="1"/>
          <p:nvPr/>
        </p:nvSpPr>
        <p:spPr>
          <a:xfrm>
            <a:off x="761089" y="1628096"/>
            <a:ext cx="7632065" cy="3192780"/>
          </a:xfrm>
          <a:prstGeom prst="rect">
            <a:avLst/>
          </a:prstGeom>
        </p:spPr>
        <p:txBody>
          <a:bodyPr vert="horz" wrap="square" lIns="0" tIns="12700" rIns="0" bIns="0" rtlCol="0">
            <a:spAutoFit/>
          </a:bodyPr>
          <a:lstStyle/>
          <a:p>
            <a:pPr marL="71755" marR="30480">
              <a:lnSpc>
                <a:spcPct val="100000"/>
              </a:lnSpc>
              <a:spcBef>
                <a:spcPts val="100"/>
              </a:spcBef>
            </a:pPr>
            <a:r>
              <a:rPr sz="2000" spc="-5" dirty="0">
                <a:solidFill>
                  <a:srgbClr val="595959"/>
                </a:solidFill>
                <a:latin typeface="Times New Roman"/>
                <a:cs typeface="Times New Roman"/>
              </a:rPr>
              <a:t>FrameNet </a:t>
            </a:r>
            <a:r>
              <a:rPr sz="2000" spc="-10" dirty="0">
                <a:solidFill>
                  <a:srgbClr val="595959"/>
                </a:solidFill>
                <a:latin typeface="Times New Roman"/>
                <a:cs typeface="Times New Roman"/>
              </a:rPr>
              <a:t>semantic</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roles</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are</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consistent</a:t>
            </a:r>
            <a:r>
              <a:rPr sz="2000"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dirty="0">
                <a:solidFill>
                  <a:srgbClr val="595959"/>
                </a:solidFill>
                <a:latin typeface="Times New Roman"/>
                <a:cs typeface="Times New Roman"/>
              </a:rPr>
              <a:t> </a:t>
            </a:r>
            <a:r>
              <a:rPr sz="2000" spc="-10" dirty="0">
                <a:solidFill>
                  <a:srgbClr val="595959"/>
                </a:solidFill>
                <a:latin typeface="Times New Roman"/>
                <a:cs typeface="Times New Roman"/>
              </a:rPr>
              <a:t>semantically</a:t>
            </a:r>
            <a:r>
              <a:rPr sz="2000" spc="10" dirty="0">
                <a:solidFill>
                  <a:srgbClr val="595959"/>
                </a:solidFill>
                <a:latin typeface="Times New Roman"/>
                <a:cs typeface="Times New Roman"/>
              </a:rPr>
              <a:t> </a:t>
            </a:r>
            <a:r>
              <a:rPr sz="2000" spc="-10" dirty="0">
                <a:solidFill>
                  <a:srgbClr val="595959"/>
                </a:solidFill>
                <a:latin typeface="Times New Roman"/>
                <a:cs typeface="Times New Roman"/>
              </a:rPr>
              <a:t>related</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verbs</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(not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just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synonyms as in</a:t>
            </a:r>
            <a:r>
              <a:rPr sz="2000" dirty="0">
                <a:solidFill>
                  <a:srgbClr val="595959"/>
                </a:solidFill>
                <a:latin typeface="Times New Roman"/>
                <a:cs typeface="Times New Roman"/>
              </a:rPr>
              <a:t> </a:t>
            </a:r>
            <a:r>
              <a:rPr sz="2000" spc="-5" dirty="0">
                <a:solidFill>
                  <a:srgbClr val="595959"/>
                </a:solidFill>
                <a:latin typeface="Times New Roman"/>
                <a:cs typeface="Times New Roman"/>
              </a:rPr>
              <a:t>PropBank).</a:t>
            </a:r>
            <a:endParaRPr sz="2000">
              <a:latin typeface="Times New Roman"/>
              <a:cs typeface="Times New Roman"/>
            </a:endParaRPr>
          </a:p>
          <a:p>
            <a:pPr marL="108585">
              <a:lnSpc>
                <a:spcPct val="100000"/>
              </a:lnSpc>
              <a:spcBef>
                <a:spcPts val="80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Commerce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examples</a:t>
            </a:r>
            <a:endParaRPr sz="2000">
              <a:latin typeface="Times New Roman"/>
              <a:cs typeface="Times New Roman"/>
            </a:endParaRPr>
          </a:p>
          <a:p>
            <a:pPr marL="50800">
              <a:lnSpc>
                <a:spcPct val="100000"/>
              </a:lnSpc>
              <a:spcBef>
                <a:spcPts val="140"/>
              </a:spcBef>
            </a:pPr>
            <a:r>
              <a:rPr sz="2000" i="1" spc="-5" dirty="0">
                <a:latin typeface="Times New Roman"/>
                <a:cs typeface="Times New Roman"/>
              </a:rPr>
              <a:t>FrameNet</a:t>
            </a:r>
            <a:r>
              <a:rPr sz="2000" i="1" spc="-20" dirty="0">
                <a:latin typeface="Times New Roman"/>
                <a:cs typeface="Times New Roman"/>
              </a:rPr>
              <a:t> </a:t>
            </a:r>
            <a:r>
              <a:rPr sz="2000" i="1" spc="-5" dirty="0">
                <a:latin typeface="Times New Roman"/>
                <a:cs typeface="Times New Roman"/>
              </a:rPr>
              <a:t>annotation:</a:t>
            </a:r>
            <a:endParaRPr sz="2000">
              <a:latin typeface="Times New Roman"/>
              <a:cs typeface="Times New Roman"/>
            </a:endParaRPr>
          </a:p>
          <a:p>
            <a:pPr marL="50800" marR="641985">
              <a:lnSpc>
                <a:spcPct val="100000"/>
              </a:lnSpc>
            </a:pPr>
            <a:r>
              <a:rPr sz="2000" spc="5" dirty="0">
                <a:latin typeface="Times New Roman"/>
                <a:cs typeface="Times New Roman"/>
              </a:rPr>
              <a:t>[</a:t>
            </a:r>
            <a:r>
              <a:rPr sz="1950" spc="7" baseline="-17094" dirty="0">
                <a:latin typeface="Times New Roman"/>
                <a:cs typeface="Times New Roman"/>
              </a:rPr>
              <a:t>Buyer</a:t>
            </a:r>
            <a:r>
              <a:rPr sz="1950" spc="292" baseline="-17094" dirty="0">
                <a:latin typeface="Times New Roman"/>
                <a:cs typeface="Times New Roman"/>
              </a:rPr>
              <a:t> </a:t>
            </a:r>
            <a:r>
              <a:rPr sz="2000" spc="-5" dirty="0">
                <a:latin typeface="Times New Roman"/>
                <a:cs typeface="Times New Roman"/>
              </a:rPr>
              <a:t>Chuck]</a:t>
            </a:r>
            <a:r>
              <a:rPr sz="2000" dirty="0">
                <a:latin typeface="Times New Roman"/>
                <a:cs typeface="Times New Roman"/>
              </a:rPr>
              <a:t> </a:t>
            </a:r>
            <a:r>
              <a:rPr sz="2000" i="1" dirty="0">
                <a:latin typeface="Times New Roman"/>
                <a:cs typeface="Times New Roman"/>
              </a:rPr>
              <a:t>bought</a:t>
            </a:r>
            <a:r>
              <a:rPr sz="2000" i="1" spc="-5" dirty="0">
                <a:latin typeface="Times New Roman"/>
                <a:cs typeface="Times New Roman"/>
              </a:rPr>
              <a:t> </a:t>
            </a:r>
            <a:r>
              <a:rPr sz="2000" spc="5" dirty="0">
                <a:latin typeface="Times New Roman"/>
                <a:cs typeface="Times New Roman"/>
              </a:rPr>
              <a:t>[</a:t>
            </a:r>
            <a:r>
              <a:rPr sz="1950" spc="7" baseline="-17094" dirty="0">
                <a:latin typeface="Times New Roman"/>
                <a:cs typeface="Times New Roman"/>
              </a:rPr>
              <a:t>Goods</a:t>
            </a:r>
            <a:r>
              <a:rPr sz="1950" spc="307" baseline="-17094" dirty="0">
                <a:latin typeface="Times New Roman"/>
                <a:cs typeface="Times New Roman"/>
              </a:rPr>
              <a:t> </a:t>
            </a:r>
            <a:r>
              <a:rPr sz="2000" dirty="0">
                <a:latin typeface="Times New Roman"/>
                <a:cs typeface="Times New Roman"/>
              </a:rPr>
              <a:t>a </a:t>
            </a:r>
            <a:r>
              <a:rPr sz="2000" spc="-5" dirty="0">
                <a:latin typeface="Times New Roman"/>
                <a:cs typeface="Times New Roman"/>
              </a:rPr>
              <a:t>car]</a:t>
            </a:r>
            <a:r>
              <a:rPr sz="2000" dirty="0">
                <a:latin typeface="Times New Roman"/>
                <a:cs typeface="Times New Roman"/>
              </a:rPr>
              <a:t> </a:t>
            </a:r>
            <a:r>
              <a:rPr sz="2000" spc="5" dirty="0">
                <a:latin typeface="Times New Roman"/>
                <a:cs typeface="Times New Roman"/>
              </a:rPr>
              <a:t>[</a:t>
            </a:r>
            <a:r>
              <a:rPr sz="1950" spc="7" baseline="-17094" dirty="0">
                <a:latin typeface="Times New Roman"/>
                <a:cs typeface="Times New Roman"/>
              </a:rPr>
              <a:t>Seller</a:t>
            </a:r>
            <a:r>
              <a:rPr sz="1950" spc="292" baseline="-17094" dirty="0">
                <a:latin typeface="Times New Roman"/>
                <a:cs typeface="Times New Roman"/>
              </a:rPr>
              <a:t> </a:t>
            </a:r>
            <a:r>
              <a:rPr sz="2000" spc="-5" dirty="0">
                <a:latin typeface="Times New Roman"/>
                <a:cs typeface="Times New Roman"/>
              </a:rPr>
              <a:t>from</a:t>
            </a:r>
            <a:r>
              <a:rPr sz="2000" dirty="0">
                <a:latin typeface="Times New Roman"/>
                <a:cs typeface="Times New Roman"/>
              </a:rPr>
              <a:t> Jerry][</a:t>
            </a:r>
            <a:r>
              <a:rPr sz="1950" baseline="-17094" dirty="0">
                <a:latin typeface="Times New Roman"/>
                <a:cs typeface="Times New Roman"/>
              </a:rPr>
              <a:t>Payment</a:t>
            </a:r>
            <a:r>
              <a:rPr sz="1950" spc="284" baseline="-17094" dirty="0">
                <a:latin typeface="Times New Roman"/>
                <a:cs typeface="Times New Roman"/>
              </a:rPr>
              <a:t> </a:t>
            </a:r>
            <a:r>
              <a:rPr sz="2000" spc="-5" dirty="0">
                <a:latin typeface="Times New Roman"/>
                <a:cs typeface="Times New Roman"/>
              </a:rPr>
              <a:t>for</a:t>
            </a:r>
            <a:r>
              <a:rPr sz="2000" dirty="0">
                <a:latin typeface="Times New Roman"/>
                <a:cs typeface="Times New Roman"/>
              </a:rPr>
              <a:t> </a:t>
            </a:r>
            <a:r>
              <a:rPr sz="2000" spc="-5" dirty="0">
                <a:latin typeface="Times New Roman"/>
                <a:cs typeface="Times New Roman"/>
              </a:rPr>
              <a:t>$1000]. </a:t>
            </a:r>
            <a:r>
              <a:rPr sz="2000" spc="-484" dirty="0">
                <a:latin typeface="Times New Roman"/>
                <a:cs typeface="Times New Roman"/>
              </a:rPr>
              <a:t> </a:t>
            </a:r>
            <a:r>
              <a:rPr sz="2000" spc="5" dirty="0">
                <a:latin typeface="Times New Roman"/>
                <a:cs typeface="Times New Roman"/>
              </a:rPr>
              <a:t>[</a:t>
            </a:r>
            <a:r>
              <a:rPr sz="1950" spc="7" baseline="-17094" dirty="0">
                <a:latin typeface="Times New Roman"/>
                <a:cs typeface="Times New Roman"/>
              </a:rPr>
              <a:t>Seller</a:t>
            </a:r>
            <a:r>
              <a:rPr sz="1950" spc="284" baseline="-17094" dirty="0">
                <a:latin typeface="Times New Roman"/>
                <a:cs typeface="Times New Roman"/>
              </a:rPr>
              <a:t> </a:t>
            </a:r>
            <a:r>
              <a:rPr sz="2000" spc="-5" dirty="0">
                <a:latin typeface="Times New Roman"/>
                <a:cs typeface="Times New Roman"/>
              </a:rPr>
              <a:t>Jerry]</a:t>
            </a:r>
            <a:r>
              <a:rPr sz="2000" dirty="0">
                <a:latin typeface="Times New Roman"/>
                <a:cs typeface="Times New Roman"/>
              </a:rPr>
              <a:t> </a:t>
            </a:r>
            <a:r>
              <a:rPr sz="2000" i="1" spc="-5" dirty="0">
                <a:latin typeface="Times New Roman"/>
                <a:cs typeface="Times New Roman"/>
              </a:rPr>
              <a:t>sold</a:t>
            </a:r>
            <a:r>
              <a:rPr sz="2000" i="1" dirty="0">
                <a:latin typeface="Times New Roman"/>
                <a:cs typeface="Times New Roman"/>
              </a:rPr>
              <a:t> </a:t>
            </a:r>
            <a:r>
              <a:rPr sz="2000" spc="5" dirty="0">
                <a:latin typeface="Times New Roman"/>
                <a:cs typeface="Times New Roman"/>
              </a:rPr>
              <a:t>[</a:t>
            </a:r>
            <a:r>
              <a:rPr sz="1950" spc="7" baseline="-17094" dirty="0">
                <a:latin typeface="Times New Roman"/>
                <a:cs typeface="Times New Roman"/>
              </a:rPr>
              <a:t>Goods</a:t>
            </a:r>
            <a:r>
              <a:rPr sz="1950" spc="300" baseline="-17094" dirty="0">
                <a:latin typeface="Times New Roman"/>
                <a:cs typeface="Times New Roman"/>
              </a:rPr>
              <a:t> </a:t>
            </a:r>
            <a:r>
              <a:rPr sz="2000" dirty="0">
                <a:latin typeface="Times New Roman"/>
                <a:cs typeface="Times New Roman"/>
              </a:rPr>
              <a:t>a</a:t>
            </a:r>
            <a:r>
              <a:rPr sz="2000" spc="-5" dirty="0">
                <a:latin typeface="Times New Roman"/>
                <a:cs typeface="Times New Roman"/>
              </a:rPr>
              <a:t> car]</a:t>
            </a:r>
            <a:r>
              <a:rPr sz="2000" dirty="0">
                <a:latin typeface="Times New Roman"/>
                <a:cs typeface="Times New Roman"/>
              </a:rPr>
              <a:t> </a:t>
            </a:r>
            <a:r>
              <a:rPr sz="2000" spc="5" dirty="0">
                <a:latin typeface="Times New Roman"/>
                <a:cs typeface="Times New Roman"/>
              </a:rPr>
              <a:t>[</a:t>
            </a:r>
            <a:r>
              <a:rPr sz="1950" spc="7" baseline="-17094" dirty="0">
                <a:latin typeface="Times New Roman"/>
                <a:cs typeface="Times New Roman"/>
              </a:rPr>
              <a:t>Buyer</a:t>
            </a:r>
            <a:r>
              <a:rPr sz="1950" spc="292" baseline="-17094" dirty="0">
                <a:latin typeface="Times New Roman"/>
                <a:cs typeface="Times New Roman"/>
              </a:rPr>
              <a:t> </a:t>
            </a:r>
            <a:r>
              <a:rPr sz="2000" spc="-5" dirty="0">
                <a:latin typeface="Times New Roman"/>
                <a:cs typeface="Times New Roman"/>
              </a:rPr>
              <a:t>to</a:t>
            </a:r>
            <a:r>
              <a:rPr sz="2000" dirty="0">
                <a:latin typeface="Times New Roman"/>
                <a:cs typeface="Times New Roman"/>
              </a:rPr>
              <a:t> </a:t>
            </a:r>
            <a:r>
              <a:rPr sz="2000" spc="-5" dirty="0">
                <a:latin typeface="Times New Roman"/>
                <a:cs typeface="Times New Roman"/>
              </a:rPr>
              <a:t>Chuck]</a:t>
            </a:r>
            <a:r>
              <a:rPr sz="2000" dirty="0">
                <a:latin typeface="Times New Roman"/>
                <a:cs typeface="Times New Roman"/>
              </a:rPr>
              <a:t> </a:t>
            </a:r>
            <a:r>
              <a:rPr sz="2000" spc="5" dirty="0">
                <a:latin typeface="Times New Roman"/>
                <a:cs typeface="Times New Roman"/>
              </a:rPr>
              <a:t>[</a:t>
            </a:r>
            <a:r>
              <a:rPr sz="1950" spc="7" baseline="-17094" dirty="0">
                <a:latin typeface="Times New Roman"/>
                <a:cs typeface="Times New Roman"/>
              </a:rPr>
              <a:t>Payment</a:t>
            </a:r>
            <a:r>
              <a:rPr sz="1950" spc="277" baseline="-17094" dirty="0">
                <a:latin typeface="Times New Roman"/>
                <a:cs typeface="Times New Roman"/>
              </a:rPr>
              <a:t> </a:t>
            </a:r>
            <a:r>
              <a:rPr sz="2000" spc="-5" dirty="0">
                <a:latin typeface="Times New Roman"/>
                <a:cs typeface="Times New Roman"/>
              </a:rPr>
              <a:t>for</a:t>
            </a:r>
            <a:r>
              <a:rPr sz="2000" dirty="0">
                <a:latin typeface="Times New Roman"/>
                <a:cs typeface="Times New Roman"/>
              </a:rPr>
              <a:t> </a:t>
            </a:r>
            <a:r>
              <a:rPr sz="2000" spc="-5" dirty="0">
                <a:latin typeface="Times New Roman"/>
                <a:cs typeface="Times New Roman"/>
              </a:rPr>
              <a:t>$1000].</a:t>
            </a:r>
            <a:endParaRPr sz="2000">
              <a:latin typeface="Times New Roman"/>
              <a:cs typeface="Times New Roman"/>
            </a:endParaRPr>
          </a:p>
          <a:p>
            <a:pPr>
              <a:lnSpc>
                <a:spcPct val="100000"/>
              </a:lnSpc>
              <a:spcBef>
                <a:spcPts val="40"/>
              </a:spcBef>
            </a:pPr>
            <a:endParaRPr sz="2050">
              <a:latin typeface="Times New Roman"/>
              <a:cs typeface="Times New Roman"/>
            </a:endParaRPr>
          </a:p>
          <a:p>
            <a:pPr marL="50800">
              <a:lnSpc>
                <a:spcPct val="100000"/>
              </a:lnSpc>
            </a:pPr>
            <a:r>
              <a:rPr sz="2000" i="1" spc="-10" dirty="0">
                <a:latin typeface="Times New Roman"/>
                <a:cs typeface="Times New Roman"/>
              </a:rPr>
              <a:t>Propbank</a:t>
            </a:r>
            <a:r>
              <a:rPr sz="2000" i="1" spc="-20" dirty="0">
                <a:latin typeface="Times New Roman"/>
                <a:cs typeface="Times New Roman"/>
              </a:rPr>
              <a:t> </a:t>
            </a:r>
            <a:r>
              <a:rPr sz="2000" i="1" spc="-5" dirty="0">
                <a:latin typeface="Times New Roman"/>
                <a:cs typeface="Times New Roman"/>
              </a:rPr>
              <a:t>annotation:</a:t>
            </a:r>
            <a:endParaRPr sz="2000">
              <a:latin typeface="Times New Roman"/>
              <a:cs typeface="Times New Roman"/>
            </a:endParaRPr>
          </a:p>
          <a:p>
            <a:pPr marL="50800" marR="1103630">
              <a:lnSpc>
                <a:spcPct val="100000"/>
              </a:lnSpc>
            </a:pPr>
            <a:r>
              <a:rPr sz="2000" dirty="0">
                <a:latin typeface="Times New Roman"/>
                <a:cs typeface="Times New Roman"/>
              </a:rPr>
              <a:t>[</a:t>
            </a:r>
            <a:r>
              <a:rPr sz="1950" baseline="-17094" dirty="0">
                <a:latin typeface="Times New Roman"/>
                <a:cs typeface="Times New Roman"/>
              </a:rPr>
              <a:t>Arg0</a:t>
            </a:r>
            <a:r>
              <a:rPr sz="1950" spc="284" baseline="-17094" dirty="0">
                <a:latin typeface="Times New Roman"/>
                <a:cs typeface="Times New Roman"/>
              </a:rPr>
              <a:t> </a:t>
            </a:r>
            <a:r>
              <a:rPr sz="2000" spc="-5" dirty="0">
                <a:latin typeface="Times New Roman"/>
                <a:cs typeface="Times New Roman"/>
              </a:rPr>
              <a:t>Chuck]</a:t>
            </a:r>
            <a:r>
              <a:rPr sz="2000" dirty="0">
                <a:latin typeface="Times New Roman"/>
                <a:cs typeface="Times New Roman"/>
              </a:rPr>
              <a:t> </a:t>
            </a:r>
            <a:r>
              <a:rPr sz="2000" i="1" dirty="0">
                <a:latin typeface="Times New Roman"/>
                <a:cs typeface="Times New Roman"/>
              </a:rPr>
              <a:t>bought </a:t>
            </a:r>
            <a:r>
              <a:rPr sz="2000" dirty="0">
                <a:latin typeface="Times New Roman"/>
                <a:cs typeface="Times New Roman"/>
              </a:rPr>
              <a:t>[</a:t>
            </a:r>
            <a:r>
              <a:rPr sz="1950" baseline="-17094" dirty="0">
                <a:latin typeface="Times New Roman"/>
                <a:cs typeface="Times New Roman"/>
              </a:rPr>
              <a:t>Arg1</a:t>
            </a:r>
            <a:r>
              <a:rPr sz="1950" spc="284" baseline="-17094" dirty="0">
                <a:latin typeface="Times New Roman"/>
                <a:cs typeface="Times New Roman"/>
              </a:rPr>
              <a:t> </a:t>
            </a:r>
            <a:r>
              <a:rPr sz="2000" dirty="0">
                <a:latin typeface="Times New Roman"/>
                <a:cs typeface="Times New Roman"/>
              </a:rPr>
              <a:t>a </a:t>
            </a:r>
            <a:r>
              <a:rPr sz="2000" spc="-5" dirty="0">
                <a:latin typeface="Times New Roman"/>
                <a:cs typeface="Times New Roman"/>
              </a:rPr>
              <a:t>car]</a:t>
            </a:r>
            <a:r>
              <a:rPr sz="2000" spc="5" dirty="0">
                <a:latin typeface="Times New Roman"/>
                <a:cs typeface="Times New Roman"/>
              </a:rPr>
              <a:t> </a:t>
            </a:r>
            <a:r>
              <a:rPr sz="2000" dirty="0">
                <a:latin typeface="Times New Roman"/>
                <a:cs typeface="Times New Roman"/>
              </a:rPr>
              <a:t>[</a:t>
            </a:r>
            <a:r>
              <a:rPr sz="1950" baseline="-17094" dirty="0">
                <a:latin typeface="Times New Roman"/>
                <a:cs typeface="Times New Roman"/>
              </a:rPr>
              <a:t>Arg2</a:t>
            </a:r>
            <a:r>
              <a:rPr sz="1950" spc="284" baseline="-17094" dirty="0">
                <a:latin typeface="Times New Roman"/>
                <a:cs typeface="Times New Roman"/>
              </a:rPr>
              <a:t> </a:t>
            </a:r>
            <a:r>
              <a:rPr sz="2000" spc="-5" dirty="0">
                <a:latin typeface="Times New Roman"/>
                <a:cs typeface="Times New Roman"/>
              </a:rPr>
              <a:t>from Jerry][</a:t>
            </a:r>
            <a:r>
              <a:rPr sz="1950" spc="-7" baseline="-17094" dirty="0">
                <a:latin typeface="Times New Roman"/>
                <a:cs typeface="Times New Roman"/>
              </a:rPr>
              <a:t>Arg3</a:t>
            </a:r>
            <a:r>
              <a:rPr sz="1950" spc="292" baseline="-17094" dirty="0">
                <a:latin typeface="Times New Roman"/>
                <a:cs typeface="Times New Roman"/>
              </a:rPr>
              <a:t> </a:t>
            </a:r>
            <a:r>
              <a:rPr sz="2000" spc="-5" dirty="0">
                <a:latin typeface="Times New Roman"/>
                <a:cs typeface="Times New Roman"/>
              </a:rPr>
              <a:t>for</a:t>
            </a:r>
            <a:r>
              <a:rPr sz="2000" dirty="0">
                <a:latin typeface="Times New Roman"/>
                <a:cs typeface="Times New Roman"/>
              </a:rPr>
              <a:t> </a:t>
            </a:r>
            <a:r>
              <a:rPr sz="2000" spc="-5" dirty="0">
                <a:latin typeface="Times New Roman"/>
                <a:cs typeface="Times New Roman"/>
              </a:rPr>
              <a:t>$1000]. </a:t>
            </a:r>
            <a:r>
              <a:rPr sz="2000" spc="-484" dirty="0">
                <a:latin typeface="Times New Roman"/>
                <a:cs typeface="Times New Roman"/>
              </a:rPr>
              <a:t> </a:t>
            </a:r>
            <a:r>
              <a:rPr sz="2000" dirty="0">
                <a:latin typeface="Times New Roman"/>
                <a:cs typeface="Times New Roman"/>
              </a:rPr>
              <a:t>[</a:t>
            </a:r>
            <a:r>
              <a:rPr sz="1950" baseline="-17094" dirty="0">
                <a:latin typeface="Times New Roman"/>
                <a:cs typeface="Times New Roman"/>
              </a:rPr>
              <a:t>Arg0</a:t>
            </a:r>
            <a:r>
              <a:rPr sz="1950" spc="277" baseline="-17094" dirty="0">
                <a:latin typeface="Times New Roman"/>
                <a:cs typeface="Times New Roman"/>
              </a:rPr>
              <a:t> </a:t>
            </a:r>
            <a:r>
              <a:rPr sz="2000" spc="-5" dirty="0">
                <a:latin typeface="Times New Roman"/>
                <a:cs typeface="Times New Roman"/>
              </a:rPr>
              <a:t>Jerry] </a:t>
            </a:r>
            <a:r>
              <a:rPr sz="2000" i="1" spc="-5" dirty="0">
                <a:latin typeface="Times New Roman"/>
                <a:cs typeface="Times New Roman"/>
              </a:rPr>
              <a:t>sold</a:t>
            </a:r>
            <a:r>
              <a:rPr sz="2000" i="1" spc="5" dirty="0">
                <a:latin typeface="Times New Roman"/>
                <a:cs typeface="Times New Roman"/>
              </a:rPr>
              <a:t> </a:t>
            </a:r>
            <a:r>
              <a:rPr sz="2000" dirty="0">
                <a:latin typeface="Times New Roman"/>
                <a:cs typeface="Times New Roman"/>
              </a:rPr>
              <a:t>[</a:t>
            </a:r>
            <a:r>
              <a:rPr sz="1950" baseline="-17094" dirty="0">
                <a:latin typeface="Times New Roman"/>
                <a:cs typeface="Times New Roman"/>
              </a:rPr>
              <a:t>Arg1</a:t>
            </a:r>
            <a:r>
              <a:rPr sz="1950" spc="277" baseline="-17094" dirty="0">
                <a:latin typeface="Times New Roman"/>
                <a:cs typeface="Times New Roman"/>
              </a:rPr>
              <a:t> </a:t>
            </a:r>
            <a:r>
              <a:rPr sz="2000" dirty="0">
                <a:latin typeface="Times New Roman"/>
                <a:cs typeface="Times New Roman"/>
              </a:rPr>
              <a:t>a </a:t>
            </a:r>
            <a:r>
              <a:rPr sz="2000" spc="-5" dirty="0">
                <a:latin typeface="Times New Roman"/>
                <a:cs typeface="Times New Roman"/>
              </a:rPr>
              <a:t>car] </a:t>
            </a:r>
            <a:r>
              <a:rPr sz="2000" dirty="0">
                <a:latin typeface="Times New Roman"/>
                <a:cs typeface="Times New Roman"/>
              </a:rPr>
              <a:t>[</a:t>
            </a:r>
            <a:r>
              <a:rPr sz="1950" baseline="-17094" dirty="0">
                <a:latin typeface="Times New Roman"/>
                <a:cs typeface="Times New Roman"/>
              </a:rPr>
              <a:t>Arg2</a:t>
            </a:r>
            <a:r>
              <a:rPr sz="1950" spc="284" baseline="-17094" dirty="0">
                <a:latin typeface="Times New Roman"/>
                <a:cs typeface="Times New Roman"/>
              </a:rPr>
              <a:t> </a:t>
            </a:r>
            <a:r>
              <a:rPr sz="2000" spc="-5" dirty="0">
                <a:latin typeface="Times New Roman"/>
                <a:cs typeface="Times New Roman"/>
              </a:rPr>
              <a:t>to</a:t>
            </a:r>
            <a:r>
              <a:rPr sz="2000" dirty="0">
                <a:latin typeface="Times New Roman"/>
                <a:cs typeface="Times New Roman"/>
              </a:rPr>
              <a:t> </a:t>
            </a:r>
            <a:r>
              <a:rPr sz="2000" spc="-5" dirty="0">
                <a:latin typeface="Times New Roman"/>
                <a:cs typeface="Times New Roman"/>
              </a:rPr>
              <a:t>Chuck]</a:t>
            </a:r>
            <a:r>
              <a:rPr sz="2000" dirty="0">
                <a:latin typeface="Times New Roman"/>
                <a:cs typeface="Times New Roman"/>
              </a:rPr>
              <a:t> [</a:t>
            </a:r>
            <a:r>
              <a:rPr sz="1950" baseline="-17094" dirty="0">
                <a:latin typeface="Times New Roman"/>
                <a:cs typeface="Times New Roman"/>
              </a:rPr>
              <a:t>Arg3</a:t>
            </a:r>
            <a:r>
              <a:rPr sz="1950" spc="277" baseline="-17094" dirty="0">
                <a:latin typeface="Times New Roman"/>
                <a:cs typeface="Times New Roman"/>
              </a:rPr>
              <a:t> </a:t>
            </a:r>
            <a:r>
              <a:rPr sz="2000" spc="-5" dirty="0">
                <a:latin typeface="Times New Roman"/>
                <a:cs typeface="Times New Roman"/>
              </a:rPr>
              <a:t>for</a:t>
            </a:r>
            <a:r>
              <a:rPr sz="2000" dirty="0">
                <a:latin typeface="Times New Roman"/>
                <a:cs typeface="Times New Roman"/>
              </a:rPr>
              <a:t> </a:t>
            </a:r>
            <a:r>
              <a:rPr sz="2000" spc="-5" dirty="0">
                <a:latin typeface="Times New Roman"/>
                <a:cs typeface="Times New Roman"/>
              </a:rPr>
              <a:t>$1000].</a:t>
            </a:r>
            <a:endParaRPr sz="2000">
              <a:latin typeface="Times New Roman"/>
              <a:cs typeface="Times New Roman"/>
            </a:endParaRPr>
          </a:p>
        </p:txBody>
      </p:sp>
      <p:sp>
        <p:nvSpPr>
          <p:cNvPr id="4" name="object 4"/>
          <p:cNvSpPr txBox="1"/>
          <p:nvPr/>
        </p:nvSpPr>
        <p:spPr>
          <a:xfrm>
            <a:off x="2927416" y="5100181"/>
            <a:ext cx="3473450" cy="1607185"/>
          </a:xfrm>
          <a:prstGeom prst="rect">
            <a:avLst/>
          </a:prstGeom>
        </p:spPr>
        <p:txBody>
          <a:bodyPr vert="horz" wrap="square" lIns="0" tIns="12700" rIns="0" bIns="0" rtlCol="0">
            <a:spAutoFit/>
          </a:bodyPr>
          <a:lstStyle/>
          <a:p>
            <a:pPr marL="627380">
              <a:lnSpc>
                <a:spcPct val="100000"/>
              </a:lnSpc>
              <a:spcBef>
                <a:spcPts val="100"/>
              </a:spcBef>
            </a:pPr>
            <a:r>
              <a:rPr sz="1800" i="1" spc="-5" dirty="0">
                <a:latin typeface="Times New Roman"/>
                <a:cs typeface="Times New Roman"/>
              </a:rPr>
              <a:t>Frame</a:t>
            </a:r>
            <a:r>
              <a:rPr sz="1800" i="1" spc="-10" dirty="0">
                <a:latin typeface="Times New Roman"/>
                <a:cs typeface="Times New Roman"/>
              </a:rPr>
              <a:t> </a:t>
            </a:r>
            <a:r>
              <a:rPr sz="1800" i="1" spc="-5" dirty="0">
                <a:latin typeface="Times New Roman"/>
                <a:cs typeface="Times New Roman"/>
              </a:rPr>
              <a:t>for</a:t>
            </a:r>
            <a:r>
              <a:rPr sz="1800" i="1" spc="-15" dirty="0">
                <a:latin typeface="Times New Roman"/>
                <a:cs typeface="Times New Roman"/>
              </a:rPr>
              <a:t> </a:t>
            </a:r>
            <a:r>
              <a:rPr sz="1800" i="1" spc="-5" dirty="0">
                <a:latin typeface="Times New Roman"/>
                <a:cs typeface="Times New Roman"/>
              </a:rPr>
              <a:t>sell:</a:t>
            </a:r>
            <a:endParaRPr sz="1800">
              <a:latin typeface="Times New Roman"/>
              <a:cs typeface="Times New Roman"/>
            </a:endParaRPr>
          </a:p>
          <a:p>
            <a:pPr marL="627380" marR="1285875">
              <a:lnSpc>
                <a:spcPct val="100299"/>
              </a:lnSpc>
              <a:spcBef>
                <a:spcPts val="30"/>
              </a:spcBef>
            </a:pPr>
            <a:r>
              <a:rPr sz="1800" spc="-10" dirty="0">
                <a:latin typeface="Times New Roman"/>
                <a:cs typeface="Times New Roman"/>
              </a:rPr>
              <a:t>Arg0:</a:t>
            </a:r>
            <a:r>
              <a:rPr sz="1800" spc="-5" dirty="0">
                <a:latin typeface="Times New Roman"/>
                <a:cs typeface="Times New Roman"/>
              </a:rPr>
              <a:t> seller </a:t>
            </a:r>
            <a:r>
              <a:rPr sz="1800" dirty="0">
                <a:latin typeface="Times New Roman"/>
                <a:cs typeface="Times New Roman"/>
              </a:rPr>
              <a:t> </a:t>
            </a:r>
            <a:r>
              <a:rPr sz="1800" spc="-10" dirty="0">
                <a:latin typeface="Times New Roman"/>
                <a:cs typeface="Times New Roman"/>
              </a:rPr>
              <a:t>Arg1:</a:t>
            </a:r>
            <a:r>
              <a:rPr sz="1800" spc="405" dirty="0">
                <a:latin typeface="Times New Roman"/>
                <a:cs typeface="Times New Roman"/>
              </a:rPr>
              <a:t> </a:t>
            </a:r>
            <a:r>
              <a:rPr sz="1800" spc="-5" dirty="0">
                <a:latin typeface="Times New Roman"/>
                <a:cs typeface="Times New Roman"/>
              </a:rPr>
              <a:t>thing</a:t>
            </a:r>
            <a:r>
              <a:rPr sz="1800" spc="-20" dirty="0">
                <a:latin typeface="Times New Roman"/>
                <a:cs typeface="Times New Roman"/>
              </a:rPr>
              <a:t> </a:t>
            </a:r>
            <a:r>
              <a:rPr sz="1800" spc="-5" dirty="0">
                <a:latin typeface="Times New Roman"/>
                <a:cs typeface="Times New Roman"/>
              </a:rPr>
              <a:t>sold </a:t>
            </a:r>
            <a:r>
              <a:rPr sz="1800" spc="-434" dirty="0">
                <a:latin typeface="Times New Roman"/>
                <a:cs typeface="Times New Roman"/>
              </a:rPr>
              <a:t> </a:t>
            </a:r>
            <a:r>
              <a:rPr sz="1800" spc="-10" dirty="0">
                <a:latin typeface="Times New Roman"/>
                <a:cs typeface="Times New Roman"/>
              </a:rPr>
              <a:t>Arg2:</a:t>
            </a:r>
            <a:r>
              <a:rPr sz="1800" spc="-5" dirty="0">
                <a:latin typeface="Times New Roman"/>
                <a:cs typeface="Times New Roman"/>
              </a:rPr>
              <a:t> </a:t>
            </a:r>
            <a:r>
              <a:rPr sz="1800" dirty="0">
                <a:latin typeface="Times New Roman"/>
                <a:cs typeface="Times New Roman"/>
              </a:rPr>
              <a:t>buyer </a:t>
            </a:r>
            <a:r>
              <a:rPr sz="1800" spc="5" dirty="0">
                <a:latin typeface="Times New Roman"/>
                <a:cs typeface="Times New Roman"/>
              </a:rPr>
              <a:t> </a:t>
            </a:r>
            <a:r>
              <a:rPr sz="1800" spc="-10" dirty="0">
                <a:latin typeface="Times New Roman"/>
                <a:cs typeface="Times New Roman"/>
              </a:rPr>
              <a:t>Arg3:</a:t>
            </a:r>
            <a:r>
              <a:rPr sz="1800" spc="409" dirty="0">
                <a:latin typeface="Times New Roman"/>
                <a:cs typeface="Times New Roman"/>
              </a:rPr>
              <a:t> </a:t>
            </a:r>
            <a:r>
              <a:rPr sz="1800" spc="-5" dirty="0">
                <a:latin typeface="Times New Roman"/>
                <a:cs typeface="Times New Roman"/>
              </a:rPr>
              <a:t>price</a:t>
            </a:r>
            <a:r>
              <a:rPr sz="1800" spc="-15" dirty="0">
                <a:latin typeface="Times New Roman"/>
                <a:cs typeface="Times New Roman"/>
              </a:rPr>
              <a:t> </a:t>
            </a:r>
            <a:r>
              <a:rPr sz="1800" spc="-5" dirty="0">
                <a:latin typeface="Times New Roman"/>
                <a:cs typeface="Times New Roman"/>
              </a:rPr>
              <a:t>paid</a:t>
            </a:r>
            <a:endParaRPr sz="1800">
              <a:latin typeface="Times New Roman"/>
              <a:cs typeface="Times New Roman"/>
            </a:endParaRPr>
          </a:p>
          <a:p>
            <a:pPr marL="50800">
              <a:lnSpc>
                <a:spcPts val="1590"/>
              </a:lnSpc>
              <a:tabLst>
                <a:tab pos="3333115" algn="l"/>
              </a:tabLst>
            </a:pPr>
            <a:r>
              <a:rPr sz="800" spc="5" dirty="0">
                <a:solidFill>
                  <a:srgbClr val="BFBFBF"/>
                </a:solidFill>
                <a:latin typeface="Times New Roman"/>
                <a:cs typeface="Times New Roman"/>
              </a:rPr>
              <a:t>S</a:t>
            </a:r>
            <a:r>
              <a:rPr sz="800" dirty="0">
                <a:solidFill>
                  <a:srgbClr val="BFBFBF"/>
                </a:solidFill>
                <a:latin typeface="Times New Roman"/>
                <a:cs typeface="Times New Roman"/>
              </a:rPr>
              <a:t>C</a:t>
            </a:r>
            <a:r>
              <a:rPr sz="800" spc="-5" dirty="0">
                <a:solidFill>
                  <a:srgbClr val="BFBFBF"/>
                </a:solidFill>
                <a:latin typeface="Times New Roman"/>
                <a:cs typeface="Times New Roman"/>
              </a:rPr>
              <a:t>HOO</a:t>
            </a:r>
            <a:r>
              <a:rPr sz="800" dirty="0">
                <a:solidFill>
                  <a:srgbClr val="BFBFBF"/>
                </a:solidFill>
                <a:latin typeface="Times New Roman"/>
                <a:cs typeface="Times New Roman"/>
              </a:rPr>
              <a:t>L</a:t>
            </a:r>
            <a:r>
              <a:rPr sz="800" spc="-5" dirty="0">
                <a:solidFill>
                  <a:srgbClr val="BFBFBF"/>
                </a:solidFill>
                <a:latin typeface="Times New Roman"/>
                <a:cs typeface="Times New Roman"/>
              </a:rPr>
              <a:t> O</a:t>
            </a:r>
            <a:r>
              <a:rPr sz="800" dirty="0">
                <a:solidFill>
                  <a:srgbClr val="BFBFBF"/>
                </a:solidFill>
                <a:latin typeface="Times New Roman"/>
                <a:cs typeface="Times New Roman"/>
              </a:rPr>
              <a:t>F</a:t>
            </a:r>
            <a:r>
              <a:rPr sz="800" spc="-80" dirty="0">
                <a:solidFill>
                  <a:srgbClr val="BFBFBF"/>
                </a:solidFill>
                <a:latin typeface="Times New Roman"/>
                <a:cs typeface="Times New Roman"/>
              </a:rPr>
              <a:t> </a:t>
            </a:r>
            <a:r>
              <a:rPr sz="2700" spc="-1829" baseline="-15432" dirty="0">
                <a:latin typeface="Times New Roman"/>
                <a:cs typeface="Times New Roman"/>
              </a:rPr>
              <a:t>A</a:t>
            </a:r>
            <a:r>
              <a:rPr sz="800" spc="-5" dirty="0">
                <a:solidFill>
                  <a:srgbClr val="BFBFBF"/>
                </a:solidFill>
                <a:latin typeface="Times New Roman"/>
                <a:cs typeface="Times New Roman"/>
              </a:rPr>
              <a:t>IN</a:t>
            </a:r>
            <a:r>
              <a:rPr sz="800" spc="-65" dirty="0">
                <a:solidFill>
                  <a:srgbClr val="BFBFBF"/>
                </a:solidFill>
                <a:latin typeface="Times New Roman"/>
                <a:cs typeface="Times New Roman"/>
              </a:rPr>
              <a:t>F</a:t>
            </a:r>
            <a:r>
              <a:rPr sz="2700" spc="-794" baseline="-15432" dirty="0">
                <a:latin typeface="Times New Roman"/>
                <a:cs typeface="Times New Roman"/>
              </a:rPr>
              <a:t>r</a:t>
            </a:r>
            <a:r>
              <a:rPr sz="800" spc="-85" dirty="0">
                <a:solidFill>
                  <a:srgbClr val="BFBFBF"/>
                </a:solidFill>
                <a:latin typeface="Times New Roman"/>
                <a:cs typeface="Times New Roman"/>
              </a:rPr>
              <a:t>O</a:t>
            </a:r>
            <a:r>
              <a:rPr sz="2700" spc="-1237" baseline="-15432" dirty="0">
                <a:latin typeface="Times New Roman"/>
                <a:cs typeface="Times New Roman"/>
              </a:rPr>
              <a:t>g</a:t>
            </a:r>
            <a:r>
              <a:rPr sz="800" dirty="0">
                <a:solidFill>
                  <a:srgbClr val="BFBFBF"/>
                </a:solidFill>
                <a:latin typeface="Times New Roman"/>
                <a:cs typeface="Times New Roman"/>
              </a:rPr>
              <a:t>R</a:t>
            </a:r>
            <a:r>
              <a:rPr sz="800" spc="-430" dirty="0">
                <a:solidFill>
                  <a:srgbClr val="BFBFBF"/>
                </a:solidFill>
                <a:latin typeface="Times New Roman"/>
                <a:cs typeface="Times New Roman"/>
              </a:rPr>
              <a:t>M</a:t>
            </a:r>
            <a:r>
              <a:rPr sz="2700" spc="-712" baseline="-15432" dirty="0">
                <a:latin typeface="Times New Roman"/>
                <a:cs typeface="Times New Roman"/>
              </a:rPr>
              <a:t>4</a:t>
            </a:r>
            <a:r>
              <a:rPr sz="800" spc="-110" dirty="0">
                <a:solidFill>
                  <a:srgbClr val="BFBFBF"/>
                </a:solidFill>
                <a:latin typeface="Times New Roman"/>
                <a:cs typeface="Times New Roman"/>
              </a:rPr>
              <a:t>A</a:t>
            </a:r>
            <a:r>
              <a:rPr sz="2700" spc="-600" baseline="-15432" dirty="0">
                <a:latin typeface="Times New Roman"/>
                <a:cs typeface="Times New Roman"/>
              </a:rPr>
              <a:t>:</a:t>
            </a:r>
            <a:r>
              <a:rPr sz="800" spc="-5" dirty="0">
                <a:solidFill>
                  <a:srgbClr val="BFBFBF"/>
                </a:solidFill>
                <a:latin typeface="Times New Roman"/>
                <a:cs typeface="Times New Roman"/>
              </a:rPr>
              <a:t>TI</a:t>
            </a:r>
            <a:r>
              <a:rPr sz="800" spc="-35" dirty="0">
                <a:solidFill>
                  <a:srgbClr val="BFBFBF"/>
                </a:solidFill>
                <a:latin typeface="Times New Roman"/>
                <a:cs typeface="Times New Roman"/>
              </a:rPr>
              <a:t>O</a:t>
            </a:r>
            <a:r>
              <a:rPr sz="2700" spc="-1312" baseline="-15432" dirty="0">
                <a:latin typeface="Times New Roman"/>
                <a:cs typeface="Times New Roman"/>
              </a:rPr>
              <a:t>b</a:t>
            </a:r>
            <a:r>
              <a:rPr sz="800" dirty="0">
                <a:solidFill>
                  <a:srgbClr val="BFBFBF"/>
                </a:solidFill>
                <a:latin typeface="Times New Roman"/>
                <a:cs typeface="Times New Roman"/>
              </a:rPr>
              <a:t>N</a:t>
            </a:r>
            <a:r>
              <a:rPr sz="800" spc="-5" dirty="0">
                <a:solidFill>
                  <a:srgbClr val="BFBFBF"/>
                </a:solidFill>
                <a:latin typeface="Times New Roman"/>
                <a:cs typeface="Times New Roman"/>
              </a:rPr>
              <a:t> </a:t>
            </a:r>
            <a:r>
              <a:rPr sz="800" spc="-350" dirty="0">
                <a:solidFill>
                  <a:srgbClr val="BFBFBF"/>
                </a:solidFill>
                <a:latin typeface="Times New Roman"/>
                <a:cs typeface="Times New Roman"/>
              </a:rPr>
              <a:t>S</a:t>
            </a:r>
            <a:r>
              <a:rPr sz="2700" spc="-675" baseline="-15432" dirty="0">
                <a:latin typeface="Times New Roman"/>
                <a:cs typeface="Times New Roman"/>
              </a:rPr>
              <a:t>e</a:t>
            </a:r>
            <a:r>
              <a:rPr sz="800" spc="-45" dirty="0">
                <a:solidFill>
                  <a:srgbClr val="BFBFBF"/>
                </a:solidFill>
                <a:latin typeface="Times New Roman"/>
                <a:cs typeface="Times New Roman"/>
              </a:rPr>
              <a:t>T</a:t>
            </a:r>
            <a:r>
              <a:rPr sz="2700" spc="-1289" baseline="-15432" dirty="0">
                <a:latin typeface="Times New Roman"/>
                <a:cs typeface="Times New Roman"/>
              </a:rPr>
              <a:t>n</a:t>
            </a:r>
            <a:r>
              <a:rPr sz="800" spc="-5" dirty="0">
                <a:solidFill>
                  <a:srgbClr val="BFBFBF"/>
                </a:solidFill>
                <a:latin typeface="Times New Roman"/>
                <a:cs typeface="Times New Roman"/>
              </a:rPr>
              <a:t>U</a:t>
            </a:r>
            <a:r>
              <a:rPr sz="800" spc="-295" dirty="0">
                <a:solidFill>
                  <a:srgbClr val="BFBFBF"/>
                </a:solidFill>
                <a:latin typeface="Times New Roman"/>
                <a:cs typeface="Times New Roman"/>
              </a:rPr>
              <a:t>D</a:t>
            </a:r>
            <a:r>
              <a:rPr sz="2700" spc="-765" baseline="-15432" dirty="0">
                <a:latin typeface="Times New Roman"/>
                <a:cs typeface="Times New Roman"/>
              </a:rPr>
              <a:t>e</a:t>
            </a:r>
            <a:r>
              <a:rPr sz="800" spc="-5" dirty="0">
                <a:solidFill>
                  <a:srgbClr val="BFBFBF"/>
                </a:solidFill>
                <a:latin typeface="Times New Roman"/>
                <a:cs typeface="Times New Roman"/>
              </a:rPr>
              <a:t>I</a:t>
            </a:r>
            <a:r>
              <a:rPr sz="800" spc="-245" dirty="0">
                <a:solidFill>
                  <a:srgbClr val="BFBFBF"/>
                </a:solidFill>
                <a:latin typeface="Times New Roman"/>
                <a:cs typeface="Times New Roman"/>
              </a:rPr>
              <a:t>E</a:t>
            </a:r>
            <a:r>
              <a:rPr sz="2700" spc="-540" baseline="-15432" dirty="0">
                <a:latin typeface="Times New Roman"/>
                <a:cs typeface="Times New Roman"/>
              </a:rPr>
              <a:t>f</a:t>
            </a:r>
            <a:r>
              <a:rPr sz="800" spc="-90" dirty="0">
                <a:solidFill>
                  <a:srgbClr val="BFBFBF"/>
                </a:solidFill>
                <a:latin typeface="Times New Roman"/>
                <a:cs typeface="Times New Roman"/>
              </a:rPr>
              <a:t>S</a:t>
            </a:r>
            <a:r>
              <a:rPr sz="2700" spc="-765" baseline="-15432" dirty="0">
                <a:latin typeface="Times New Roman"/>
                <a:cs typeface="Times New Roman"/>
              </a:rPr>
              <a:t>a</a:t>
            </a:r>
            <a:r>
              <a:rPr sz="800" dirty="0">
                <a:solidFill>
                  <a:srgbClr val="BFBFBF"/>
                </a:solidFill>
                <a:latin typeface="Times New Roman"/>
                <a:cs typeface="Times New Roman"/>
              </a:rPr>
              <a:t>| </a:t>
            </a:r>
            <a:r>
              <a:rPr sz="800" spc="-300" dirty="0">
                <a:solidFill>
                  <a:srgbClr val="BFBFBF"/>
                </a:solidFill>
                <a:latin typeface="Times New Roman"/>
                <a:cs typeface="Times New Roman"/>
              </a:rPr>
              <a:t>S</a:t>
            </a:r>
            <a:r>
              <a:rPr sz="2700" spc="-750" baseline="-15432" dirty="0">
                <a:latin typeface="Times New Roman"/>
                <a:cs typeface="Times New Roman"/>
              </a:rPr>
              <a:t>c</a:t>
            </a:r>
            <a:r>
              <a:rPr sz="800" spc="-85" dirty="0">
                <a:solidFill>
                  <a:srgbClr val="BFBFBF"/>
                </a:solidFill>
                <a:latin typeface="Times New Roman"/>
                <a:cs typeface="Times New Roman"/>
              </a:rPr>
              <a:t>Y</a:t>
            </a:r>
            <a:r>
              <a:rPr sz="2700" spc="-637" baseline="-15432" dirty="0">
                <a:latin typeface="Times New Roman"/>
                <a:cs typeface="Times New Roman"/>
              </a:rPr>
              <a:t>t</a:t>
            </a:r>
            <a:r>
              <a:rPr sz="800" spc="-114" dirty="0">
                <a:solidFill>
                  <a:srgbClr val="BFBFBF"/>
                </a:solidFill>
                <a:latin typeface="Times New Roman"/>
                <a:cs typeface="Times New Roman"/>
              </a:rPr>
              <a:t>R</a:t>
            </a:r>
            <a:r>
              <a:rPr sz="2700" spc="-577" baseline="-15432" dirty="0">
                <a:latin typeface="Times New Roman"/>
                <a:cs typeface="Times New Roman"/>
              </a:rPr>
              <a:t>i</a:t>
            </a:r>
            <a:r>
              <a:rPr sz="800" spc="-195" dirty="0">
                <a:solidFill>
                  <a:srgbClr val="BFBFBF"/>
                </a:solidFill>
                <a:latin typeface="Times New Roman"/>
                <a:cs typeface="Times New Roman"/>
              </a:rPr>
              <a:t>A</a:t>
            </a:r>
            <a:r>
              <a:rPr sz="2700" spc="-1064" baseline="-15432" dirty="0">
                <a:latin typeface="Times New Roman"/>
                <a:cs typeface="Times New Roman"/>
              </a:rPr>
              <a:t>v</a:t>
            </a:r>
            <a:r>
              <a:rPr sz="800" dirty="0">
                <a:solidFill>
                  <a:srgbClr val="BFBFBF"/>
                </a:solidFill>
                <a:latin typeface="Times New Roman"/>
                <a:cs typeface="Times New Roman"/>
              </a:rPr>
              <a:t>C</a:t>
            </a:r>
            <a:r>
              <a:rPr sz="800" spc="-409" dirty="0">
                <a:solidFill>
                  <a:srgbClr val="BFBFBF"/>
                </a:solidFill>
                <a:latin typeface="Times New Roman"/>
                <a:cs typeface="Times New Roman"/>
              </a:rPr>
              <a:t>U</a:t>
            </a:r>
            <a:r>
              <a:rPr sz="2700" spc="-600" baseline="-15432" dirty="0">
                <a:latin typeface="Times New Roman"/>
                <a:cs typeface="Times New Roman"/>
              </a:rPr>
              <a:t>e</a:t>
            </a:r>
            <a:r>
              <a:rPr sz="800" spc="5" dirty="0">
                <a:solidFill>
                  <a:srgbClr val="BFBFBF"/>
                </a:solidFill>
                <a:latin typeface="Times New Roman"/>
                <a:cs typeface="Times New Roman"/>
              </a:rPr>
              <a:t>S</a:t>
            </a:r>
            <a:r>
              <a:rPr sz="800" dirty="0">
                <a:solidFill>
                  <a:srgbClr val="BFBFBF"/>
                </a:solidFill>
                <a:latin typeface="Times New Roman"/>
                <a:cs typeface="Times New Roman"/>
              </a:rPr>
              <a:t>E</a:t>
            </a:r>
            <a:r>
              <a:rPr sz="800" spc="-5" dirty="0">
                <a:solidFill>
                  <a:srgbClr val="BFBFBF"/>
                </a:solidFill>
                <a:latin typeface="Times New Roman"/>
                <a:cs typeface="Times New Roman"/>
              </a:rPr>
              <a:t> UNIVE</a:t>
            </a:r>
            <a:r>
              <a:rPr sz="800" dirty="0">
                <a:solidFill>
                  <a:srgbClr val="BFBFBF"/>
                </a:solidFill>
                <a:latin typeface="Times New Roman"/>
                <a:cs typeface="Times New Roman"/>
              </a:rPr>
              <a:t>R</a:t>
            </a:r>
            <a:r>
              <a:rPr sz="800" spc="5" dirty="0">
                <a:solidFill>
                  <a:srgbClr val="BFBFBF"/>
                </a:solidFill>
                <a:latin typeface="Times New Roman"/>
                <a:cs typeface="Times New Roman"/>
              </a:rPr>
              <a:t>S</a:t>
            </a:r>
            <a:r>
              <a:rPr sz="800" spc="-5" dirty="0">
                <a:solidFill>
                  <a:srgbClr val="BFBFBF"/>
                </a:solidFill>
                <a:latin typeface="Times New Roman"/>
                <a:cs typeface="Times New Roman"/>
              </a:rPr>
              <a:t>IT</a:t>
            </a:r>
            <a:r>
              <a:rPr sz="800" dirty="0">
                <a:solidFill>
                  <a:srgbClr val="BFBFBF"/>
                </a:solidFill>
                <a:latin typeface="Times New Roman"/>
                <a:cs typeface="Times New Roman"/>
              </a:rPr>
              <a:t>Y	10</a:t>
            </a:r>
            <a:endParaRPr sz="800">
              <a:latin typeface="Times New Roman"/>
              <a:cs typeface="Times New Roman"/>
            </a:endParaRPr>
          </a:p>
        </p:txBody>
      </p:sp>
      <p:sp>
        <p:nvSpPr>
          <p:cNvPr id="5" name="object 5"/>
          <p:cNvSpPr txBox="1"/>
          <p:nvPr/>
        </p:nvSpPr>
        <p:spPr>
          <a:xfrm>
            <a:off x="799189" y="5100181"/>
            <a:ext cx="1831339" cy="1671320"/>
          </a:xfrm>
          <a:prstGeom prst="rect">
            <a:avLst/>
          </a:prstGeom>
        </p:spPr>
        <p:txBody>
          <a:bodyPr vert="horz" wrap="square" lIns="0" tIns="12700" rIns="0" bIns="0" rtlCol="0">
            <a:spAutoFit/>
          </a:bodyPr>
          <a:lstStyle/>
          <a:p>
            <a:pPr marL="12700">
              <a:lnSpc>
                <a:spcPct val="100000"/>
              </a:lnSpc>
              <a:spcBef>
                <a:spcPts val="100"/>
              </a:spcBef>
            </a:pPr>
            <a:r>
              <a:rPr sz="1800" i="1" spc="-5" dirty="0">
                <a:latin typeface="Times New Roman"/>
                <a:cs typeface="Times New Roman"/>
              </a:rPr>
              <a:t>Frame</a:t>
            </a:r>
            <a:r>
              <a:rPr sz="1800" i="1" spc="-15" dirty="0">
                <a:latin typeface="Times New Roman"/>
                <a:cs typeface="Times New Roman"/>
              </a:rPr>
              <a:t> </a:t>
            </a:r>
            <a:r>
              <a:rPr sz="1800" i="1" spc="-5" dirty="0">
                <a:latin typeface="Times New Roman"/>
                <a:cs typeface="Times New Roman"/>
              </a:rPr>
              <a:t>for</a:t>
            </a:r>
            <a:r>
              <a:rPr sz="1800" i="1" spc="-15" dirty="0">
                <a:latin typeface="Times New Roman"/>
                <a:cs typeface="Times New Roman"/>
              </a:rPr>
              <a:t> </a:t>
            </a:r>
            <a:r>
              <a:rPr sz="1800" i="1" dirty="0">
                <a:latin typeface="Times New Roman"/>
                <a:cs typeface="Times New Roman"/>
              </a:rPr>
              <a:t>buy:</a:t>
            </a:r>
            <a:endParaRPr sz="1800">
              <a:latin typeface="Times New Roman"/>
              <a:cs typeface="Times New Roman"/>
            </a:endParaRPr>
          </a:p>
          <a:p>
            <a:pPr marL="12700">
              <a:lnSpc>
                <a:spcPct val="100000"/>
              </a:lnSpc>
              <a:spcBef>
                <a:spcPts val="40"/>
              </a:spcBef>
            </a:pPr>
            <a:r>
              <a:rPr sz="1800" spc="-10" dirty="0">
                <a:latin typeface="Times New Roman"/>
                <a:cs typeface="Times New Roman"/>
              </a:rPr>
              <a:t>Arg0:</a:t>
            </a:r>
            <a:r>
              <a:rPr sz="1800" spc="415" dirty="0">
                <a:latin typeface="Times New Roman"/>
                <a:cs typeface="Times New Roman"/>
              </a:rPr>
              <a:t> </a:t>
            </a:r>
            <a:r>
              <a:rPr sz="1800" dirty="0">
                <a:latin typeface="Times New Roman"/>
                <a:cs typeface="Times New Roman"/>
              </a:rPr>
              <a:t>buyer</a:t>
            </a:r>
            <a:endParaRPr sz="1800">
              <a:latin typeface="Times New Roman"/>
              <a:cs typeface="Times New Roman"/>
            </a:endParaRPr>
          </a:p>
          <a:p>
            <a:pPr marL="12700" marR="5080">
              <a:lnSpc>
                <a:spcPts val="2100"/>
              </a:lnSpc>
              <a:spcBef>
                <a:spcPts val="160"/>
              </a:spcBef>
            </a:pPr>
            <a:r>
              <a:rPr sz="1800" spc="-10" dirty="0">
                <a:latin typeface="Times New Roman"/>
                <a:cs typeface="Times New Roman"/>
              </a:rPr>
              <a:t>Arg1:</a:t>
            </a:r>
            <a:r>
              <a:rPr sz="1800" spc="395" dirty="0">
                <a:latin typeface="Times New Roman"/>
                <a:cs typeface="Times New Roman"/>
              </a:rPr>
              <a:t> </a:t>
            </a:r>
            <a:r>
              <a:rPr sz="1800" spc="-5" dirty="0">
                <a:latin typeface="Times New Roman"/>
                <a:cs typeface="Times New Roman"/>
              </a:rPr>
              <a:t>thing</a:t>
            </a:r>
            <a:r>
              <a:rPr sz="1800" spc="-20" dirty="0">
                <a:latin typeface="Times New Roman"/>
                <a:cs typeface="Times New Roman"/>
              </a:rPr>
              <a:t> </a:t>
            </a:r>
            <a:r>
              <a:rPr sz="1800" dirty="0">
                <a:latin typeface="Times New Roman"/>
                <a:cs typeface="Times New Roman"/>
              </a:rPr>
              <a:t>bought </a:t>
            </a:r>
            <a:r>
              <a:rPr sz="1800" spc="-434" dirty="0">
                <a:latin typeface="Times New Roman"/>
                <a:cs typeface="Times New Roman"/>
              </a:rPr>
              <a:t> </a:t>
            </a:r>
            <a:r>
              <a:rPr sz="1800" spc="-10" dirty="0">
                <a:latin typeface="Times New Roman"/>
                <a:cs typeface="Times New Roman"/>
              </a:rPr>
              <a:t>Arg2:</a:t>
            </a:r>
            <a:r>
              <a:rPr sz="1800" spc="-5" dirty="0">
                <a:latin typeface="Times New Roman"/>
                <a:cs typeface="Times New Roman"/>
              </a:rPr>
              <a:t> seller</a:t>
            </a:r>
            <a:endParaRPr sz="1800">
              <a:latin typeface="Times New Roman"/>
              <a:cs typeface="Times New Roman"/>
            </a:endParaRPr>
          </a:p>
          <a:p>
            <a:pPr marL="12700" marR="113030">
              <a:lnSpc>
                <a:spcPts val="2100"/>
              </a:lnSpc>
              <a:spcBef>
                <a:spcPts val="100"/>
              </a:spcBef>
            </a:pPr>
            <a:r>
              <a:rPr sz="1800" spc="-10" dirty="0">
                <a:latin typeface="Times New Roman"/>
                <a:cs typeface="Times New Roman"/>
              </a:rPr>
              <a:t>Arg3:</a:t>
            </a:r>
            <a:r>
              <a:rPr sz="1800" spc="-5" dirty="0">
                <a:latin typeface="Times New Roman"/>
                <a:cs typeface="Times New Roman"/>
              </a:rPr>
              <a:t> price paid </a:t>
            </a:r>
            <a:r>
              <a:rPr sz="1800" dirty="0">
                <a:latin typeface="Times New Roman"/>
                <a:cs typeface="Times New Roman"/>
              </a:rPr>
              <a:t> </a:t>
            </a:r>
            <a:r>
              <a:rPr sz="1800" spc="-10" dirty="0">
                <a:latin typeface="Times New Roman"/>
                <a:cs typeface="Times New Roman"/>
              </a:rPr>
              <a:t>Arg4:</a:t>
            </a:r>
            <a:r>
              <a:rPr sz="1800" spc="405" dirty="0">
                <a:latin typeface="Times New Roman"/>
                <a:cs typeface="Times New Roman"/>
              </a:rPr>
              <a:t> </a:t>
            </a:r>
            <a:r>
              <a:rPr sz="1800" spc="-5" dirty="0">
                <a:latin typeface="Times New Roman"/>
                <a:cs typeface="Times New Roman"/>
              </a:rPr>
              <a:t>benefactive</a:t>
            </a:r>
            <a:endParaRPr sz="180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045335" cy="665480"/>
          </a:xfrm>
          <a:prstGeom prst="rect">
            <a:avLst/>
          </a:prstGeom>
        </p:spPr>
        <p:txBody>
          <a:bodyPr vert="horz" wrap="square" lIns="0" tIns="12700" rIns="0" bIns="0" rtlCol="0">
            <a:spAutoFit/>
          </a:bodyPr>
          <a:lstStyle/>
          <a:p>
            <a:pPr marL="12700">
              <a:lnSpc>
                <a:spcPct val="100000"/>
              </a:lnSpc>
              <a:spcBef>
                <a:spcPts val="100"/>
              </a:spcBef>
            </a:pPr>
            <a:r>
              <a:rPr sz="4200" spc="-240" dirty="0"/>
              <a:t>W</a:t>
            </a:r>
            <a:r>
              <a:rPr sz="4200" spc="100" dirty="0"/>
              <a:t>ord</a:t>
            </a:r>
            <a:r>
              <a:rPr sz="4200" spc="105" dirty="0"/>
              <a:t>N</a:t>
            </a:r>
            <a:r>
              <a:rPr sz="4200" spc="95" dirty="0"/>
              <a:t>e</a:t>
            </a:r>
            <a:r>
              <a:rPr sz="4200" dirty="0"/>
              <a:t>t</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8</a:t>
            </a:fld>
            <a:endParaRPr dirty="0"/>
          </a:p>
        </p:txBody>
      </p:sp>
      <p:sp>
        <p:nvSpPr>
          <p:cNvPr id="3" name="object 3"/>
          <p:cNvSpPr txBox="1"/>
          <p:nvPr/>
        </p:nvSpPr>
        <p:spPr>
          <a:xfrm>
            <a:off x="768312" y="1744394"/>
            <a:ext cx="7118350" cy="3930650"/>
          </a:xfrm>
          <a:prstGeom prst="rect">
            <a:avLst/>
          </a:prstGeom>
        </p:spPr>
        <p:txBody>
          <a:bodyPr vert="horz" wrap="square" lIns="0" tIns="132715" rIns="0" bIns="0" rtlCol="0">
            <a:spAutoFit/>
          </a:bodyPr>
          <a:lstStyle/>
          <a:p>
            <a:pPr marL="12700">
              <a:lnSpc>
                <a:spcPct val="100000"/>
              </a:lnSpc>
              <a:spcBef>
                <a:spcPts val="1045"/>
              </a:spcBef>
            </a:pPr>
            <a:r>
              <a:rPr sz="2200" spc="-30" dirty="0">
                <a:solidFill>
                  <a:srgbClr val="595959"/>
                </a:solidFill>
                <a:latin typeface="Times New Roman"/>
                <a:cs typeface="Times New Roman"/>
              </a:rPr>
              <a:t>WordNet</a:t>
            </a:r>
            <a:r>
              <a:rPr sz="2200" spc="-5" dirty="0">
                <a:solidFill>
                  <a:srgbClr val="595959"/>
                </a:solidFill>
                <a:latin typeface="Times New Roman"/>
                <a:cs typeface="Times New Roman"/>
              </a:rPr>
              <a:t>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dirty="0">
                <a:solidFill>
                  <a:srgbClr val="595959"/>
                </a:solidFill>
                <a:latin typeface="Times New Roman"/>
                <a:cs typeface="Times New Roman"/>
              </a:rPr>
              <a:t>a</a:t>
            </a:r>
            <a:r>
              <a:rPr sz="2200" spc="-5" dirty="0">
                <a:solidFill>
                  <a:srgbClr val="595959"/>
                </a:solidFill>
                <a:latin typeface="Times New Roman"/>
                <a:cs typeface="Times New Roman"/>
              </a:rPr>
              <a:t> database</a:t>
            </a:r>
            <a:r>
              <a:rPr sz="2200" spc="-10" dirty="0">
                <a:solidFill>
                  <a:srgbClr val="595959"/>
                </a:solidFill>
                <a:latin typeface="Times New Roman"/>
                <a:cs typeface="Times New Roman"/>
              </a:rPr>
              <a: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facts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about</a:t>
            </a:r>
            <a:r>
              <a:rPr sz="2200" dirty="0">
                <a:solidFill>
                  <a:srgbClr val="595959"/>
                </a:solidFill>
                <a:latin typeface="Times New Roman"/>
                <a:cs typeface="Times New Roman"/>
              </a:rPr>
              <a:t> </a:t>
            </a:r>
            <a:r>
              <a:rPr sz="2200" spc="-5" dirty="0">
                <a:solidFill>
                  <a:srgbClr val="595959"/>
                </a:solidFill>
                <a:latin typeface="Times New Roman"/>
                <a:cs typeface="Times New Roman"/>
              </a:rPr>
              <a:t>words.</a:t>
            </a:r>
            <a:endParaRPr sz="2200">
              <a:latin typeface="Times New Roman"/>
              <a:cs typeface="Times New Roman"/>
            </a:endParaRPr>
          </a:p>
          <a:p>
            <a:pPr marL="48895">
              <a:lnSpc>
                <a:spcPct val="100000"/>
              </a:lnSpc>
              <a:spcBef>
                <a:spcPts val="8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Meanings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and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relations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among them</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45" dirty="0">
                <a:solidFill>
                  <a:srgbClr val="002060"/>
                </a:solidFill>
                <a:latin typeface="Impact"/>
                <a:cs typeface="Impact"/>
              </a:rPr>
              <a:t> </a:t>
            </a:r>
            <a:r>
              <a:rPr sz="2000" dirty="0">
                <a:solidFill>
                  <a:srgbClr val="595959"/>
                </a:solidFill>
                <a:latin typeface="Times New Roman"/>
                <a:cs typeface="Times New Roman"/>
              </a:rPr>
              <a:t>As</a:t>
            </a:r>
            <a:r>
              <a:rPr sz="2000" spc="-5" dirty="0">
                <a:solidFill>
                  <a:srgbClr val="595959"/>
                </a:solidFill>
                <a:latin typeface="Times New Roman"/>
                <a:cs typeface="Times New Roman"/>
              </a:rPr>
              <a:t> </a:t>
            </a:r>
            <a:r>
              <a:rPr sz="2000" dirty="0">
                <a:solidFill>
                  <a:srgbClr val="595959"/>
                </a:solidFill>
                <a:latin typeface="Times New Roman"/>
                <a:cs typeface="Times New Roman"/>
              </a:rPr>
              <a:t>a </a:t>
            </a:r>
            <a:r>
              <a:rPr sz="2000" spc="-10" dirty="0">
                <a:solidFill>
                  <a:srgbClr val="595959"/>
                </a:solidFill>
                <a:latin typeface="Times New Roman"/>
                <a:cs typeface="Times New Roman"/>
              </a:rPr>
              <a:t>semantic</a:t>
            </a:r>
            <a:r>
              <a:rPr sz="2000" spc="-5" dirty="0">
                <a:solidFill>
                  <a:srgbClr val="595959"/>
                </a:solidFill>
                <a:latin typeface="Times New Roman"/>
                <a:cs typeface="Times New Roman"/>
              </a:rPr>
              <a:t> network,</a:t>
            </a:r>
            <a:r>
              <a:rPr sz="2000" spc="5" dirty="0">
                <a:solidFill>
                  <a:srgbClr val="595959"/>
                </a:solidFill>
                <a:latin typeface="Times New Roman"/>
                <a:cs typeface="Times New Roman"/>
              </a:rPr>
              <a:t> </a:t>
            </a:r>
            <a:r>
              <a:rPr sz="2000" dirty="0">
                <a:solidFill>
                  <a:srgbClr val="595959"/>
                </a:solidFill>
                <a:latin typeface="Times New Roman"/>
                <a:cs typeface="Times New Roman"/>
              </a:rPr>
              <a:t>we</a:t>
            </a:r>
            <a:r>
              <a:rPr sz="2000" spc="-5" dirty="0">
                <a:solidFill>
                  <a:srgbClr val="595959"/>
                </a:solidFill>
                <a:latin typeface="Times New Roman"/>
                <a:cs typeface="Times New Roman"/>
              </a:rPr>
              <a:t> use</a:t>
            </a:r>
            <a:r>
              <a:rPr sz="2000" dirty="0">
                <a:solidFill>
                  <a:srgbClr val="595959"/>
                </a:solidFill>
                <a:latin typeface="Times New Roman"/>
                <a:cs typeface="Times New Roman"/>
              </a:rPr>
              <a:t> </a:t>
            </a:r>
            <a:r>
              <a:rPr sz="2000" spc="-5" dirty="0">
                <a:solidFill>
                  <a:srgbClr val="595959"/>
                </a:solidFill>
                <a:latin typeface="Times New Roman"/>
                <a:cs typeface="Times New Roman"/>
              </a:rPr>
              <a:t>it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10" dirty="0">
                <a:solidFill>
                  <a:srgbClr val="595959"/>
                </a:solidFill>
                <a:latin typeface="Times New Roman"/>
                <a:cs typeface="Times New Roman"/>
              </a:rPr>
              <a:t>illustrate</a:t>
            </a:r>
            <a:r>
              <a:rPr sz="2000" dirty="0">
                <a:solidFill>
                  <a:srgbClr val="595959"/>
                </a:solidFill>
                <a:latin typeface="Times New Roman"/>
                <a:cs typeface="Times New Roman"/>
              </a:rPr>
              <a:t> </a:t>
            </a:r>
            <a:r>
              <a:rPr sz="2000" spc="-5" dirty="0">
                <a:solidFill>
                  <a:srgbClr val="595959"/>
                </a:solidFill>
                <a:latin typeface="Times New Roman"/>
                <a:cs typeface="Times New Roman"/>
              </a:rPr>
              <a:t>aspects </a:t>
            </a:r>
            <a:r>
              <a:rPr sz="2000" dirty="0">
                <a:solidFill>
                  <a:srgbClr val="595959"/>
                </a:solidFill>
                <a:latin typeface="Times New Roman"/>
                <a:cs typeface="Times New Roman"/>
              </a:rPr>
              <a:t>of </a:t>
            </a:r>
            <a:r>
              <a:rPr sz="2000" spc="-5" dirty="0">
                <a:solidFill>
                  <a:srgbClr val="595959"/>
                </a:solidFill>
                <a:latin typeface="Times New Roman"/>
                <a:cs typeface="Times New Roman"/>
              </a:rPr>
              <a:t>lexicons</a:t>
            </a:r>
            <a:endParaRPr sz="2000">
              <a:latin typeface="Times New Roman"/>
              <a:cs typeface="Times New Roman"/>
            </a:endParaRPr>
          </a:p>
          <a:p>
            <a:pPr marL="12700">
              <a:lnSpc>
                <a:spcPct val="100000"/>
              </a:lnSpc>
              <a:spcBef>
                <a:spcPts val="1000"/>
              </a:spcBef>
            </a:pPr>
            <a:r>
              <a:rPr sz="2200" spc="-40" dirty="0">
                <a:solidFill>
                  <a:srgbClr val="595959"/>
                </a:solidFill>
                <a:latin typeface="Times New Roman"/>
                <a:cs typeface="Times New Roman"/>
              </a:rPr>
              <a:t>Words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are</a:t>
            </a:r>
            <a:r>
              <a:rPr sz="2200" dirty="0">
                <a:solidFill>
                  <a:srgbClr val="595959"/>
                </a:solidFill>
                <a:latin typeface="Times New Roman"/>
                <a:cs typeface="Times New Roman"/>
              </a:rPr>
              <a:t> </a:t>
            </a:r>
            <a:r>
              <a:rPr sz="2200" spc="-10" dirty="0">
                <a:solidFill>
                  <a:srgbClr val="595959"/>
                </a:solidFill>
                <a:latin typeface="Times New Roman"/>
                <a:cs typeface="Times New Roman"/>
              </a:rPr>
              <a:t>organized</a:t>
            </a:r>
            <a:r>
              <a:rPr sz="2200" spc="5" dirty="0">
                <a:solidFill>
                  <a:srgbClr val="595959"/>
                </a:solidFill>
                <a:latin typeface="Times New Roman"/>
                <a:cs typeface="Times New Roman"/>
              </a:rPr>
              <a:t> </a:t>
            </a:r>
            <a:r>
              <a:rPr sz="2200" dirty="0">
                <a:solidFill>
                  <a:srgbClr val="595959"/>
                </a:solidFill>
                <a:latin typeface="Times New Roman"/>
                <a:cs typeface="Times New Roman"/>
              </a:rPr>
              <a:t>into </a:t>
            </a:r>
            <a:r>
              <a:rPr sz="2200" spc="-5" dirty="0">
                <a:solidFill>
                  <a:srgbClr val="595959"/>
                </a:solidFill>
                <a:latin typeface="Times New Roman"/>
                <a:cs typeface="Times New Roman"/>
              </a:rPr>
              <a:t>clusters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synonyms called</a:t>
            </a:r>
            <a:r>
              <a:rPr sz="2200" dirty="0">
                <a:solidFill>
                  <a:srgbClr val="595959"/>
                </a:solidFill>
                <a:latin typeface="Times New Roman"/>
                <a:cs typeface="Times New Roman"/>
              </a:rPr>
              <a:t> </a:t>
            </a:r>
            <a:r>
              <a:rPr sz="2200" spc="-5" dirty="0">
                <a:solidFill>
                  <a:srgbClr val="CC0000"/>
                </a:solidFill>
                <a:latin typeface="Times New Roman"/>
                <a:cs typeface="Times New Roman"/>
              </a:rPr>
              <a:t>synsets</a:t>
            </a:r>
            <a:r>
              <a:rPr sz="2200" spc="-5" dirty="0">
                <a:solidFill>
                  <a:srgbClr val="595959"/>
                </a:solidFill>
                <a:latin typeface="Times New Roman"/>
                <a:cs typeface="Times New Roman"/>
              </a:rPr>
              <a:t>.</a:t>
            </a:r>
            <a:endParaRPr sz="2200">
              <a:latin typeface="Times New Roman"/>
              <a:cs typeface="Times New Roman"/>
            </a:endParaRPr>
          </a:p>
          <a:p>
            <a:pPr marL="48895">
              <a:lnSpc>
                <a:spcPct val="100000"/>
              </a:lnSpc>
              <a:spcBef>
                <a:spcPts val="760"/>
              </a:spcBef>
            </a:pPr>
            <a:r>
              <a:rPr sz="2000" spc="-15" dirty="0">
                <a:solidFill>
                  <a:srgbClr val="002060"/>
                </a:solidFill>
                <a:latin typeface="Impact"/>
                <a:cs typeface="Impact"/>
              </a:rPr>
              <a:t>­</a:t>
            </a:r>
            <a:r>
              <a:rPr sz="2000" spc="130" dirty="0">
                <a:solidFill>
                  <a:srgbClr val="002060"/>
                </a:solidFill>
                <a:latin typeface="Impact"/>
                <a:cs typeface="Impact"/>
              </a:rPr>
              <a:t> </a:t>
            </a:r>
            <a:r>
              <a:rPr sz="2000" u="sng" spc="-5" dirty="0">
                <a:solidFill>
                  <a:srgbClr val="6B9F25"/>
                </a:solidFill>
                <a:uFill>
                  <a:solidFill>
                    <a:srgbClr val="6B9F25"/>
                  </a:solidFill>
                </a:uFill>
                <a:latin typeface="Times New Roman"/>
                <a:cs typeface="Times New Roman"/>
                <a:hlinkClick r:id="rId2"/>
              </a:rPr>
              <a:t>http://wordnet.princeton.edu/</a:t>
            </a:r>
            <a:endParaRPr sz="2000">
              <a:latin typeface="Times New Roman"/>
              <a:cs typeface="Times New Roman"/>
            </a:endParaRPr>
          </a:p>
          <a:p>
            <a:pPr marL="12700">
              <a:lnSpc>
                <a:spcPct val="100000"/>
              </a:lnSpc>
              <a:spcBef>
                <a:spcPts val="1000"/>
              </a:spcBef>
            </a:pPr>
            <a:r>
              <a:rPr sz="2200" spc="-40" dirty="0">
                <a:solidFill>
                  <a:srgbClr val="595959"/>
                </a:solidFill>
                <a:latin typeface="Times New Roman"/>
                <a:cs typeface="Times New Roman"/>
              </a:rPr>
              <a:t>Words</a:t>
            </a:r>
            <a:r>
              <a:rPr sz="2200" spc="-5" dirty="0">
                <a:solidFill>
                  <a:srgbClr val="595959"/>
                </a:solidFill>
                <a:latin typeface="Times New Roman"/>
                <a:cs typeface="Times New Roman"/>
              </a:rPr>
              <a:t> are</a:t>
            </a:r>
            <a:r>
              <a:rPr sz="2200" dirty="0">
                <a:solidFill>
                  <a:srgbClr val="595959"/>
                </a:solidFill>
                <a:latin typeface="Times New Roman"/>
                <a:cs typeface="Times New Roman"/>
              </a:rPr>
              <a:t> </a:t>
            </a:r>
            <a:r>
              <a:rPr sz="2200" spc="-10" dirty="0">
                <a:solidFill>
                  <a:srgbClr val="595959"/>
                </a:solidFill>
                <a:latin typeface="Times New Roman"/>
                <a:cs typeface="Times New Roman"/>
              </a:rPr>
              <a:t>organized</a:t>
            </a:r>
            <a:r>
              <a:rPr sz="2200" spc="10" dirty="0">
                <a:solidFill>
                  <a:srgbClr val="595959"/>
                </a:solidFill>
                <a:latin typeface="Times New Roman"/>
                <a:cs typeface="Times New Roman"/>
              </a:rPr>
              <a:t> </a:t>
            </a:r>
            <a:r>
              <a:rPr sz="2200" dirty="0">
                <a:solidFill>
                  <a:srgbClr val="595959"/>
                </a:solidFill>
                <a:latin typeface="Times New Roman"/>
                <a:cs typeface="Times New Roman"/>
              </a:rPr>
              <a:t>into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nouns,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verbs,</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adjectives,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adverbs.</a:t>
            </a:r>
            <a:endParaRPr sz="2200">
              <a:latin typeface="Times New Roman"/>
              <a:cs typeface="Times New Roman"/>
            </a:endParaRPr>
          </a:p>
          <a:p>
            <a:pPr marL="48895">
              <a:lnSpc>
                <a:spcPct val="100000"/>
              </a:lnSpc>
              <a:spcBef>
                <a:spcPts val="86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Currently</a:t>
            </a:r>
            <a:r>
              <a:rPr sz="2000" spc="-10" dirty="0">
                <a:solidFill>
                  <a:srgbClr val="595959"/>
                </a:solidFill>
                <a:latin typeface="Times New Roman"/>
                <a:cs typeface="Times New Roman"/>
              </a:rPr>
              <a:t> </a:t>
            </a:r>
            <a:r>
              <a:rPr sz="2000" dirty="0">
                <a:solidFill>
                  <a:srgbClr val="595959"/>
                </a:solidFill>
                <a:latin typeface="Times New Roman"/>
                <a:cs typeface="Times New Roman"/>
              </a:rPr>
              <a:t>170,000</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synsets</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More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developed</a:t>
            </a:r>
            <a:r>
              <a:rPr sz="2000"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spc="-10" dirty="0">
                <a:solidFill>
                  <a:srgbClr val="595959"/>
                </a:solidFill>
                <a:latin typeface="Times New Roman"/>
                <a:cs typeface="Times New Roman"/>
              </a:rPr>
              <a:t> </a:t>
            </a:r>
            <a:r>
              <a:rPr sz="2000" dirty="0">
                <a:solidFill>
                  <a:srgbClr val="595959"/>
                </a:solidFill>
                <a:latin typeface="Times New Roman"/>
                <a:cs typeface="Times New Roman"/>
              </a:rPr>
              <a:t>nouns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dirty="0">
                <a:solidFill>
                  <a:srgbClr val="595959"/>
                </a:solidFill>
                <a:latin typeface="Times New Roman"/>
                <a:cs typeface="Times New Roman"/>
              </a:rPr>
              <a:t> </a:t>
            </a:r>
            <a:r>
              <a:rPr sz="2000" spc="-5" dirty="0">
                <a:solidFill>
                  <a:srgbClr val="595959"/>
                </a:solidFill>
                <a:latin typeface="Times New Roman"/>
                <a:cs typeface="Times New Roman"/>
              </a:rPr>
              <a:t>verbs</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25" dirty="0">
                <a:solidFill>
                  <a:srgbClr val="595959"/>
                </a:solidFill>
                <a:latin typeface="Times New Roman"/>
                <a:cs typeface="Times New Roman"/>
              </a:rPr>
              <a:t>Available</a:t>
            </a:r>
            <a:r>
              <a:rPr sz="2000"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dirty="0">
                <a:solidFill>
                  <a:srgbClr val="595959"/>
                </a:solidFill>
                <a:latin typeface="Times New Roman"/>
                <a:cs typeface="Times New Roman"/>
              </a:rPr>
              <a:t> </a:t>
            </a:r>
            <a:r>
              <a:rPr sz="2000" spc="-5" dirty="0">
                <a:solidFill>
                  <a:srgbClr val="595959"/>
                </a:solidFill>
                <a:latin typeface="Times New Roman"/>
                <a:cs typeface="Times New Roman"/>
              </a:rPr>
              <a:t>download,</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arranged</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separate</a:t>
            </a:r>
            <a:r>
              <a:rPr sz="2000" dirty="0">
                <a:solidFill>
                  <a:srgbClr val="595959"/>
                </a:solidFill>
                <a:latin typeface="Times New Roman"/>
                <a:cs typeface="Times New Roman"/>
              </a:rPr>
              <a:t> </a:t>
            </a:r>
            <a:r>
              <a:rPr sz="2000" spc="-10" dirty="0">
                <a:solidFill>
                  <a:srgbClr val="595959"/>
                </a:solidFill>
                <a:latin typeface="Times New Roman"/>
                <a:cs typeface="Times New Roman"/>
              </a:rPr>
              <a:t>files</a:t>
            </a:r>
            <a:r>
              <a:rPr sz="2000" dirty="0">
                <a:solidFill>
                  <a:srgbClr val="595959"/>
                </a:solidFill>
                <a:latin typeface="Times New Roman"/>
                <a:cs typeface="Times New Roman"/>
              </a:rPr>
              <a:t> </a:t>
            </a:r>
            <a:r>
              <a:rPr sz="2000" spc="-5" dirty="0">
                <a:solidFill>
                  <a:srgbClr val="595959"/>
                </a:solidFill>
                <a:latin typeface="Times New Roman"/>
                <a:cs typeface="Times New Roman"/>
              </a:rPr>
              <a:t>(DBs)</a:t>
            </a:r>
            <a:endParaRPr sz="2000">
              <a:latin typeface="Times New Roman"/>
              <a:cs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81869" y="5346217"/>
            <a:ext cx="2310130" cy="665480"/>
          </a:xfrm>
          <a:prstGeom prst="rect">
            <a:avLst/>
          </a:prstGeom>
        </p:spPr>
        <p:txBody>
          <a:bodyPr vert="horz" wrap="square" lIns="0" tIns="12700" rIns="0" bIns="0" rtlCol="0">
            <a:spAutoFit/>
          </a:bodyPr>
          <a:lstStyle/>
          <a:p>
            <a:pPr marL="12700">
              <a:lnSpc>
                <a:spcPct val="100000"/>
              </a:lnSpc>
              <a:spcBef>
                <a:spcPts val="100"/>
              </a:spcBef>
            </a:pPr>
            <a:r>
              <a:rPr sz="4200" spc="130" dirty="0">
                <a:solidFill>
                  <a:srgbClr val="EE5612"/>
                </a:solidFill>
                <a:latin typeface="Times New Roman"/>
                <a:cs typeface="Times New Roman"/>
              </a:rPr>
              <a:t>SRL</a:t>
            </a:r>
            <a:r>
              <a:rPr sz="4200" spc="80" dirty="0">
                <a:solidFill>
                  <a:srgbClr val="EE5612"/>
                </a:solidFill>
                <a:latin typeface="Times New Roman"/>
                <a:cs typeface="Times New Roman"/>
              </a:rPr>
              <a:t> </a:t>
            </a:r>
            <a:r>
              <a:rPr sz="4200" spc="120" dirty="0">
                <a:solidFill>
                  <a:srgbClr val="EE5612"/>
                </a:solidFill>
                <a:latin typeface="Times New Roman"/>
                <a:cs typeface="Times New Roman"/>
              </a:rPr>
              <a:t>Task</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539490" cy="665480"/>
          </a:xfrm>
          <a:prstGeom prst="rect">
            <a:avLst/>
          </a:prstGeom>
        </p:spPr>
        <p:txBody>
          <a:bodyPr vert="horz" wrap="square" lIns="0" tIns="12700" rIns="0" bIns="0" rtlCol="0">
            <a:spAutoFit/>
          </a:bodyPr>
          <a:lstStyle/>
          <a:p>
            <a:pPr marL="12700">
              <a:lnSpc>
                <a:spcPct val="100000"/>
              </a:lnSpc>
              <a:spcBef>
                <a:spcPts val="100"/>
              </a:spcBef>
            </a:pPr>
            <a:r>
              <a:rPr sz="4200" spc="85" dirty="0"/>
              <a:t>Automatic</a:t>
            </a:r>
            <a:r>
              <a:rPr sz="4200" spc="110" dirty="0"/>
              <a:t> </a:t>
            </a:r>
            <a:r>
              <a:rPr sz="4200" spc="65" dirty="0"/>
              <a:t>SRL</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2</a:t>
            </a:r>
            <a:endParaRPr sz="800">
              <a:latin typeface="Times New Roman"/>
              <a:cs typeface="Times New Roman"/>
            </a:endParaRPr>
          </a:p>
        </p:txBody>
      </p:sp>
      <p:sp>
        <p:nvSpPr>
          <p:cNvPr id="3" name="object 3"/>
          <p:cNvSpPr txBox="1"/>
          <p:nvPr/>
        </p:nvSpPr>
        <p:spPr>
          <a:xfrm>
            <a:off x="725095" y="1985314"/>
            <a:ext cx="7473950" cy="2773680"/>
          </a:xfrm>
          <a:prstGeom prst="rect">
            <a:avLst/>
          </a:prstGeom>
        </p:spPr>
        <p:txBody>
          <a:bodyPr vert="horz" wrap="square" lIns="0" tIns="5080" rIns="0" bIns="0" rtlCol="0">
            <a:spAutoFit/>
          </a:bodyPr>
          <a:lstStyle/>
          <a:p>
            <a:pPr marL="12700" marR="175260">
              <a:lnSpc>
                <a:spcPct val="102299"/>
              </a:lnSpc>
              <a:spcBef>
                <a:spcPts val="40"/>
              </a:spcBef>
            </a:pPr>
            <a:r>
              <a:rPr sz="2200" spc="-5" dirty="0">
                <a:solidFill>
                  <a:srgbClr val="595959"/>
                </a:solidFill>
                <a:latin typeface="Times New Roman"/>
                <a:cs typeface="Times New Roman"/>
              </a:rPr>
              <a:t>Define</a:t>
            </a:r>
            <a:r>
              <a:rPr sz="2200" dirty="0">
                <a:solidFill>
                  <a:srgbClr val="595959"/>
                </a:solidFill>
                <a:latin typeface="Times New Roman"/>
                <a:cs typeface="Times New Roman"/>
              </a:rPr>
              <a:t> </a:t>
            </a:r>
            <a:r>
              <a:rPr sz="2200" spc="-5" dirty="0">
                <a:solidFill>
                  <a:srgbClr val="595959"/>
                </a:solidFill>
                <a:latin typeface="Times New Roman"/>
                <a:cs typeface="Times New Roman"/>
              </a:rPr>
              <a:t>an</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algorithm</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will</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process text</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recognize</a:t>
            </a:r>
            <a:r>
              <a:rPr sz="2200" dirty="0">
                <a:solidFill>
                  <a:srgbClr val="595959"/>
                </a:solidFill>
                <a:latin typeface="Times New Roman"/>
                <a:cs typeface="Times New Roman"/>
              </a:rPr>
              <a:t> </a:t>
            </a:r>
            <a:r>
              <a:rPr sz="2200" spc="-5" dirty="0">
                <a:solidFill>
                  <a:srgbClr val="595959"/>
                </a:solidFill>
                <a:latin typeface="Times New Roman"/>
                <a:cs typeface="Times New Roman"/>
              </a:rPr>
              <a:t>roles</a:t>
            </a:r>
            <a:r>
              <a:rPr sz="2200" dirty="0">
                <a:solidFill>
                  <a:srgbClr val="595959"/>
                </a:solidFill>
                <a:latin typeface="Times New Roman"/>
                <a:cs typeface="Times New Roman"/>
              </a:rPr>
              <a:t> for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each verb.</a:t>
            </a:r>
            <a:endParaRPr sz="2200">
              <a:latin typeface="Times New Roman"/>
              <a:cs typeface="Times New Roman"/>
            </a:endParaRPr>
          </a:p>
          <a:p>
            <a:pPr marL="12700" marR="5080">
              <a:lnSpc>
                <a:spcPts val="2600"/>
              </a:lnSpc>
              <a:spcBef>
                <a:spcPts val="880"/>
              </a:spcBef>
            </a:pPr>
            <a:r>
              <a:rPr sz="2200" spc="-5" dirty="0">
                <a:solidFill>
                  <a:srgbClr val="595959"/>
                </a:solidFill>
                <a:latin typeface="Times New Roman"/>
                <a:cs typeface="Times New Roman"/>
              </a:rPr>
              <a:t>Assume previous levels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Natural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Language</a:t>
            </a:r>
            <a:r>
              <a:rPr sz="2200" dirty="0">
                <a:solidFill>
                  <a:srgbClr val="595959"/>
                </a:solidFill>
                <a:latin typeface="Times New Roman"/>
                <a:cs typeface="Times New Roman"/>
              </a:rPr>
              <a:t> </a:t>
            </a:r>
            <a:r>
              <a:rPr sz="2200" spc="-5" dirty="0">
                <a:solidFill>
                  <a:srgbClr val="595959"/>
                </a:solidFill>
                <a:latin typeface="Times New Roman"/>
                <a:cs typeface="Times New Roman"/>
              </a:rPr>
              <a:t>Processing</a:t>
            </a:r>
            <a:r>
              <a:rPr sz="2200" dirty="0">
                <a:solidFill>
                  <a:srgbClr val="595959"/>
                </a:solidFill>
                <a:latin typeface="Times New Roman"/>
                <a:cs typeface="Times New Roman"/>
              </a:rPr>
              <a:t> (NLP)</a:t>
            </a:r>
            <a:r>
              <a:rPr sz="2200" spc="5" dirty="0">
                <a:solidFill>
                  <a:srgbClr val="595959"/>
                </a:solidFill>
                <a:latin typeface="Times New Roman"/>
                <a:cs typeface="Times New Roman"/>
              </a:rPr>
              <a:t> </a:t>
            </a:r>
            <a:r>
              <a:rPr sz="2200" dirty="0">
                <a:solidFill>
                  <a:srgbClr val="595959"/>
                </a:solidFill>
                <a:latin typeface="Times New Roman"/>
                <a:cs typeface="Times New Roman"/>
              </a:rPr>
              <a:t>on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text.</a:t>
            </a:r>
            <a:endParaRPr sz="2200">
              <a:latin typeface="Times New Roman"/>
              <a:cs typeface="Times New Roman"/>
            </a:endParaRPr>
          </a:p>
          <a:p>
            <a:pPr marL="48895">
              <a:lnSpc>
                <a:spcPct val="100000"/>
              </a:lnSpc>
              <a:spcBef>
                <a:spcPts val="78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Part-of-speech</a:t>
            </a:r>
            <a:r>
              <a:rPr sz="2000" spc="-10" dirty="0">
                <a:solidFill>
                  <a:srgbClr val="595959"/>
                </a:solidFill>
                <a:latin typeface="Times New Roman"/>
                <a:cs typeface="Times New Roman"/>
              </a:rPr>
              <a:t> </a:t>
            </a:r>
            <a:r>
              <a:rPr sz="2000" dirty="0">
                <a:solidFill>
                  <a:srgbClr val="595959"/>
                </a:solidFill>
                <a:latin typeface="Times New Roman"/>
                <a:cs typeface="Times New Roman"/>
              </a:rPr>
              <a:t>(POS)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tagging</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Parse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trees</a:t>
            </a:r>
            <a:r>
              <a:rPr sz="2000" spc="-10" dirty="0">
                <a:solidFill>
                  <a:srgbClr val="595959"/>
                </a:solidFill>
                <a:latin typeface="Times New Roman"/>
                <a:cs typeface="Times New Roman"/>
              </a:rPr>
              <a:t> </a:t>
            </a:r>
            <a:r>
              <a:rPr sz="2000" dirty="0">
                <a:solidFill>
                  <a:srgbClr val="595959"/>
                </a:solidFill>
                <a:latin typeface="Times New Roman"/>
                <a:cs typeface="Times New Roman"/>
              </a:rPr>
              <a:t>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dependency</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trees</a:t>
            </a:r>
            <a:endParaRPr sz="2000">
              <a:latin typeface="Times New Roman"/>
              <a:cs typeface="Times New Roman"/>
            </a:endParaRPr>
          </a:p>
          <a:p>
            <a:pPr marL="12700">
              <a:lnSpc>
                <a:spcPct val="100000"/>
              </a:lnSpc>
              <a:spcBef>
                <a:spcPts val="1000"/>
              </a:spcBef>
            </a:pPr>
            <a:r>
              <a:rPr sz="2200" spc="-5" dirty="0">
                <a:solidFill>
                  <a:srgbClr val="595959"/>
                </a:solidFill>
                <a:latin typeface="Times New Roman"/>
                <a:cs typeface="Times New Roman"/>
              </a:rPr>
              <a:t>Machine-learning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classification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approaches are</a:t>
            </a:r>
            <a:r>
              <a:rPr sz="2200" dirty="0">
                <a:solidFill>
                  <a:srgbClr val="595959"/>
                </a:solidFill>
                <a:latin typeface="Times New Roman"/>
                <a:cs typeface="Times New Roman"/>
              </a:rPr>
              <a:t> </a:t>
            </a:r>
            <a:r>
              <a:rPr sz="2200" spc="-5" dirty="0">
                <a:solidFill>
                  <a:srgbClr val="595959"/>
                </a:solidFill>
                <a:latin typeface="Times New Roman"/>
                <a:cs typeface="Times New Roman"/>
              </a:rPr>
              <a:t>typical.</a:t>
            </a:r>
            <a:endParaRPr sz="2200">
              <a:latin typeface="Times New Roman"/>
              <a:cs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91551"/>
            <a:ext cx="6517005" cy="665480"/>
          </a:xfrm>
          <a:prstGeom prst="rect">
            <a:avLst/>
          </a:prstGeom>
        </p:spPr>
        <p:txBody>
          <a:bodyPr vert="horz" wrap="square" lIns="0" tIns="12700" rIns="0" bIns="0" rtlCol="0">
            <a:spAutoFit/>
          </a:bodyPr>
          <a:lstStyle/>
          <a:p>
            <a:pPr marL="12700">
              <a:lnSpc>
                <a:spcPct val="100000"/>
              </a:lnSpc>
              <a:spcBef>
                <a:spcPts val="100"/>
              </a:spcBef>
            </a:pPr>
            <a:r>
              <a:rPr sz="4200" spc="90" dirty="0"/>
              <a:t>Machine-Learning</a:t>
            </a:r>
            <a:r>
              <a:rPr sz="4200" spc="-90" dirty="0"/>
              <a:t> </a:t>
            </a:r>
            <a:r>
              <a:rPr sz="4200" spc="95" dirty="0"/>
              <a:t>Approach</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3</a:t>
            </a:r>
            <a:endParaRPr sz="800">
              <a:latin typeface="Times New Roman"/>
              <a:cs typeface="Times New Roman"/>
            </a:endParaRPr>
          </a:p>
        </p:txBody>
      </p:sp>
      <p:sp>
        <p:nvSpPr>
          <p:cNvPr id="3" name="object 3"/>
          <p:cNvSpPr txBox="1"/>
          <p:nvPr/>
        </p:nvSpPr>
        <p:spPr>
          <a:xfrm>
            <a:off x="599500" y="1637521"/>
            <a:ext cx="8132445" cy="4699000"/>
          </a:xfrm>
          <a:prstGeom prst="rect">
            <a:avLst/>
          </a:prstGeom>
        </p:spPr>
        <p:txBody>
          <a:bodyPr vert="horz" wrap="square" lIns="0" tIns="165100" rIns="0" bIns="0" rtlCol="0">
            <a:spAutoFit/>
          </a:bodyPr>
          <a:lstStyle/>
          <a:p>
            <a:pPr marL="12700">
              <a:lnSpc>
                <a:spcPct val="100000"/>
              </a:lnSpc>
              <a:spcBef>
                <a:spcPts val="1300"/>
              </a:spcBef>
            </a:pPr>
            <a:r>
              <a:rPr sz="2000" spc="-5" dirty="0">
                <a:solidFill>
                  <a:srgbClr val="595959"/>
                </a:solidFill>
                <a:latin typeface="Times New Roman"/>
                <a:cs typeface="Times New Roman"/>
              </a:rPr>
              <a:t>Given </a:t>
            </a:r>
            <a:r>
              <a:rPr sz="2000" dirty="0">
                <a:solidFill>
                  <a:srgbClr val="595959"/>
                </a:solidFill>
                <a:latin typeface="Times New Roman"/>
                <a:cs typeface="Times New Roman"/>
              </a:rPr>
              <a:t>a</a:t>
            </a:r>
            <a:r>
              <a:rPr sz="2000" spc="-5" dirty="0">
                <a:solidFill>
                  <a:srgbClr val="595959"/>
                </a:solidFill>
                <a:latin typeface="Times New Roman"/>
                <a:cs typeface="Times New Roman"/>
              </a:rPr>
              <a:t> verb</a:t>
            </a:r>
            <a:r>
              <a:rPr sz="200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a:t>
            </a:r>
            <a:r>
              <a:rPr sz="2000" spc="-5" dirty="0">
                <a:solidFill>
                  <a:srgbClr val="595959"/>
                </a:solidFill>
                <a:latin typeface="Times New Roman"/>
                <a:cs typeface="Times New Roman"/>
              </a:rPr>
              <a:t> sentence,</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problem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 to</a:t>
            </a:r>
            <a:r>
              <a:rPr sz="2000" dirty="0">
                <a:solidFill>
                  <a:srgbClr val="595959"/>
                </a:solidFill>
                <a:latin typeface="Times New Roman"/>
                <a:cs typeface="Times New Roman"/>
              </a:rPr>
              <a:t> </a:t>
            </a:r>
            <a:r>
              <a:rPr sz="2000" spc="-5" dirty="0">
                <a:solidFill>
                  <a:srgbClr val="595959"/>
                </a:solidFill>
                <a:latin typeface="Times New Roman"/>
                <a:cs typeface="Times New Roman"/>
              </a:rPr>
              <a:t>find</a:t>
            </a:r>
            <a:r>
              <a:rPr sz="2000"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dirty="0">
                <a:solidFill>
                  <a:srgbClr val="595959"/>
                </a:solidFill>
                <a:latin typeface="Times New Roman"/>
                <a:cs typeface="Times New Roman"/>
              </a:rPr>
              <a:t> </a:t>
            </a:r>
            <a:r>
              <a:rPr sz="2000" spc="-5" dirty="0">
                <a:solidFill>
                  <a:srgbClr val="595959"/>
                </a:solidFill>
                <a:latin typeface="Times New Roman"/>
                <a:cs typeface="Times New Roman"/>
              </a:rPr>
              <a:t>label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all</a:t>
            </a:r>
            <a:r>
              <a:rPr sz="2000" spc="-10" dirty="0">
                <a:solidFill>
                  <a:srgbClr val="595959"/>
                </a:solidFill>
                <a:latin typeface="Times New Roman"/>
                <a:cs typeface="Times New Roman"/>
              </a:rPr>
              <a:t> arguments</a:t>
            </a:r>
            <a:endParaRPr sz="2000">
              <a:latin typeface="Times New Roman"/>
              <a:cs typeface="Times New Roman"/>
            </a:endParaRPr>
          </a:p>
          <a:p>
            <a:pPr marL="12700" marR="12065">
              <a:lnSpc>
                <a:spcPct val="100000"/>
              </a:lnSpc>
              <a:spcBef>
                <a:spcPts val="1200"/>
              </a:spcBef>
            </a:pPr>
            <a:r>
              <a:rPr sz="2000" spc="-5" dirty="0">
                <a:solidFill>
                  <a:srgbClr val="595959"/>
                </a:solidFill>
                <a:latin typeface="Times New Roman"/>
                <a:cs typeface="Times New Roman"/>
              </a:rPr>
              <a:t>Reformulate as </a:t>
            </a:r>
            <a:r>
              <a:rPr sz="2000" dirty="0">
                <a:solidFill>
                  <a:srgbClr val="595959"/>
                </a:solidFill>
                <a:latin typeface="Times New Roman"/>
                <a:cs typeface="Times New Roman"/>
              </a:rPr>
              <a:t>a </a:t>
            </a:r>
            <a:r>
              <a:rPr sz="2000" spc="-10" dirty="0">
                <a:solidFill>
                  <a:srgbClr val="595959"/>
                </a:solidFill>
                <a:latin typeface="Times New Roman"/>
                <a:cs typeface="Times New Roman"/>
              </a:rPr>
              <a:t>classification </a:t>
            </a:r>
            <a:r>
              <a:rPr sz="2000" spc="-5" dirty="0">
                <a:solidFill>
                  <a:srgbClr val="595959"/>
                </a:solidFill>
                <a:latin typeface="Times New Roman"/>
                <a:cs typeface="Times New Roman"/>
              </a:rPr>
              <a:t>task: </a:t>
            </a:r>
            <a:r>
              <a:rPr sz="2000" dirty="0">
                <a:solidFill>
                  <a:srgbClr val="595959"/>
                </a:solidFill>
                <a:latin typeface="Times New Roman"/>
                <a:cs typeface="Times New Roman"/>
              </a:rPr>
              <a:t>For </a:t>
            </a:r>
            <a:r>
              <a:rPr sz="2000" spc="-5" dirty="0">
                <a:solidFill>
                  <a:srgbClr val="595959"/>
                </a:solidFill>
                <a:latin typeface="Times New Roman"/>
                <a:cs typeface="Times New Roman"/>
              </a:rPr>
              <a:t>each constituent in the parse tree </a:t>
            </a:r>
            <a:r>
              <a:rPr sz="2000" dirty="0">
                <a:solidFill>
                  <a:srgbClr val="595959"/>
                </a:solidFill>
                <a:latin typeface="Times New Roman"/>
                <a:cs typeface="Times New Roman"/>
              </a:rPr>
              <a:t>of </a:t>
            </a:r>
            <a:r>
              <a:rPr sz="2000" spc="-5" dirty="0">
                <a:solidFill>
                  <a:srgbClr val="595959"/>
                </a:solidFill>
                <a:latin typeface="Times New Roman"/>
                <a:cs typeface="Times New Roman"/>
              </a:rPr>
              <a:t>the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sentence, label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as to</a:t>
            </a:r>
            <a:r>
              <a:rPr sz="2000" dirty="0">
                <a:solidFill>
                  <a:srgbClr val="595959"/>
                </a:solidFill>
                <a:latin typeface="Times New Roman"/>
                <a:cs typeface="Times New Roman"/>
              </a:rPr>
              <a:t> what</a:t>
            </a:r>
            <a:r>
              <a:rPr sz="2000" spc="-10" dirty="0">
                <a:solidFill>
                  <a:srgbClr val="595959"/>
                </a:solidFill>
                <a:latin typeface="Times New Roman"/>
                <a:cs typeface="Times New Roman"/>
              </a:rPr>
              <a:t> argument,</a:t>
            </a:r>
            <a:r>
              <a:rPr sz="2000" dirty="0">
                <a:solidFill>
                  <a:srgbClr val="595959"/>
                </a:solidFill>
                <a:latin typeface="Times New Roman"/>
                <a:cs typeface="Times New Roman"/>
              </a:rPr>
              <a:t> </a:t>
            </a:r>
            <a:r>
              <a:rPr sz="2000" spc="-5" dirty="0">
                <a:solidFill>
                  <a:srgbClr val="595959"/>
                </a:solidFill>
                <a:latin typeface="Times New Roman"/>
                <a:cs typeface="Times New Roman"/>
              </a:rPr>
              <a:t>if</a:t>
            </a:r>
            <a:r>
              <a:rPr sz="2000" spc="-10" dirty="0">
                <a:solidFill>
                  <a:srgbClr val="595959"/>
                </a:solidFill>
                <a:latin typeface="Times New Roman"/>
                <a:cs typeface="Times New Roman"/>
              </a:rPr>
              <a:t> </a:t>
            </a:r>
            <a:r>
              <a:rPr sz="2000" spc="-35" dirty="0">
                <a:solidFill>
                  <a:srgbClr val="595959"/>
                </a:solidFill>
                <a:latin typeface="Times New Roman"/>
                <a:cs typeface="Times New Roman"/>
              </a:rPr>
              <a:t>any,</a:t>
            </a:r>
            <a:r>
              <a:rPr sz="2000" dirty="0">
                <a:solidFill>
                  <a:srgbClr val="595959"/>
                </a:solidFill>
                <a:latin typeface="Times New Roman"/>
                <a:cs typeface="Times New Roman"/>
              </a:rPr>
              <a:t> </a:t>
            </a:r>
            <a:r>
              <a:rPr sz="2000" spc="-5" dirty="0">
                <a:solidFill>
                  <a:srgbClr val="595959"/>
                </a:solidFill>
                <a:latin typeface="Times New Roman"/>
                <a:cs typeface="Times New Roman"/>
              </a:rPr>
              <a:t>it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 for the verb</a:t>
            </a:r>
            <a:endParaRPr sz="2000">
              <a:latin typeface="Times New Roman"/>
              <a:cs typeface="Times New Roman"/>
            </a:endParaRPr>
          </a:p>
          <a:p>
            <a:pPr marL="12700">
              <a:lnSpc>
                <a:spcPct val="100000"/>
              </a:lnSpc>
              <a:spcBef>
                <a:spcPts val="1200"/>
              </a:spcBef>
            </a:pPr>
            <a:r>
              <a:rPr sz="2000" dirty="0">
                <a:solidFill>
                  <a:srgbClr val="595959"/>
                </a:solidFill>
                <a:latin typeface="Times New Roman"/>
                <a:cs typeface="Times New Roman"/>
              </a:rPr>
              <a:t>For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each constituent,</a:t>
            </a:r>
            <a:r>
              <a:rPr sz="2000" dirty="0">
                <a:solidFill>
                  <a:srgbClr val="595959"/>
                </a:solidFill>
                <a:latin typeface="Times New Roman"/>
                <a:cs typeface="Times New Roman"/>
              </a:rPr>
              <a:t> </a:t>
            </a:r>
            <a:r>
              <a:rPr sz="2000" spc="-5" dirty="0">
                <a:solidFill>
                  <a:srgbClr val="595959"/>
                </a:solidFill>
                <a:latin typeface="Times New Roman"/>
                <a:cs typeface="Times New Roman"/>
              </a:rPr>
              <a:t>define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features</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semantic </a:t>
            </a:r>
            <a:r>
              <a:rPr sz="2000" spc="-5" dirty="0">
                <a:solidFill>
                  <a:srgbClr val="595959"/>
                </a:solidFill>
                <a:latin typeface="Times New Roman"/>
                <a:cs typeface="Times New Roman"/>
              </a:rPr>
              <a:t>roles</a:t>
            </a:r>
            <a:endParaRPr sz="2000">
              <a:latin typeface="Times New Roman"/>
              <a:cs typeface="Times New Roman"/>
            </a:endParaRPr>
          </a:p>
          <a:p>
            <a:pPr marL="186690" marR="5080" indent="-13716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Each</a:t>
            </a:r>
            <a:r>
              <a:rPr sz="2000" dirty="0">
                <a:solidFill>
                  <a:srgbClr val="595959"/>
                </a:solidFill>
                <a:latin typeface="Times New Roman"/>
                <a:cs typeface="Times New Roman"/>
              </a:rPr>
              <a:t> </a:t>
            </a:r>
            <a:r>
              <a:rPr sz="2000" spc="-5" dirty="0">
                <a:solidFill>
                  <a:srgbClr val="595959"/>
                </a:solidFill>
                <a:latin typeface="Times New Roman"/>
                <a:cs typeface="Times New Roman"/>
              </a:rPr>
              <a:t>feature describes some aspect</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text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phrase 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can</a:t>
            </a:r>
            <a:r>
              <a:rPr sz="2000" dirty="0">
                <a:solidFill>
                  <a:srgbClr val="595959"/>
                </a:solidFill>
                <a:latin typeface="Times New Roman"/>
                <a:cs typeface="Times New Roman"/>
              </a:rPr>
              <a:t> </a:t>
            </a:r>
            <a:r>
              <a:rPr sz="2000" spc="-5" dirty="0">
                <a:solidFill>
                  <a:srgbClr val="595959"/>
                </a:solidFill>
                <a:latin typeface="Times New Roman"/>
                <a:cs typeface="Times New Roman"/>
              </a:rPr>
              <a:t>help</a:t>
            </a:r>
            <a:r>
              <a:rPr sz="2000" dirty="0">
                <a:solidFill>
                  <a:srgbClr val="595959"/>
                </a:solidFill>
                <a:latin typeface="Times New Roman"/>
                <a:cs typeface="Times New Roman"/>
              </a:rPr>
              <a:t> </a:t>
            </a:r>
            <a:r>
              <a:rPr sz="2000" spc="-5" dirty="0">
                <a:solidFill>
                  <a:srgbClr val="595959"/>
                </a:solidFill>
                <a:latin typeface="Times New Roman"/>
                <a:cs typeface="Times New Roman"/>
              </a:rPr>
              <a:t>determine</a:t>
            </a:r>
            <a:r>
              <a:rPr sz="2000" spc="-10" dirty="0">
                <a:solidFill>
                  <a:srgbClr val="595959"/>
                </a:solidFill>
                <a:latin typeface="Times New Roman"/>
                <a:cs typeface="Times New Roman"/>
              </a:rPr>
              <a:t> its </a:t>
            </a:r>
            <a:r>
              <a:rPr sz="2000" spc="-484" dirty="0">
                <a:solidFill>
                  <a:srgbClr val="595959"/>
                </a:solidFill>
                <a:latin typeface="Times New Roman"/>
                <a:cs typeface="Times New Roman"/>
              </a:rPr>
              <a:t> </a:t>
            </a:r>
            <a:r>
              <a:rPr sz="2000" spc="-10" dirty="0">
                <a:solidFill>
                  <a:srgbClr val="595959"/>
                </a:solidFill>
                <a:latin typeface="Times New Roman"/>
                <a:cs typeface="Times New Roman"/>
              </a:rPr>
              <a:t>semantic </a:t>
            </a:r>
            <a:r>
              <a:rPr sz="2000" spc="-5" dirty="0">
                <a:solidFill>
                  <a:srgbClr val="595959"/>
                </a:solidFill>
                <a:latin typeface="Times New Roman"/>
                <a:cs typeface="Times New Roman"/>
              </a:rPr>
              <a:t>role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verb</a:t>
            </a:r>
            <a:endParaRPr sz="2000">
              <a:latin typeface="Times New Roman"/>
              <a:cs typeface="Times New Roman"/>
            </a:endParaRPr>
          </a:p>
          <a:p>
            <a:pPr marL="232410">
              <a:lnSpc>
                <a:spcPct val="100000"/>
              </a:lnSpc>
              <a:spcBef>
                <a:spcPts val="120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Examples</a:t>
            </a:r>
            <a:r>
              <a:rPr sz="1800" dirty="0">
                <a:solidFill>
                  <a:srgbClr val="595959"/>
                </a:solidFill>
                <a:latin typeface="Times New Roman"/>
                <a:cs typeface="Times New Roman"/>
              </a:rPr>
              <a:t> </a:t>
            </a:r>
            <a:r>
              <a:rPr sz="1800" spc="-5" dirty="0">
                <a:solidFill>
                  <a:srgbClr val="595959"/>
                </a:solidFill>
                <a:latin typeface="Times New Roman"/>
                <a:cs typeface="Times New Roman"/>
              </a:rPr>
              <a:t>include</a:t>
            </a:r>
            <a:r>
              <a:rPr sz="1800" spc="5" dirty="0">
                <a:solidFill>
                  <a:srgbClr val="595959"/>
                </a:solidFill>
                <a:latin typeface="Times New Roman"/>
                <a:cs typeface="Times New Roman"/>
              </a:rPr>
              <a:t> </a:t>
            </a:r>
            <a:r>
              <a:rPr sz="1800" dirty="0">
                <a:solidFill>
                  <a:srgbClr val="595959"/>
                </a:solidFill>
                <a:latin typeface="Times New Roman"/>
                <a:cs typeface="Times New Roman"/>
              </a:rPr>
              <a:t>what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dirty="0">
                <a:solidFill>
                  <a:srgbClr val="595959"/>
                </a:solidFill>
                <a:latin typeface="Times New Roman"/>
                <a:cs typeface="Times New Roman"/>
              </a:rPr>
              <a:t>verb </a:t>
            </a:r>
            <a:r>
              <a:rPr sz="1800" spc="-5" dirty="0">
                <a:solidFill>
                  <a:srgbClr val="595959"/>
                </a:solidFill>
                <a:latin typeface="Times New Roman"/>
                <a:cs typeface="Times New Roman"/>
              </a:rPr>
              <a:t>is,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POS</a:t>
            </a:r>
            <a:r>
              <a:rPr sz="1800" dirty="0">
                <a:solidFill>
                  <a:srgbClr val="595959"/>
                </a:solidFill>
                <a:latin typeface="Times New Roman"/>
                <a:cs typeface="Times New Roman"/>
              </a:rPr>
              <a:t> </a:t>
            </a:r>
            <a:r>
              <a:rPr sz="1800" spc="-5" dirty="0">
                <a:solidFill>
                  <a:srgbClr val="595959"/>
                </a:solidFill>
                <a:latin typeface="Times New Roman"/>
                <a:cs typeface="Times New Roman"/>
              </a:rPr>
              <a:t>tags,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position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parse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tree,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etc.</a:t>
            </a:r>
            <a:endParaRPr sz="1800">
              <a:latin typeface="Times New Roman"/>
              <a:cs typeface="Times New Roman"/>
            </a:endParaRPr>
          </a:p>
          <a:p>
            <a:pPr marL="12700">
              <a:lnSpc>
                <a:spcPct val="100000"/>
              </a:lnSpc>
              <a:spcBef>
                <a:spcPts val="1240"/>
              </a:spcBef>
            </a:pPr>
            <a:r>
              <a:rPr sz="2000" spc="-5" dirty="0">
                <a:solidFill>
                  <a:srgbClr val="595959"/>
                </a:solidFill>
                <a:latin typeface="Times New Roman"/>
                <a:cs typeface="Times New Roman"/>
              </a:rPr>
              <a:t>Machine-learning</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process</a:t>
            </a:r>
            <a:endParaRPr sz="2000">
              <a:latin typeface="Times New Roman"/>
              <a:cs typeface="Times New Roman"/>
            </a:endParaRPr>
          </a:p>
          <a:p>
            <a:pPr marL="48895">
              <a:lnSpc>
                <a:spcPct val="100000"/>
              </a:lnSpc>
              <a:spcBef>
                <a:spcPts val="12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15" dirty="0">
                <a:solidFill>
                  <a:srgbClr val="595959"/>
                </a:solidFill>
                <a:latin typeface="Times New Roman"/>
                <a:cs typeface="Times New Roman"/>
              </a:rPr>
              <a:t>Training</a:t>
            </a:r>
            <a:r>
              <a:rPr sz="2000" dirty="0">
                <a:solidFill>
                  <a:srgbClr val="595959"/>
                </a:solidFill>
                <a:latin typeface="Times New Roman"/>
                <a:cs typeface="Times New Roman"/>
              </a:rPr>
              <a:t> a </a:t>
            </a:r>
            <a:r>
              <a:rPr sz="2000" spc="-10" dirty="0">
                <a:solidFill>
                  <a:srgbClr val="595959"/>
                </a:solidFill>
                <a:latin typeface="Times New Roman"/>
                <a:cs typeface="Times New Roman"/>
              </a:rPr>
              <a:t>classifier</a:t>
            </a:r>
            <a:r>
              <a:rPr sz="2000" spc="-5" dirty="0">
                <a:solidFill>
                  <a:srgbClr val="595959"/>
                </a:solidFill>
                <a:latin typeface="Times New Roman"/>
                <a:cs typeface="Times New Roman"/>
              </a:rPr>
              <a:t> </a:t>
            </a:r>
            <a:r>
              <a:rPr sz="2000" dirty="0">
                <a:solidFill>
                  <a:srgbClr val="595959"/>
                </a:solidFill>
                <a:latin typeface="Times New Roman"/>
                <a:cs typeface="Times New Roman"/>
              </a:rPr>
              <a:t>on</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treebank</a:t>
            </a:r>
            <a:r>
              <a:rPr sz="2000" dirty="0">
                <a:solidFill>
                  <a:srgbClr val="595959"/>
                </a:solidFill>
                <a:latin typeface="Times New Roman"/>
                <a:cs typeface="Times New Roman"/>
              </a:rPr>
              <a:t> </a:t>
            </a:r>
            <a:r>
              <a:rPr sz="2000" spc="-5" dirty="0">
                <a:solidFill>
                  <a:srgbClr val="595959"/>
                </a:solidFill>
                <a:latin typeface="Times New Roman"/>
                <a:cs typeface="Times New Roman"/>
              </a:rPr>
              <a:t>annotated</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with</a:t>
            </a:r>
            <a:r>
              <a:rPr sz="2000" dirty="0">
                <a:solidFill>
                  <a:srgbClr val="595959"/>
                </a:solidFill>
                <a:latin typeface="Times New Roman"/>
                <a:cs typeface="Times New Roman"/>
              </a:rPr>
              <a:t> </a:t>
            </a:r>
            <a:r>
              <a:rPr sz="2000" spc="-10" dirty="0">
                <a:solidFill>
                  <a:srgbClr val="595959"/>
                </a:solidFill>
                <a:latin typeface="Times New Roman"/>
                <a:cs typeface="Times New Roman"/>
              </a:rPr>
              <a:t>semantic</a:t>
            </a:r>
            <a:r>
              <a:rPr sz="2000" dirty="0">
                <a:solidFill>
                  <a:srgbClr val="595959"/>
                </a:solidFill>
                <a:latin typeface="Times New Roman"/>
                <a:cs typeface="Times New Roman"/>
              </a:rPr>
              <a:t> </a:t>
            </a:r>
            <a:r>
              <a:rPr sz="2000" spc="-5" dirty="0">
                <a:solidFill>
                  <a:srgbClr val="595959"/>
                </a:solidFill>
                <a:latin typeface="Times New Roman"/>
                <a:cs typeface="Times New Roman"/>
              </a:rPr>
              <a:t>roles</a:t>
            </a:r>
            <a:endParaRPr sz="2000">
              <a:latin typeface="Times New Roman"/>
              <a:cs typeface="Times New Roman"/>
            </a:endParaRPr>
          </a:p>
          <a:p>
            <a:pPr marL="378460">
              <a:lnSpc>
                <a:spcPct val="100000"/>
              </a:lnSpc>
              <a:spcBef>
                <a:spcPts val="120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PropBank </a:t>
            </a:r>
            <a:r>
              <a:rPr sz="1800" dirty="0">
                <a:solidFill>
                  <a:srgbClr val="595959"/>
                </a:solidFill>
                <a:latin typeface="Times New Roman"/>
                <a:cs typeface="Times New Roman"/>
              </a:rPr>
              <a:t>or</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FrameNet</a:t>
            </a:r>
            <a:endParaRPr sz="1800">
              <a:latin typeface="Times New Roman"/>
              <a:cs typeface="Times New Roman"/>
            </a:endParaRPr>
          </a:p>
          <a:p>
            <a:pPr marL="48895">
              <a:lnSpc>
                <a:spcPct val="100000"/>
              </a:lnSpc>
              <a:spcBef>
                <a:spcPts val="124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Can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then</a:t>
            </a:r>
            <a:r>
              <a:rPr sz="2000" dirty="0">
                <a:solidFill>
                  <a:srgbClr val="595959"/>
                </a:solidFill>
                <a:latin typeface="Times New Roman"/>
                <a:cs typeface="Times New Roman"/>
              </a:rPr>
              <a:t> </a:t>
            </a:r>
            <a:r>
              <a:rPr sz="2000" spc="-10" dirty="0">
                <a:solidFill>
                  <a:srgbClr val="595959"/>
                </a:solidFill>
                <a:latin typeface="Times New Roman"/>
                <a:cs typeface="Times New Roman"/>
              </a:rPr>
              <a:t>classify</a:t>
            </a:r>
            <a:r>
              <a:rPr sz="2000" spc="-5" dirty="0">
                <a:solidFill>
                  <a:srgbClr val="595959"/>
                </a:solidFill>
                <a:latin typeface="Times New Roman"/>
                <a:cs typeface="Times New Roman"/>
              </a:rPr>
              <a:t> syntactic phrases as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their roles</a:t>
            </a:r>
            <a:endParaRPr sz="2000">
              <a:latin typeface="Times New Roman"/>
              <a:cs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61335"/>
            <a:ext cx="5338445" cy="665480"/>
          </a:xfrm>
          <a:prstGeom prst="rect">
            <a:avLst/>
          </a:prstGeom>
        </p:spPr>
        <p:txBody>
          <a:bodyPr vert="horz" wrap="square" lIns="0" tIns="12700" rIns="0" bIns="0" rtlCol="0">
            <a:spAutoFit/>
          </a:bodyPr>
          <a:lstStyle/>
          <a:p>
            <a:pPr marL="12700">
              <a:lnSpc>
                <a:spcPct val="100000"/>
              </a:lnSpc>
              <a:spcBef>
                <a:spcPts val="100"/>
              </a:spcBef>
            </a:pPr>
            <a:r>
              <a:rPr sz="4200" spc="75" dirty="0"/>
              <a:t>Parse</a:t>
            </a:r>
            <a:r>
              <a:rPr sz="4200" spc="85" dirty="0"/>
              <a:t> </a:t>
            </a:r>
            <a:r>
              <a:rPr sz="4200" spc="35" dirty="0"/>
              <a:t>Tree</a:t>
            </a:r>
            <a:r>
              <a:rPr sz="4200" spc="160" dirty="0"/>
              <a:t> </a:t>
            </a:r>
            <a:r>
              <a:rPr sz="4200" spc="85" dirty="0"/>
              <a:t>Constituents</a:t>
            </a:r>
            <a:endParaRPr sz="4200"/>
          </a:p>
        </p:txBody>
      </p:sp>
      <p:sp>
        <p:nvSpPr>
          <p:cNvPr id="3" name="object 3"/>
          <p:cNvSpPr txBox="1"/>
          <p:nvPr/>
        </p:nvSpPr>
        <p:spPr>
          <a:xfrm>
            <a:off x="3119020" y="6546387"/>
            <a:ext cx="300228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BFBFBF"/>
                </a:solidFill>
                <a:latin typeface="Times New Roman"/>
                <a:cs typeface="Times New Roman"/>
              </a:rPr>
              <a:t>SCHOOL OF</a:t>
            </a:r>
            <a:r>
              <a:rPr sz="800" spc="10" dirty="0">
                <a:solidFill>
                  <a:srgbClr val="BFBFBF"/>
                </a:solidFill>
                <a:latin typeface="Times New Roman"/>
                <a:cs typeface="Times New Roman"/>
              </a:rPr>
              <a:t> </a:t>
            </a:r>
            <a:r>
              <a:rPr sz="800" spc="-5" dirty="0">
                <a:solidFill>
                  <a:srgbClr val="BFBFBF"/>
                </a:solidFill>
                <a:latin typeface="Times New Roman"/>
                <a:cs typeface="Times New Roman"/>
              </a:rPr>
              <a:t>INFORMATION STUDIES</a:t>
            </a:r>
            <a:r>
              <a:rPr sz="800" spc="10" dirty="0">
                <a:solidFill>
                  <a:srgbClr val="BFBFBF"/>
                </a:solidFill>
                <a:latin typeface="Times New Roman"/>
                <a:cs typeface="Times New Roman"/>
              </a:rPr>
              <a:t> </a:t>
            </a:r>
            <a:r>
              <a:rPr sz="800" dirty="0">
                <a:solidFill>
                  <a:srgbClr val="BFBFBF"/>
                </a:solidFill>
                <a:latin typeface="Times New Roman"/>
                <a:cs typeface="Times New Roman"/>
              </a:rPr>
              <a:t>| </a:t>
            </a:r>
            <a:r>
              <a:rPr sz="800" spc="-5" dirty="0">
                <a:solidFill>
                  <a:srgbClr val="BFBFBF"/>
                </a:solidFill>
                <a:latin typeface="Times New Roman"/>
                <a:cs typeface="Times New Roman"/>
              </a:rPr>
              <a:t>SYRACUSE</a:t>
            </a:r>
            <a:r>
              <a:rPr sz="800" dirty="0">
                <a:solidFill>
                  <a:srgbClr val="BFBFBF"/>
                </a:solidFill>
                <a:latin typeface="Times New Roman"/>
                <a:cs typeface="Times New Roman"/>
              </a:rPr>
              <a:t> </a:t>
            </a:r>
            <a:r>
              <a:rPr sz="800" spc="-5" dirty="0">
                <a:solidFill>
                  <a:srgbClr val="BFBFBF"/>
                </a:solidFill>
                <a:latin typeface="Times New Roman"/>
                <a:cs typeface="Times New Roman"/>
              </a:rPr>
              <a:t>UNIVERSITY</a:t>
            </a:r>
            <a:endParaRPr sz="800">
              <a:latin typeface="Times New Roman"/>
              <a:cs typeface="Times New Roman"/>
            </a:endParaRPr>
          </a:p>
        </p:txBody>
      </p:sp>
      <p:sp>
        <p:nvSpPr>
          <p:cNvPr id="4" name="object 4"/>
          <p:cNvSpPr txBox="1"/>
          <p:nvPr/>
        </p:nvSpPr>
        <p:spPr>
          <a:xfrm>
            <a:off x="6248115" y="6199235"/>
            <a:ext cx="76200" cy="147320"/>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BFBFBF"/>
                </a:solidFill>
                <a:latin typeface="Times New Roman"/>
                <a:cs typeface="Times New Roman"/>
              </a:rPr>
              <a:t>4</a:t>
            </a:r>
            <a:endParaRPr sz="800">
              <a:latin typeface="Times New Roman"/>
              <a:cs typeface="Times New Roman"/>
            </a:endParaRPr>
          </a:p>
        </p:txBody>
      </p:sp>
      <p:sp>
        <p:nvSpPr>
          <p:cNvPr id="5" name="object 5"/>
          <p:cNvSpPr txBox="1"/>
          <p:nvPr/>
        </p:nvSpPr>
        <p:spPr>
          <a:xfrm>
            <a:off x="472440" y="4884415"/>
            <a:ext cx="5951220" cy="299720"/>
          </a:xfrm>
          <a:prstGeom prst="rect">
            <a:avLst/>
          </a:prstGeom>
        </p:spPr>
        <p:txBody>
          <a:bodyPr vert="horz" wrap="square" lIns="0" tIns="12700" rIns="0" bIns="0" rtlCol="0">
            <a:spAutoFit/>
          </a:bodyPr>
          <a:lstStyle/>
          <a:p>
            <a:pPr marL="12700">
              <a:lnSpc>
                <a:spcPct val="100000"/>
              </a:lnSpc>
              <a:spcBef>
                <a:spcPts val="100"/>
              </a:spcBef>
              <a:tabLst>
                <a:tab pos="713105" algn="l"/>
                <a:tab pos="2689860" algn="l"/>
                <a:tab pos="4197350" algn="l"/>
              </a:tabLst>
            </a:pPr>
            <a:r>
              <a:rPr sz="1800" dirty="0">
                <a:latin typeface="Times New Roman"/>
                <a:cs typeface="Times New Roman"/>
              </a:rPr>
              <a:t>DT</a:t>
            </a:r>
            <a:r>
              <a:rPr sz="1800" spc="415" dirty="0">
                <a:latin typeface="Times New Roman"/>
                <a:cs typeface="Times New Roman"/>
              </a:rPr>
              <a:t> </a:t>
            </a:r>
            <a:r>
              <a:rPr sz="1800" dirty="0">
                <a:latin typeface="Times New Roman"/>
                <a:cs typeface="Times New Roman"/>
              </a:rPr>
              <a:t>$	</a:t>
            </a:r>
            <a:r>
              <a:rPr sz="1800" spc="-5" dirty="0">
                <a:latin typeface="Times New Roman"/>
                <a:cs typeface="Times New Roman"/>
              </a:rPr>
              <a:t>CD</a:t>
            </a:r>
            <a:r>
              <a:rPr sz="1800" spc="450" dirty="0">
                <a:latin typeface="Times New Roman"/>
                <a:cs typeface="Times New Roman"/>
              </a:rPr>
              <a:t> </a:t>
            </a:r>
            <a:r>
              <a:rPr sz="1800" spc="-5" dirty="0">
                <a:latin typeface="Times New Roman"/>
                <a:cs typeface="Times New Roman"/>
              </a:rPr>
              <a:t>CD</a:t>
            </a:r>
            <a:r>
              <a:rPr sz="1800" spc="450" dirty="0">
                <a:latin typeface="Times New Roman"/>
                <a:cs typeface="Times New Roman"/>
              </a:rPr>
              <a:t> </a:t>
            </a:r>
            <a:r>
              <a:rPr sz="1800" dirty="0">
                <a:latin typeface="Times New Roman"/>
                <a:cs typeface="Times New Roman"/>
              </a:rPr>
              <a:t>NN</a:t>
            </a:r>
            <a:r>
              <a:rPr sz="1800" spc="455" dirty="0">
                <a:latin typeface="Times New Roman"/>
                <a:cs typeface="Times New Roman"/>
              </a:rPr>
              <a:t> </a:t>
            </a:r>
            <a:r>
              <a:rPr sz="1800" dirty="0">
                <a:latin typeface="Times New Roman"/>
                <a:cs typeface="Times New Roman"/>
              </a:rPr>
              <a:t>NN	</a:t>
            </a:r>
            <a:r>
              <a:rPr sz="1800" spc="-5" dirty="0">
                <a:latin typeface="Times New Roman"/>
                <a:cs typeface="Times New Roman"/>
              </a:rPr>
              <a:t>VBZ</a:t>
            </a:r>
            <a:r>
              <a:rPr sz="1800" spc="455" dirty="0">
                <a:latin typeface="Times New Roman"/>
                <a:cs typeface="Times New Roman"/>
              </a:rPr>
              <a:t> </a:t>
            </a:r>
            <a:r>
              <a:rPr sz="1800" dirty="0">
                <a:latin typeface="Times New Roman"/>
                <a:cs typeface="Times New Roman"/>
              </a:rPr>
              <a:t>DT</a:t>
            </a:r>
            <a:r>
              <a:rPr sz="1800" spc="420" dirty="0">
                <a:latin typeface="Times New Roman"/>
                <a:cs typeface="Times New Roman"/>
              </a:rPr>
              <a:t> </a:t>
            </a:r>
            <a:r>
              <a:rPr sz="1800" spc="-5" dirty="0">
                <a:latin typeface="Times New Roman"/>
                <a:cs typeface="Times New Roman"/>
              </a:rPr>
              <a:t>JJ	</a:t>
            </a:r>
            <a:r>
              <a:rPr sz="1800" dirty="0">
                <a:latin typeface="Times New Roman"/>
                <a:cs typeface="Times New Roman"/>
              </a:rPr>
              <a:t>NN</a:t>
            </a:r>
            <a:r>
              <a:rPr sz="1800" spc="385" dirty="0">
                <a:latin typeface="Times New Roman"/>
                <a:cs typeface="Times New Roman"/>
              </a:rPr>
              <a:t> </a:t>
            </a:r>
            <a:r>
              <a:rPr sz="1800" spc="-20" dirty="0">
                <a:latin typeface="Times New Roman"/>
                <a:cs typeface="Times New Roman"/>
              </a:rPr>
              <a:t>TO</a:t>
            </a:r>
            <a:r>
              <a:rPr sz="1800" spc="385" dirty="0">
                <a:latin typeface="Times New Roman"/>
                <a:cs typeface="Times New Roman"/>
              </a:rPr>
              <a:t> </a:t>
            </a:r>
            <a:r>
              <a:rPr sz="1800" dirty="0">
                <a:latin typeface="Times New Roman"/>
                <a:cs typeface="Times New Roman"/>
              </a:rPr>
              <a:t>VB</a:t>
            </a:r>
            <a:r>
              <a:rPr sz="1800" spc="415" dirty="0">
                <a:latin typeface="Times New Roman"/>
                <a:cs typeface="Times New Roman"/>
              </a:rPr>
              <a:t> </a:t>
            </a:r>
            <a:r>
              <a:rPr sz="1800" dirty="0">
                <a:latin typeface="Times New Roman"/>
                <a:cs typeface="Times New Roman"/>
              </a:rPr>
              <a:t>NNP</a:t>
            </a:r>
            <a:endParaRPr sz="1800">
              <a:latin typeface="Times New Roman"/>
              <a:cs typeface="Times New Roman"/>
            </a:endParaRPr>
          </a:p>
        </p:txBody>
      </p:sp>
      <p:sp>
        <p:nvSpPr>
          <p:cNvPr id="6" name="object 6"/>
          <p:cNvSpPr txBox="1"/>
          <p:nvPr/>
        </p:nvSpPr>
        <p:spPr>
          <a:xfrm>
            <a:off x="472440" y="5443215"/>
            <a:ext cx="8354059" cy="269240"/>
          </a:xfrm>
          <a:prstGeom prst="rect">
            <a:avLst/>
          </a:prstGeom>
        </p:spPr>
        <p:txBody>
          <a:bodyPr vert="horz" wrap="square" lIns="0" tIns="12700" rIns="0" bIns="0" rtlCol="0">
            <a:spAutoFit/>
          </a:bodyPr>
          <a:lstStyle/>
          <a:p>
            <a:pPr marL="12700">
              <a:lnSpc>
                <a:spcPct val="100000"/>
              </a:lnSpc>
              <a:spcBef>
                <a:spcPts val="100"/>
              </a:spcBef>
            </a:pPr>
            <a:r>
              <a:rPr sz="1600" spc="-5" dirty="0">
                <a:latin typeface="Times New Roman"/>
                <a:cs typeface="Times New Roman"/>
              </a:rPr>
              <a:t>The </a:t>
            </a:r>
            <a:r>
              <a:rPr sz="1600" dirty="0">
                <a:latin typeface="Times New Roman"/>
                <a:cs typeface="Times New Roman"/>
              </a:rPr>
              <a:t>$ 1.4 billion robot</a:t>
            </a:r>
            <a:r>
              <a:rPr sz="1600" spc="5" dirty="0">
                <a:latin typeface="Times New Roman"/>
                <a:cs typeface="Times New Roman"/>
              </a:rPr>
              <a:t> </a:t>
            </a:r>
            <a:r>
              <a:rPr sz="1600" dirty="0">
                <a:latin typeface="Times New Roman"/>
                <a:cs typeface="Times New Roman"/>
              </a:rPr>
              <a:t>spacecraft</a:t>
            </a:r>
            <a:r>
              <a:rPr sz="1600" spc="5" dirty="0">
                <a:latin typeface="Times New Roman"/>
                <a:cs typeface="Times New Roman"/>
              </a:rPr>
              <a:t> </a:t>
            </a:r>
            <a:r>
              <a:rPr sz="1600" dirty="0">
                <a:solidFill>
                  <a:srgbClr val="6600FF"/>
                </a:solidFill>
                <a:latin typeface="Times New Roman"/>
                <a:cs typeface="Times New Roman"/>
              </a:rPr>
              <a:t>faces </a:t>
            </a:r>
            <a:r>
              <a:rPr sz="1600" dirty="0">
                <a:latin typeface="Times New Roman"/>
                <a:cs typeface="Times New Roman"/>
              </a:rPr>
              <a:t>a six-year journey</a:t>
            </a:r>
            <a:r>
              <a:rPr sz="1600" spc="-5" dirty="0">
                <a:latin typeface="Times New Roman"/>
                <a:cs typeface="Times New Roman"/>
              </a:rPr>
              <a:t> </a:t>
            </a:r>
            <a:r>
              <a:rPr sz="1600" dirty="0">
                <a:latin typeface="Times New Roman"/>
                <a:cs typeface="Times New Roman"/>
              </a:rPr>
              <a:t>to </a:t>
            </a:r>
            <a:r>
              <a:rPr sz="1600" dirty="0">
                <a:solidFill>
                  <a:srgbClr val="FF0000"/>
                </a:solidFill>
                <a:latin typeface="Times New Roman"/>
                <a:cs typeface="Times New Roman"/>
              </a:rPr>
              <a:t>explore </a:t>
            </a:r>
            <a:r>
              <a:rPr sz="1600" dirty="0">
                <a:latin typeface="Times New Roman"/>
                <a:cs typeface="Times New Roman"/>
              </a:rPr>
              <a:t>Jupiter and its 16 </a:t>
            </a:r>
            <a:r>
              <a:rPr sz="1600" spc="-5" dirty="0">
                <a:latin typeface="Times New Roman"/>
                <a:cs typeface="Times New Roman"/>
              </a:rPr>
              <a:t>known</a:t>
            </a:r>
            <a:r>
              <a:rPr sz="1600" dirty="0">
                <a:latin typeface="Times New Roman"/>
                <a:cs typeface="Times New Roman"/>
              </a:rPr>
              <a:t> moons .</a:t>
            </a:r>
            <a:endParaRPr sz="1600">
              <a:latin typeface="Times New Roman"/>
              <a:cs typeface="Times New Roman"/>
            </a:endParaRPr>
          </a:p>
        </p:txBody>
      </p:sp>
      <p:sp>
        <p:nvSpPr>
          <p:cNvPr id="7" name="object 7"/>
          <p:cNvSpPr/>
          <p:nvPr/>
        </p:nvSpPr>
        <p:spPr>
          <a:xfrm>
            <a:off x="628650" y="5175250"/>
            <a:ext cx="0" cy="228600"/>
          </a:xfrm>
          <a:custGeom>
            <a:avLst/>
            <a:gdLst/>
            <a:ahLst/>
            <a:cxnLst/>
            <a:rect l="l" t="t" r="r" b="b"/>
            <a:pathLst>
              <a:path h="228600">
                <a:moveTo>
                  <a:pt x="0" y="0"/>
                </a:moveTo>
                <a:lnTo>
                  <a:pt x="1" y="228600"/>
                </a:lnTo>
              </a:path>
            </a:pathLst>
          </a:custGeom>
          <a:ln w="12700">
            <a:solidFill>
              <a:srgbClr val="000000"/>
            </a:solidFill>
          </a:ln>
        </p:spPr>
        <p:txBody>
          <a:bodyPr wrap="square" lIns="0" tIns="0" rIns="0" bIns="0" rtlCol="0"/>
          <a:lstStyle/>
          <a:p>
            <a:endParaRPr/>
          </a:p>
        </p:txBody>
      </p:sp>
      <p:sp>
        <p:nvSpPr>
          <p:cNvPr id="8" name="object 8"/>
          <p:cNvSpPr/>
          <p:nvPr/>
        </p:nvSpPr>
        <p:spPr>
          <a:xfrm>
            <a:off x="933450" y="5175250"/>
            <a:ext cx="0" cy="228600"/>
          </a:xfrm>
          <a:custGeom>
            <a:avLst/>
            <a:gdLst/>
            <a:ahLst/>
            <a:cxnLst/>
            <a:rect l="l" t="t" r="r" b="b"/>
            <a:pathLst>
              <a:path h="228600">
                <a:moveTo>
                  <a:pt x="0" y="0"/>
                </a:moveTo>
                <a:lnTo>
                  <a:pt x="0" y="228600"/>
                </a:lnTo>
              </a:path>
            </a:pathLst>
          </a:custGeom>
          <a:ln w="12700">
            <a:solidFill>
              <a:srgbClr val="000000"/>
            </a:solidFill>
          </a:ln>
        </p:spPr>
        <p:txBody>
          <a:bodyPr wrap="square" lIns="0" tIns="0" rIns="0" bIns="0" rtlCol="0"/>
          <a:lstStyle/>
          <a:p>
            <a:endParaRPr/>
          </a:p>
        </p:txBody>
      </p:sp>
      <p:sp>
        <p:nvSpPr>
          <p:cNvPr id="9" name="object 9"/>
          <p:cNvSpPr/>
          <p:nvPr/>
        </p:nvSpPr>
        <p:spPr>
          <a:xfrm>
            <a:off x="1238250" y="5175250"/>
            <a:ext cx="0" cy="228600"/>
          </a:xfrm>
          <a:custGeom>
            <a:avLst/>
            <a:gdLst/>
            <a:ahLst/>
            <a:cxnLst/>
            <a:rect l="l" t="t" r="r" b="b"/>
            <a:pathLst>
              <a:path h="228600">
                <a:moveTo>
                  <a:pt x="0" y="0"/>
                </a:moveTo>
                <a:lnTo>
                  <a:pt x="0" y="228600"/>
                </a:lnTo>
              </a:path>
            </a:pathLst>
          </a:custGeom>
          <a:ln w="12700">
            <a:solidFill>
              <a:srgbClr val="000000"/>
            </a:solidFill>
          </a:ln>
        </p:spPr>
        <p:txBody>
          <a:bodyPr wrap="square" lIns="0" tIns="0" rIns="0" bIns="0" rtlCol="0"/>
          <a:lstStyle/>
          <a:p>
            <a:endParaRPr/>
          </a:p>
        </p:txBody>
      </p:sp>
      <p:sp>
        <p:nvSpPr>
          <p:cNvPr id="10" name="object 10"/>
          <p:cNvSpPr/>
          <p:nvPr/>
        </p:nvSpPr>
        <p:spPr>
          <a:xfrm>
            <a:off x="1695450" y="5175250"/>
            <a:ext cx="0" cy="228600"/>
          </a:xfrm>
          <a:custGeom>
            <a:avLst/>
            <a:gdLst/>
            <a:ahLst/>
            <a:cxnLst/>
            <a:rect l="l" t="t" r="r" b="b"/>
            <a:pathLst>
              <a:path h="228600">
                <a:moveTo>
                  <a:pt x="0" y="0"/>
                </a:moveTo>
                <a:lnTo>
                  <a:pt x="0" y="228600"/>
                </a:lnTo>
              </a:path>
            </a:pathLst>
          </a:custGeom>
          <a:ln w="12700">
            <a:solidFill>
              <a:srgbClr val="000000"/>
            </a:solidFill>
          </a:ln>
        </p:spPr>
        <p:txBody>
          <a:bodyPr wrap="square" lIns="0" tIns="0" rIns="0" bIns="0" rtlCol="0"/>
          <a:lstStyle/>
          <a:p>
            <a:endParaRPr/>
          </a:p>
        </p:txBody>
      </p:sp>
      <p:sp>
        <p:nvSpPr>
          <p:cNvPr id="11" name="object 11"/>
          <p:cNvSpPr/>
          <p:nvPr/>
        </p:nvSpPr>
        <p:spPr>
          <a:xfrm>
            <a:off x="2152650" y="5175250"/>
            <a:ext cx="0" cy="228600"/>
          </a:xfrm>
          <a:custGeom>
            <a:avLst/>
            <a:gdLst/>
            <a:ahLst/>
            <a:cxnLst/>
            <a:rect l="l" t="t" r="r" b="b"/>
            <a:pathLst>
              <a:path h="228600">
                <a:moveTo>
                  <a:pt x="0" y="0"/>
                </a:moveTo>
                <a:lnTo>
                  <a:pt x="0" y="228600"/>
                </a:lnTo>
              </a:path>
            </a:pathLst>
          </a:custGeom>
          <a:ln w="12700">
            <a:solidFill>
              <a:srgbClr val="000000"/>
            </a:solidFill>
          </a:ln>
        </p:spPr>
        <p:txBody>
          <a:bodyPr wrap="square" lIns="0" tIns="0" rIns="0" bIns="0" rtlCol="0"/>
          <a:lstStyle/>
          <a:p>
            <a:endParaRPr/>
          </a:p>
        </p:txBody>
      </p:sp>
      <p:sp>
        <p:nvSpPr>
          <p:cNvPr id="12" name="object 12"/>
          <p:cNvSpPr/>
          <p:nvPr/>
        </p:nvSpPr>
        <p:spPr>
          <a:xfrm>
            <a:off x="2609850" y="5175250"/>
            <a:ext cx="0" cy="228600"/>
          </a:xfrm>
          <a:custGeom>
            <a:avLst/>
            <a:gdLst/>
            <a:ahLst/>
            <a:cxnLst/>
            <a:rect l="l" t="t" r="r" b="b"/>
            <a:pathLst>
              <a:path h="228600">
                <a:moveTo>
                  <a:pt x="0" y="0"/>
                </a:moveTo>
                <a:lnTo>
                  <a:pt x="0" y="228600"/>
                </a:lnTo>
              </a:path>
            </a:pathLst>
          </a:custGeom>
          <a:ln w="12700">
            <a:solidFill>
              <a:srgbClr val="000000"/>
            </a:solidFill>
          </a:ln>
        </p:spPr>
        <p:txBody>
          <a:bodyPr wrap="square" lIns="0" tIns="0" rIns="0" bIns="0" rtlCol="0"/>
          <a:lstStyle/>
          <a:p>
            <a:endParaRPr/>
          </a:p>
        </p:txBody>
      </p:sp>
      <p:sp>
        <p:nvSpPr>
          <p:cNvPr id="13" name="object 13"/>
          <p:cNvSpPr/>
          <p:nvPr/>
        </p:nvSpPr>
        <p:spPr>
          <a:xfrm>
            <a:off x="3448050" y="5175250"/>
            <a:ext cx="0" cy="228600"/>
          </a:xfrm>
          <a:custGeom>
            <a:avLst/>
            <a:gdLst/>
            <a:ahLst/>
            <a:cxnLst/>
            <a:rect l="l" t="t" r="r" b="b"/>
            <a:pathLst>
              <a:path h="228600">
                <a:moveTo>
                  <a:pt x="0" y="0"/>
                </a:moveTo>
                <a:lnTo>
                  <a:pt x="1" y="228600"/>
                </a:lnTo>
              </a:path>
            </a:pathLst>
          </a:custGeom>
          <a:ln w="12700">
            <a:solidFill>
              <a:srgbClr val="000000"/>
            </a:solidFill>
          </a:ln>
        </p:spPr>
        <p:txBody>
          <a:bodyPr wrap="square" lIns="0" tIns="0" rIns="0" bIns="0" rtlCol="0"/>
          <a:lstStyle/>
          <a:p>
            <a:endParaRPr/>
          </a:p>
        </p:txBody>
      </p:sp>
      <p:sp>
        <p:nvSpPr>
          <p:cNvPr id="14" name="object 14"/>
          <p:cNvSpPr/>
          <p:nvPr/>
        </p:nvSpPr>
        <p:spPr>
          <a:xfrm>
            <a:off x="3829050" y="5175250"/>
            <a:ext cx="0" cy="228600"/>
          </a:xfrm>
          <a:custGeom>
            <a:avLst/>
            <a:gdLst/>
            <a:ahLst/>
            <a:cxnLst/>
            <a:rect l="l" t="t" r="r" b="b"/>
            <a:pathLst>
              <a:path h="228600">
                <a:moveTo>
                  <a:pt x="0" y="0"/>
                </a:moveTo>
                <a:lnTo>
                  <a:pt x="1" y="228600"/>
                </a:lnTo>
              </a:path>
            </a:pathLst>
          </a:custGeom>
          <a:ln w="12700">
            <a:solidFill>
              <a:srgbClr val="000000"/>
            </a:solidFill>
          </a:ln>
        </p:spPr>
        <p:txBody>
          <a:bodyPr wrap="square" lIns="0" tIns="0" rIns="0" bIns="0" rtlCol="0"/>
          <a:lstStyle/>
          <a:p>
            <a:endParaRPr/>
          </a:p>
        </p:txBody>
      </p:sp>
      <p:sp>
        <p:nvSpPr>
          <p:cNvPr id="15" name="object 15"/>
          <p:cNvSpPr/>
          <p:nvPr/>
        </p:nvSpPr>
        <p:spPr>
          <a:xfrm>
            <a:off x="4210050" y="5175250"/>
            <a:ext cx="0" cy="228600"/>
          </a:xfrm>
          <a:custGeom>
            <a:avLst/>
            <a:gdLst/>
            <a:ahLst/>
            <a:cxnLst/>
            <a:rect l="l" t="t" r="r" b="b"/>
            <a:pathLst>
              <a:path h="228600">
                <a:moveTo>
                  <a:pt x="0" y="0"/>
                </a:moveTo>
                <a:lnTo>
                  <a:pt x="1" y="228600"/>
                </a:lnTo>
              </a:path>
            </a:pathLst>
          </a:custGeom>
          <a:ln w="12700">
            <a:solidFill>
              <a:srgbClr val="000000"/>
            </a:solidFill>
          </a:ln>
        </p:spPr>
        <p:txBody>
          <a:bodyPr wrap="square" lIns="0" tIns="0" rIns="0" bIns="0" rtlCol="0"/>
          <a:lstStyle/>
          <a:p>
            <a:endParaRPr/>
          </a:p>
        </p:txBody>
      </p:sp>
      <p:sp>
        <p:nvSpPr>
          <p:cNvPr id="16" name="object 16"/>
          <p:cNvSpPr/>
          <p:nvPr/>
        </p:nvSpPr>
        <p:spPr>
          <a:xfrm>
            <a:off x="4819650" y="5175250"/>
            <a:ext cx="0" cy="228600"/>
          </a:xfrm>
          <a:custGeom>
            <a:avLst/>
            <a:gdLst/>
            <a:ahLst/>
            <a:cxnLst/>
            <a:rect l="l" t="t" r="r" b="b"/>
            <a:pathLst>
              <a:path h="228600">
                <a:moveTo>
                  <a:pt x="0" y="0"/>
                </a:moveTo>
                <a:lnTo>
                  <a:pt x="1" y="228600"/>
                </a:lnTo>
              </a:path>
            </a:pathLst>
          </a:custGeom>
          <a:ln w="12700">
            <a:solidFill>
              <a:srgbClr val="000000"/>
            </a:solidFill>
          </a:ln>
        </p:spPr>
        <p:txBody>
          <a:bodyPr wrap="square" lIns="0" tIns="0" rIns="0" bIns="0" rtlCol="0"/>
          <a:lstStyle/>
          <a:p>
            <a:endParaRPr/>
          </a:p>
        </p:txBody>
      </p:sp>
      <p:sp>
        <p:nvSpPr>
          <p:cNvPr id="17" name="object 17"/>
          <p:cNvSpPr/>
          <p:nvPr/>
        </p:nvSpPr>
        <p:spPr>
          <a:xfrm>
            <a:off x="5353050" y="5175250"/>
            <a:ext cx="0" cy="228600"/>
          </a:xfrm>
          <a:custGeom>
            <a:avLst/>
            <a:gdLst/>
            <a:ahLst/>
            <a:cxnLst/>
            <a:rect l="l" t="t" r="r" b="b"/>
            <a:pathLst>
              <a:path h="228600">
                <a:moveTo>
                  <a:pt x="0" y="0"/>
                </a:moveTo>
                <a:lnTo>
                  <a:pt x="1" y="228600"/>
                </a:lnTo>
              </a:path>
            </a:pathLst>
          </a:custGeom>
          <a:ln w="12700">
            <a:solidFill>
              <a:srgbClr val="000000"/>
            </a:solidFill>
          </a:ln>
        </p:spPr>
        <p:txBody>
          <a:bodyPr wrap="square" lIns="0" tIns="0" rIns="0" bIns="0" rtlCol="0"/>
          <a:lstStyle/>
          <a:p>
            <a:endParaRPr/>
          </a:p>
        </p:txBody>
      </p:sp>
      <p:sp>
        <p:nvSpPr>
          <p:cNvPr id="18" name="object 18"/>
          <p:cNvSpPr/>
          <p:nvPr/>
        </p:nvSpPr>
        <p:spPr>
          <a:xfrm>
            <a:off x="5657850" y="5175250"/>
            <a:ext cx="0" cy="228600"/>
          </a:xfrm>
          <a:custGeom>
            <a:avLst/>
            <a:gdLst/>
            <a:ahLst/>
            <a:cxnLst/>
            <a:rect l="l" t="t" r="r" b="b"/>
            <a:pathLst>
              <a:path h="228600">
                <a:moveTo>
                  <a:pt x="0" y="0"/>
                </a:moveTo>
                <a:lnTo>
                  <a:pt x="1" y="228600"/>
                </a:lnTo>
              </a:path>
            </a:pathLst>
          </a:custGeom>
          <a:ln w="12700">
            <a:solidFill>
              <a:srgbClr val="000000"/>
            </a:solidFill>
          </a:ln>
        </p:spPr>
        <p:txBody>
          <a:bodyPr wrap="square" lIns="0" tIns="0" rIns="0" bIns="0" rtlCol="0"/>
          <a:lstStyle/>
          <a:p>
            <a:endParaRPr/>
          </a:p>
        </p:txBody>
      </p:sp>
      <p:sp>
        <p:nvSpPr>
          <p:cNvPr id="19" name="object 19"/>
          <p:cNvSpPr/>
          <p:nvPr/>
        </p:nvSpPr>
        <p:spPr>
          <a:xfrm>
            <a:off x="6267450" y="5175250"/>
            <a:ext cx="0" cy="228600"/>
          </a:xfrm>
          <a:custGeom>
            <a:avLst/>
            <a:gdLst/>
            <a:ahLst/>
            <a:cxnLst/>
            <a:rect l="l" t="t" r="r" b="b"/>
            <a:pathLst>
              <a:path h="228600">
                <a:moveTo>
                  <a:pt x="0" y="0"/>
                </a:moveTo>
                <a:lnTo>
                  <a:pt x="1" y="228600"/>
                </a:lnTo>
              </a:path>
            </a:pathLst>
          </a:custGeom>
          <a:ln w="12700">
            <a:solidFill>
              <a:srgbClr val="000000"/>
            </a:solidFill>
          </a:ln>
        </p:spPr>
        <p:txBody>
          <a:bodyPr wrap="square" lIns="0" tIns="0" rIns="0" bIns="0" rtlCol="0"/>
          <a:lstStyle/>
          <a:p>
            <a:endParaRPr/>
          </a:p>
        </p:txBody>
      </p:sp>
      <p:sp>
        <p:nvSpPr>
          <p:cNvPr id="20" name="object 20"/>
          <p:cNvSpPr/>
          <p:nvPr/>
        </p:nvSpPr>
        <p:spPr>
          <a:xfrm>
            <a:off x="6877050" y="5175250"/>
            <a:ext cx="0" cy="228600"/>
          </a:xfrm>
          <a:custGeom>
            <a:avLst/>
            <a:gdLst/>
            <a:ahLst/>
            <a:cxnLst/>
            <a:rect l="l" t="t" r="r" b="b"/>
            <a:pathLst>
              <a:path h="228600">
                <a:moveTo>
                  <a:pt x="0" y="0"/>
                </a:moveTo>
                <a:lnTo>
                  <a:pt x="0" y="228600"/>
                </a:lnTo>
              </a:path>
            </a:pathLst>
          </a:custGeom>
          <a:ln w="12700">
            <a:solidFill>
              <a:srgbClr val="000000"/>
            </a:solidFill>
          </a:ln>
        </p:spPr>
        <p:txBody>
          <a:bodyPr wrap="square" lIns="0" tIns="0" rIns="0" bIns="0" rtlCol="0"/>
          <a:lstStyle/>
          <a:p>
            <a:endParaRPr/>
          </a:p>
        </p:txBody>
      </p:sp>
      <p:sp>
        <p:nvSpPr>
          <p:cNvPr id="21" name="object 21"/>
          <p:cNvSpPr/>
          <p:nvPr/>
        </p:nvSpPr>
        <p:spPr>
          <a:xfrm>
            <a:off x="7181850" y="5175250"/>
            <a:ext cx="0" cy="228600"/>
          </a:xfrm>
          <a:custGeom>
            <a:avLst/>
            <a:gdLst/>
            <a:ahLst/>
            <a:cxnLst/>
            <a:rect l="l" t="t" r="r" b="b"/>
            <a:pathLst>
              <a:path h="228600">
                <a:moveTo>
                  <a:pt x="0" y="0"/>
                </a:moveTo>
                <a:lnTo>
                  <a:pt x="0" y="228600"/>
                </a:lnTo>
              </a:path>
            </a:pathLst>
          </a:custGeom>
          <a:ln w="12700">
            <a:solidFill>
              <a:srgbClr val="000000"/>
            </a:solidFill>
          </a:ln>
        </p:spPr>
        <p:txBody>
          <a:bodyPr wrap="square" lIns="0" tIns="0" rIns="0" bIns="0" rtlCol="0"/>
          <a:lstStyle/>
          <a:p>
            <a:endParaRPr/>
          </a:p>
        </p:txBody>
      </p:sp>
      <p:sp>
        <p:nvSpPr>
          <p:cNvPr id="22" name="object 22"/>
          <p:cNvSpPr/>
          <p:nvPr/>
        </p:nvSpPr>
        <p:spPr>
          <a:xfrm>
            <a:off x="7562850" y="5175250"/>
            <a:ext cx="0" cy="228600"/>
          </a:xfrm>
          <a:custGeom>
            <a:avLst/>
            <a:gdLst/>
            <a:ahLst/>
            <a:cxnLst/>
            <a:rect l="l" t="t" r="r" b="b"/>
            <a:pathLst>
              <a:path h="228600">
                <a:moveTo>
                  <a:pt x="0" y="0"/>
                </a:moveTo>
                <a:lnTo>
                  <a:pt x="0" y="228600"/>
                </a:lnTo>
              </a:path>
            </a:pathLst>
          </a:custGeom>
          <a:ln w="12700">
            <a:solidFill>
              <a:srgbClr val="000000"/>
            </a:solidFill>
          </a:ln>
        </p:spPr>
        <p:txBody>
          <a:bodyPr wrap="square" lIns="0" tIns="0" rIns="0" bIns="0" rtlCol="0"/>
          <a:lstStyle/>
          <a:p>
            <a:endParaRPr/>
          </a:p>
        </p:txBody>
      </p:sp>
      <p:sp>
        <p:nvSpPr>
          <p:cNvPr id="23" name="object 23"/>
          <p:cNvSpPr/>
          <p:nvPr/>
        </p:nvSpPr>
        <p:spPr>
          <a:xfrm>
            <a:off x="8020050" y="5175250"/>
            <a:ext cx="0" cy="228600"/>
          </a:xfrm>
          <a:custGeom>
            <a:avLst/>
            <a:gdLst/>
            <a:ahLst/>
            <a:cxnLst/>
            <a:rect l="l" t="t" r="r" b="b"/>
            <a:pathLst>
              <a:path h="228600">
                <a:moveTo>
                  <a:pt x="0" y="0"/>
                </a:moveTo>
                <a:lnTo>
                  <a:pt x="0" y="228600"/>
                </a:lnTo>
              </a:path>
            </a:pathLst>
          </a:custGeom>
          <a:ln w="12700">
            <a:solidFill>
              <a:srgbClr val="000000"/>
            </a:solidFill>
          </a:ln>
        </p:spPr>
        <p:txBody>
          <a:bodyPr wrap="square" lIns="0" tIns="0" rIns="0" bIns="0" rtlCol="0"/>
          <a:lstStyle/>
          <a:p>
            <a:endParaRPr/>
          </a:p>
        </p:txBody>
      </p:sp>
      <p:sp>
        <p:nvSpPr>
          <p:cNvPr id="24" name="object 24"/>
          <p:cNvSpPr/>
          <p:nvPr/>
        </p:nvSpPr>
        <p:spPr>
          <a:xfrm>
            <a:off x="8401050" y="5175250"/>
            <a:ext cx="0" cy="228600"/>
          </a:xfrm>
          <a:custGeom>
            <a:avLst/>
            <a:gdLst/>
            <a:ahLst/>
            <a:cxnLst/>
            <a:rect l="l" t="t" r="r" b="b"/>
            <a:pathLst>
              <a:path h="228600">
                <a:moveTo>
                  <a:pt x="0" y="0"/>
                </a:moveTo>
                <a:lnTo>
                  <a:pt x="0" y="228600"/>
                </a:lnTo>
              </a:path>
            </a:pathLst>
          </a:custGeom>
          <a:ln w="12700">
            <a:solidFill>
              <a:srgbClr val="000000"/>
            </a:solidFill>
          </a:ln>
        </p:spPr>
        <p:txBody>
          <a:bodyPr wrap="square" lIns="0" tIns="0" rIns="0" bIns="0" rtlCol="0"/>
          <a:lstStyle/>
          <a:p>
            <a:endParaRPr/>
          </a:p>
        </p:txBody>
      </p:sp>
      <p:sp>
        <p:nvSpPr>
          <p:cNvPr id="25" name="object 25"/>
          <p:cNvSpPr/>
          <p:nvPr/>
        </p:nvSpPr>
        <p:spPr>
          <a:xfrm>
            <a:off x="8858250" y="5175250"/>
            <a:ext cx="0" cy="228600"/>
          </a:xfrm>
          <a:custGeom>
            <a:avLst/>
            <a:gdLst/>
            <a:ahLst/>
            <a:cxnLst/>
            <a:rect l="l" t="t" r="r" b="b"/>
            <a:pathLst>
              <a:path h="228600">
                <a:moveTo>
                  <a:pt x="0" y="0"/>
                </a:moveTo>
                <a:lnTo>
                  <a:pt x="0" y="228600"/>
                </a:lnTo>
              </a:path>
            </a:pathLst>
          </a:custGeom>
          <a:ln w="12700">
            <a:solidFill>
              <a:srgbClr val="000000"/>
            </a:solidFill>
          </a:ln>
        </p:spPr>
        <p:txBody>
          <a:bodyPr wrap="square" lIns="0" tIns="0" rIns="0" bIns="0" rtlCol="0"/>
          <a:lstStyle/>
          <a:p>
            <a:endParaRPr/>
          </a:p>
        </p:txBody>
      </p:sp>
      <p:sp>
        <p:nvSpPr>
          <p:cNvPr id="26" name="object 26"/>
          <p:cNvSpPr txBox="1"/>
          <p:nvPr/>
        </p:nvSpPr>
        <p:spPr>
          <a:xfrm>
            <a:off x="864645" y="1588109"/>
            <a:ext cx="6756400" cy="1886585"/>
          </a:xfrm>
          <a:prstGeom prst="rect">
            <a:avLst/>
          </a:prstGeom>
        </p:spPr>
        <p:txBody>
          <a:bodyPr vert="horz" wrap="square" lIns="0" tIns="88900" rIns="0" bIns="0" rtlCol="0">
            <a:spAutoFit/>
          </a:bodyPr>
          <a:lstStyle/>
          <a:p>
            <a:pPr marL="12700">
              <a:lnSpc>
                <a:spcPct val="100000"/>
              </a:lnSpc>
              <a:spcBef>
                <a:spcPts val="700"/>
              </a:spcBef>
            </a:pPr>
            <a:r>
              <a:rPr sz="2000" spc="-5" dirty="0">
                <a:solidFill>
                  <a:srgbClr val="595959"/>
                </a:solidFill>
                <a:latin typeface="Times New Roman"/>
                <a:cs typeface="Times New Roman"/>
              </a:rPr>
              <a:t>Each syntactic</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constituent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candidate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labeling.</a:t>
            </a:r>
            <a:endParaRPr sz="2000">
              <a:latin typeface="Times New Roman"/>
              <a:cs typeface="Times New Roman"/>
            </a:endParaRPr>
          </a:p>
          <a:p>
            <a:pPr marL="12700">
              <a:lnSpc>
                <a:spcPts val="2395"/>
              </a:lnSpc>
              <a:spcBef>
                <a:spcPts val="600"/>
              </a:spcBef>
            </a:pPr>
            <a:r>
              <a:rPr sz="2000" spc="-5" dirty="0">
                <a:solidFill>
                  <a:srgbClr val="595959"/>
                </a:solidFill>
                <a:latin typeface="Times New Roman"/>
                <a:cs typeface="Times New Roman"/>
              </a:rPr>
              <a:t>Define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features from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parse tree with</a:t>
            </a:r>
            <a:r>
              <a:rPr sz="2000" dirty="0">
                <a:solidFill>
                  <a:srgbClr val="595959"/>
                </a:solidFill>
                <a:latin typeface="Times New Roman"/>
                <a:cs typeface="Times New Roman"/>
              </a:rPr>
              <a:t> </a:t>
            </a:r>
            <a:r>
              <a:rPr sz="2000" spc="-5" dirty="0">
                <a:solidFill>
                  <a:srgbClr val="595959"/>
                </a:solidFill>
                <a:latin typeface="Times New Roman"/>
                <a:cs typeface="Times New Roman"/>
              </a:rPr>
              <a:t>part-of-speech</a:t>
            </a:r>
            <a:r>
              <a:rPr sz="2000" dirty="0">
                <a:solidFill>
                  <a:srgbClr val="595959"/>
                </a:solidFill>
                <a:latin typeface="Times New Roman"/>
                <a:cs typeface="Times New Roman"/>
              </a:rPr>
              <a:t> </a:t>
            </a:r>
            <a:r>
              <a:rPr sz="2000" spc="-5" dirty="0">
                <a:solidFill>
                  <a:srgbClr val="595959"/>
                </a:solidFill>
                <a:latin typeface="Times New Roman"/>
                <a:cs typeface="Times New Roman"/>
              </a:rPr>
              <a:t>tags </a:t>
            </a:r>
            <a:r>
              <a:rPr sz="2000" dirty="0">
                <a:solidFill>
                  <a:srgbClr val="595959"/>
                </a:solidFill>
                <a:latin typeface="Times New Roman"/>
                <a:cs typeface="Times New Roman"/>
              </a:rPr>
              <a:t>on </a:t>
            </a:r>
            <a:r>
              <a:rPr sz="2000" spc="-5" dirty="0">
                <a:solidFill>
                  <a:srgbClr val="595959"/>
                </a:solidFill>
                <a:latin typeface="Times New Roman"/>
                <a:cs typeface="Times New Roman"/>
              </a:rPr>
              <a:t>words.</a:t>
            </a:r>
            <a:endParaRPr sz="2000">
              <a:latin typeface="Times New Roman"/>
              <a:cs typeface="Times New Roman"/>
            </a:endParaRPr>
          </a:p>
          <a:p>
            <a:pPr marR="1538605" algn="ctr">
              <a:lnSpc>
                <a:spcPts val="2155"/>
              </a:lnSpc>
            </a:pPr>
            <a:r>
              <a:rPr sz="1800" dirty="0">
                <a:latin typeface="Times New Roman"/>
                <a:cs typeface="Times New Roman"/>
              </a:rPr>
              <a:t>S</a:t>
            </a:r>
            <a:endParaRPr sz="1800">
              <a:latin typeface="Times New Roman"/>
              <a:cs typeface="Times New Roman"/>
            </a:endParaRPr>
          </a:p>
          <a:p>
            <a:pPr marR="353060" algn="ctr">
              <a:lnSpc>
                <a:spcPct val="100000"/>
              </a:lnSpc>
              <a:spcBef>
                <a:spcPts val="40"/>
              </a:spcBef>
            </a:pPr>
            <a:r>
              <a:rPr sz="1800" dirty="0">
                <a:latin typeface="Times New Roman"/>
                <a:cs typeface="Times New Roman"/>
              </a:rPr>
              <a:t>VP</a:t>
            </a:r>
            <a:endParaRPr sz="1800">
              <a:latin typeface="Times New Roman"/>
              <a:cs typeface="Times New Roman"/>
            </a:endParaRPr>
          </a:p>
          <a:p>
            <a:pPr marR="744855" algn="ctr">
              <a:lnSpc>
                <a:spcPts val="2130"/>
              </a:lnSpc>
              <a:spcBef>
                <a:spcPts val="40"/>
              </a:spcBef>
              <a:tabLst>
                <a:tab pos="1771014" algn="l"/>
              </a:tabLst>
            </a:pPr>
            <a:r>
              <a:rPr sz="1800" dirty="0">
                <a:latin typeface="Times New Roman"/>
                <a:cs typeface="Times New Roman"/>
              </a:rPr>
              <a:t>NP	NP</a:t>
            </a:r>
            <a:endParaRPr sz="1800">
              <a:latin typeface="Times New Roman"/>
              <a:cs typeface="Times New Roman"/>
            </a:endParaRPr>
          </a:p>
          <a:p>
            <a:pPr marL="2225040" algn="ctr">
              <a:lnSpc>
                <a:spcPts val="2130"/>
              </a:lnSpc>
            </a:pPr>
            <a:r>
              <a:rPr sz="1800" dirty="0">
                <a:latin typeface="Times New Roman"/>
                <a:cs typeface="Times New Roman"/>
              </a:rPr>
              <a:t>S</a:t>
            </a:r>
            <a:endParaRPr sz="1800">
              <a:latin typeface="Times New Roman"/>
              <a:cs typeface="Times New Roman"/>
            </a:endParaRPr>
          </a:p>
        </p:txBody>
      </p:sp>
      <p:sp>
        <p:nvSpPr>
          <p:cNvPr id="27" name="object 27"/>
          <p:cNvSpPr txBox="1"/>
          <p:nvPr/>
        </p:nvSpPr>
        <p:spPr>
          <a:xfrm>
            <a:off x="2123567" y="3454077"/>
            <a:ext cx="5721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ADJP</a:t>
            </a:r>
            <a:endParaRPr sz="1800">
              <a:latin typeface="Times New Roman"/>
              <a:cs typeface="Times New Roman"/>
            </a:endParaRPr>
          </a:p>
        </p:txBody>
      </p:sp>
      <p:sp>
        <p:nvSpPr>
          <p:cNvPr id="28" name="object 28"/>
          <p:cNvSpPr txBox="1"/>
          <p:nvPr/>
        </p:nvSpPr>
        <p:spPr>
          <a:xfrm>
            <a:off x="5846762" y="3454077"/>
            <a:ext cx="3181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VP</a:t>
            </a:r>
            <a:endParaRPr sz="1800">
              <a:latin typeface="Times New Roman"/>
              <a:cs typeface="Times New Roman"/>
            </a:endParaRPr>
          </a:p>
        </p:txBody>
      </p:sp>
      <p:sp>
        <p:nvSpPr>
          <p:cNvPr id="29" name="object 29"/>
          <p:cNvSpPr txBox="1"/>
          <p:nvPr/>
        </p:nvSpPr>
        <p:spPr>
          <a:xfrm>
            <a:off x="6475412" y="3720777"/>
            <a:ext cx="3181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VP</a:t>
            </a:r>
            <a:endParaRPr sz="1800">
              <a:latin typeface="Times New Roman"/>
              <a:cs typeface="Times New Roman"/>
            </a:endParaRPr>
          </a:p>
        </p:txBody>
      </p:sp>
      <p:sp>
        <p:nvSpPr>
          <p:cNvPr id="30" name="object 30"/>
          <p:cNvSpPr txBox="1"/>
          <p:nvPr/>
        </p:nvSpPr>
        <p:spPr>
          <a:xfrm>
            <a:off x="1507489" y="4000177"/>
            <a:ext cx="3181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QP</a:t>
            </a:r>
            <a:endParaRPr sz="1800">
              <a:latin typeface="Times New Roman"/>
              <a:cs typeface="Times New Roman"/>
            </a:endParaRPr>
          </a:p>
        </p:txBody>
      </p:sp>
      <p:sp>
        <p:nvSpPr>
          <p:cNvPr id="31" name="object 31"/>
          <p:cNvSpPr txBox="1"/>
          <p:nvPr/>
        </p:nvSpPr>
        <p:spPr>
          <a:xfrm>
            <a:off x="7051040" y="4000177"/>
            <a:ext cx="3181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Times New Roman"/>
                <a:cs typeface="Times New Roman"/>
              </a:rPr>
              <a:t>NP</a:t>
            </a:r>
            <a:endParaRPr sz="1800">
              <a:latin typeface="Times New Roman"/>
              <a:cs typeface="Times New Roman"/>
            </a:endParaRPr>
          </a:p>
        </p:txBody>
      </p:sp>
      <p:sp>
        <p:nvSpPr>
          <p:cNvPr id="32" name="object 32"/>
          <p:cNvSpPr txBox="1"/>
          <p:nvPr/>
        </p:nvSpPr>
        <p:spPr>
          <a:xfrm>
            <a:off x="6536690" y="4279577"/>
            <a:ext cx="2341880" cy="904875"/>
          </a:xfrm>
          <a:prstGeom prst="rect">
            <a:avLst/>
          </a:prstGeom>
        </p:spPr>
        <p:txBody>
          <a:bodyPr vert="horz" wrap="square" lIns="0" tIns="12700" rIns="0" bIns="0" rtlCol="0">
            <a:spAutoFit/>
          </a:bodyPr>
          <a:lstStyle/>
          <a:p>
            <a:pPr marL="12700">
              <a:lnSpc>
                <a:spcPct val="100000"/>
              </a:lnSpc>
              <a:spcBef>
                <a:spcPts val="100"/>
              </a:spcBef>
              <a:tabLst>
                <a:tab pos="1097915" algn="l"/>
              </a:tabLst>
            </a:pPr>
            <a:r>
              <a:rPr sz="1800" dirty="0">
                <a:latin typeface="Times New Roman"/>
                <a:cs typeface="Times New Roman"/>
              </a:rPr>
              <a:t>NP	NP</a:t>
            </a:r>
            <a:endParaRPr sz="1800">
              <a:latin typeface="Times New Roman"/>
              <a:cs typeface="Times New Roman"/>
            </a:endParaRPr>
          </a:p>
          <a:p>
            <a:pPr>
              <a:lnSpc>
                <a:spcPct val="100000"/>
              </a:lnSpc>
              <a:spcBef>
                <a:spcPts val="15"/>
              </a:spcBef>
            </a:pPr>
            <a:endParaRPr sz="2250">
              <a:latin typeface="Times New Roman"/>
              <a:cs typeface="Times New Roman"/>
            </a:endParaRPr>
          </a:p>
          <a:p>
            <a:pPr marL="36195">
              <a:lnSpc>
                <a:spcPct val="100000"/>
              </a:lnSpc>
            </a:pPr>
            <a:r>
              <a:rPr sz="1800" spc="-5" dirty="0">
                <a:latin typeface="Times New Roman"/>
                <a:cs typeface="Times New Roman"/>
              </a:rPr>
              <a:t>CC</a:t>
            </a:r>
            <a:r>
              <a:rPr sz="1800" spc="425" dirty="0">
                <a:latin typeface="Times New Roman"/>
                <a:cs typeface="Times New Roman"/>
              </a:rPr>
              <a:t> </a:t>
            </a:r>
            <a:r>
              <a:rPr sz="1800" spc="-5" dirty="0">
                <a:latin typeface="Times New Roman"/>
                <a:cs typeface="Times New Roman"/>
              </a:rPr>
              <a:t>PRP$</a:t>
            </a:r>
            <a:r>
              <a:rPr sz="1800" spc="-10" dirty="0">
                <a:latin typeface="Times New Roman"/>
                <a:cs typeface="Times New Roman"/>
              </a:rPr>
              <a:t> </a:t>
            </a:r>
            <a:r>
              <a:rPr sz="1800" spc="-5" dirty="0">
                <a:latin typeface="Times New Roman"/>
                <a:cs typeface="Times New Roman"/>
              </a:rPr>
              <a:t>CD</a:t>
            </a:r>
            <a:r>
              <a:rPr sz="1800" spc="-10" dirty="0">
                <a:latin typeface="Times New Roman"/>
                <a:cs typeface="Times New Roman"/>
              </a:rPr>
              <a:t> </a:t>
            </a:r>
            <a:r>
              <a:rPr sz="1800" spc="-5" dirty="0">
                <a:latin typeface="Times New Roman"/>
                <a:cs typeface="Times New Roman"/>
              </a:rPr>
              <a:t>JJ</a:t>
            </a:r>
            <a:r>
              <a:rPr sz="1800" spc="425" dirty="0">
                <a:latin typeface="Times New Roman"/>
                <a:cs typeface="Times New Roman"/>
              </a:rPr>
              <a:t> </a:t>
            </a:r>
            <a:r>
              <a:rPr sz="1800" dirty="0">
                <a:latin typeface="Times New Roman"/>
                <a:cs typeface="Times New Roman"/>
              </a:rPr>
              <a:t>NNS</a:t>
            </a:r>
            <a:r>
              <a:rPr sz="1800" spc="425" dirty="0">
                <a:latin typeface="Times New Roman"/>
                <a:cs typeface="Times New Roman"/>
              </a:rPr>
              <a:t> </a:t>
            </a:r>
            <a:r>
              <a:rPr sz="1800" dirty="0">
                <a:latin typeface="Times New Roman"/>
                <a:cs typeface="Times New Roman"/>
              </a:rPr>
              <a:t>.</a:t>
            </a:r>
            <a:endParaRPr sz="1800">
              <a:latin typeface="Times New Roman"/>
              <a:cs typeface="Times New Roman"/>
            </a:endParaRPr>
          </a:p>
        </p:txBody>
      </p:sp>
      <p:sp>
        <p:nvSpPr>
          <p:cNvPr id="33" name="object 33"/>
          <p:cNvSpPr/>
          <p:nvPr/>
        </p:nvSpPr>
        <p:spPr>
          <a:xfrm>
            <a:off x="3587750" y="2647950"/>
            <a:ext cx="304800" cy="152400"/>
          </a:xfrm>
          <a:custGeom>
            <a:avLst/>
            <a:gdLst/>
            <a:ahLst/>
            <a:cxnLst/>
            <a:rect l="l" t="t" r="r" b="b"/>
            <a:pathLst>
              <a:path w="304800" h="152400">
                <a:moveTo>
                  <a:pt x="0" y="0"/>
                </a:moveTo>
                <a:lnTo>
                  <a:pt x="304800" y="152400"/>
                </a:lnTo>
              </a:path>
            </a:pathLst>
          </a:custGeom>
          <a:ln w="12700">
            <a:solidFill>
              <a:srgbClr val="000000"/>
            </a:solidFill>
          </a:ln>
        </p:spPr>
        <p:txBody>
          <a:bodyPr wrap="square" lIns="0" tIns="0" rIns="0" bIns="0" rtlCol="0"/>
          <a:lstStyle/>
          <a:p>
            <a:endParaRPr/>
          </a:p>
        </p:txBody>
      </p:sp>
      <p:sp>
        <p:nvSpPr>
          <p:cNvPr id="34" name="object 34"/>
          <p:cNvSpPr/>
          <p:nvPr/>
        </p:nvSpPr>
        <p:spPr>
          <a:xfrm>
            <a:off x="4273550" y="2952750"/>
            <a:ext cx="304800" cy="152400"/>
          </a:xfrm>
          <a:custGeom>
            <a:avLst/>
            <a:gdLst/>
            <a:ahLst/>
            <a:cxnLst/>
            <a:rect l="l" t="t" r="r" b="b"/>
            <a:pathLst>
              <a:path w="304800" h="152400">
                <a:moveTo>
                  <a:pt x="0" y="0"/>
                </a:moveTo>
                <a:lnTo>
                  <a:pt x="304800" y="152400"/>
                </a:lnTo>
              </a:path>
            </a:pathLst>
          </a:custGeom>
          <a:ln w="12700">
            <a:solidFill>
              <a:srgbClr val="000000"/>
            </a:solidFill>
          </a:ln>
        </p:spPr>
        <p:txBody>
          <a:bodyPr wrap="square" lIns="0" tIns="0" rIns="0" bIns="0" rtlCol="0"/>
          <a:lstStyle/>
          <a:p>
            <a:endParaRPr/>
          </a:p>
        </p:txBody>
      </p:sp>
      <p:sp>
        <p:nvSpPr>
          <p:cNvPr id="35" name="object 35"/>
          <p:cNvSpPr/>
          <p:nvPr/>
        </p:nvSpPr>
        <p:spPr>
          <a:xfrm>
            <a:off x="4959350" y="3257550"/>
            <a:ext cx="304800" cy="152400"/>
          </a:xfrm>
          <a:custGeom>
            <a:avLst/>
            <a:gdLst/>
            <a:ahLst/>
            <a:cxnLst/>
            <a:rect l="l" t="t" r="r" b="b"/>
            <a:pathLst>
              <a:path w="304800" h="152400">
                <a:moveTo>
                  <a:pt x="0" y="0"/>
                </a:moveTo>
                <a:lnTo>
                  <a:pt x="304800" y="152400"/>
                </a:lnTo>
              </a:path>
            </a:pathLst>
          </a:custGeom>
          <a:ln w="12700">
            <a:solidFill>
              <a:srgbClr val="000000"/>
            </a:solidFill>
          </a:ln>
        </p:spPr>
        <p:txBody>
          <a:bodyPr wrap="square" lIns="0" tIns="0" rIns="0" bIns="0" rtlCol="0"/>
          <a:lstStyle/>
          <a:p>
            <a:endParaRPr/>
          </a:p>
        </p:txBody>
      </p:sp>
      <p:sp>
        <p:nvSpPr>
          <p:cNvPr id="36" name="object 36"/>
          <p:cNvSpPr/>
          <p:nvPr/>
        </p:nvSpPr>
        <p:spPr>
          <a:xfrm>
            <a:off x="5492750" y="3486150"/>
            <a:ext cx="304800" cy="152400"/>
          </a:xfrm>
          <a:custGeom>
            <a:avLst/>
            <a:gdLst/>
            <a:ahLst/>
            <a:cxnLst/>
            <a:rect l="l" t="t" r="r" b="b"/>
            <a:pathLst>
              <a:path w="304800" h="152400">
                <a:moveTo>
                  <a:pt x="0" y="0"/>
                </a:moveTo>
                <a:lnTo>
                  <a:pt x="304800" y="152400"/>
                </a:lnTo>
              </a:path>
            </a:pathLst>
          </a:custGeom>
          <a:ln w="12700">
            <a:solidFill>
              <a:srgbClr val="000000"/>
            </a:solidFill>
          </a:ln>
        </p:spPr>
        <p:txBody>
          <a:bodyPr wrap="square" lIns="0" tIns="0" rIns="0" bIns="0" rtlCol="0"/>
          <a:lstStyle/>
          <a:p>
            <a:endParaRPr/>
          </a:p>
        </p:txBody>
      </p:sp>
      <p:sp>
        <p:nvSpPr>
          <p:cNvPr id="37" name="object 37"/>
          <p:cNvSpPr/>
          <p:nvPr/>
        </p:nvSpPr>
        <p:spPr>
          <a:xfrm>
            <a:off x="6102350" y="3790950"/>
            <a:ext cx="304800" cy="152400"/>
          </a:xfrm>
          <a:custGeom>
            <a:avLst/>
            <a:gdLst/>
            <a:ahLst/>
            <a:cxnLst/>
            <a:rect l="l" t="t" r="r" b="b"/>
            <a:pathLst>
              <a:path w="304800" h="152400">
                <a:moveTo>
                  <a:pt x="0" y="0"/>
                </a:moveTo>
                <a:lnTo>
                  <a:pt x="304800" y="152400"/>
                </a:lnTo>
              </a:path>
            </a:pathLst>
          </a:custGeom>
          <a:ln w="12700">
            <a:solidFill>
              <a:srgbClr val="000000"/>
            </a:solidFill>
          </a:ln>
        </p:spPr>
        <p:txBody>
          <a:bodyPr wrap="square" lIns="0" tIns="0" rIns="0" bIns="0" rtlCol="0"/>
          <a:lstStyle/>
          <a:p>
            <a:endParaRPr/>
          </a:p>
        </p:txBody>
      </p:sp>
      <p:sp>
        <p:nvSpPr>
          <p:cNvPr id="38" name="object 38"/>
          <p:cNvSpPr/>
          <p:nvPr/>
        </p:nvSpPr>
        <p:spPr>
          <a:xfrm>
            <a:off x="6711950" y="4095750"/>
            <a:ext cx="304800" cy="152400"/>
          </a:xfrm>
          <a:custGeom>
            <a:avLst/>
            <a:gdLst/>
            <a:ahLst/>
            <a:cxnLst/>
            <a:rect l="l" t="t" r="r" b="b"/>
            <a:pathLst>
              <a:path w="304800" h="152400">
                <a:moveTo>
                  <a:pt x="0" y="0"/>
                </a:moveTo>
                <a:lnTo>
                  <a:pt x="304800" y="152400"/>
                </a:lnTo>
              </a:path>
            </a:pathLst>
          </a:custGeom>
          <a:ln w="12700">
            <a:solidFill>
              <a:srgbClr val="000000"/>
            </a:solidFill>
          </a:ln>
        </p:spPr>
        <p:txBody>
          <a:bodyPr wrap="square" lIns="0" tIns="0" rIns="0" bIns="0" rtlCol="0"/>
          <a:lstStyle/>
          <a:p>
            <a:endParaRPr/>
          </a:p>
        </p:txBody>
      </p:sp>
      <p:sp>
        <p:nvSpPr>
          <p:cNvPr id="39" name="object 39"/>
          <p:cNvSpPr/>
          <p:nvPr/>
        </p:nvSpPr>
        <p:spPr>
          <a:xfrm>
            <a:off x="7321550" y="4400550"/>
            <a:ext cx="304800" cy="152400"/>
          </a:xfrm>
          <a:custGeom>
            <a:avLst/>
            <a:gdLst/>
            <a:ahLst/>
            <a:cxnLst/>
            <a:rect l="l" t="t" r="r" b="b"/>
            <a:pathLst>
              <a:path w="304800" h="152400">
                <a:moveTo>
                  <a:pt x="0" y="0"/>
                </a:moveTo>
                <a:lnTo>
                  <a:pt x="304800" y="152400"/>
                </a:lnTo>
              </a:path>
            </a:pathLst>
          </a:custGeom>
          <a:ln w="12700">
            <a:solidFill>
              <a:srgbClr val="000000"/>
            </a:solidFill>
          </a:ln>
        </p:spPr>
        <p:txBody>
          <a:bodyPr wrap="square" lIns="0" tIns="0" rIns="0" bIns="0" rtlCol="0"/>
          <a:lstStyle/>
          <a:p>
            <a:endParaRPr/>
          </a:p>
        </p:txBody>
      </p:sp>
      <p:sp>
        <p:nvSpPr>
          <p:cNvPr id="40" name="object 40"/>
          <p:cNvSpPr/>
          <p:nvPr/>
        </p:nvSpPr>
        <p:spPr>
          <a:xfrm>
            <a:off x="6864350" y="4400550"/>
            <a:ext cx="304800" cy="152400"/>
          </a:xfrm>
          <a:custGeom>
            <a:avLst/>
            <a:gdLst/>
            <a:ahLst/>
            <a:cxnLst/>
            <a:rect l="l" t="t" r="r" b="b"/>
            <a:pathLst>
              <a:path w="304800" h="152400">
                <a:moveTo>
                  <a:pt x="304800" y="0"/>
                </a:moveTo>
                <a:lnTo>
                  <a:pt x="0" y="152400"/>
                </a:lnTo>
              </a:path>
            </a:pathLst>
          </a:custGeom>
          <a:ln w="12700">
            <a:solidFill>
              <a:srgbClr val="000000"/>
            </a:solidFill>
          </a:ln>
        </p:spPr>
        <p:txBody>
          <a:bodyPr wrap="square" lIns="0" tIns="0" rIns="0" bIns="0" rtlCol="0"/>
          <a:lstStyle/>
          <a:p>
            <a:endParaRPr/>
          </a:p>
        </p:txBody>
      </p:sp>
      <p:sp>
        <p:nvSpPr>
          <p:cNvPr id="41" name="object 41"/>
          <p:cNvSpPr/>
          <p:nvPr/>
        </p:nvSpPr>
        <p:spPr>
          <a:xfrm>
            <a:off x="7321550" y="4705350"/>
            <a:ext cx="304800" cy="228600"/>
          </a:xfrm>
          <a:custGeom>
            <a:avLst/>
            <a:gdLst/>
            <a:ahLst/>
            <a:cxnLst/>
            <a:rect l="l" t="t" r="r" b="b"/>
            <a:pathLst>
              <a:path w="304800" h="228600">
                <a:moveTo>
                  <a:pt x="304800" y="0"/>
                </a:moveTo>
                <a:lnTo>
                  <a:pt x="0" y="228600"/>
                </a:lnTo>
              </a:path>
            </a:pathLst>
          </a:custGeom>
          <a:ln w="12700">
            <a:solidFill>
              <a:srgbClr val="000000"/>
            </a:solidFill>
          </a:ln>
        </p:spPr>
        <p:txBody>
          <a:bodyPr wrap="square" lIns="0" tIns="0" rIns="0" bIns="0" rtlCol="0"/>
          <a:lstStyle/>
          <a:p>
            <a:endParaRPr/>
          </a:p>
        </p:txBody>
      </p:sp>
      <p:sp>
        <p:nvSpPr>
          <p:cNvPr id="42" name="object 42"/>
          <p:cNvSpPr/>
          <p:nvPr/>
        </p:nvSpPr>
        <p:spPr>
          <a:xfrm>
            <a:off x="7778749" y="4705350"/>
            <a:ext cx="0" cy="228600"/>
          </a:xfrm>
          <a:custGeom>
            <a:avLst/>
            <a:gdLst/>
            <a:ahLst/>
            <a:cxnLst/>
            <a:rect l="l" t="t" r="r" b="b"/>
            <a:pathLst>
              <a:path h="228600">
                <a:moveTo>
                  <a:pt x="0" y="0"/>
                </a:moveTo>
                <a:lnTo>
                  <a:pt x="0" y="228600"/>
                </a:lnTo>
              </a:path>
            </a:pathLst>
          </a:custGeom>
          <a:ln w="12700">
            <a:solidFill>
              <a:srgbClr val="000000"/>
            </a:solidFill>
          </a:ln>
        </p:spPr>
        <p:txBody>
          <a:bodyPr wrap="square" lIns="0" tIns="0" rIns="0" bIns="0" rtlCol="0"/>
          <a:lstStyle/>
          <a:p>
            <a:endParaRPr/>
          </a:p>
        </p:txBody>
      </p:sp>
      <p:grpSp>
        <p:nvGrpSpPr>
          <p:cNvPr id="43" name="object 43"/>
          <p:cNvGrpSpPr/>
          <p:nvPr/>
        </p:nvGrpSpPr>
        <p:grpSpPr>
          <a:xfrm>
            <a:off x="7848600" y="4699000"/>
            <a:ext cx="622300" cy="241300"/>
            <a:chOff x="7848600" y="4699000"/>
            <a:chExt cx="622300" cy="241300"/>
          </a:xfrm>
        </p:grpSpPr>
        <p:sp>
          <p:nvSpPr>
            <p:cNvPr id="44" name="object 44"/>
            <p:cNvSpPr/>
            <p:nvPr/>
          </p:nvSpPr>
          <p:spPr>
            <a:xfrm>
              <a:off x="7854950" y="4705350"/>
              <a:ext cx="228600" cy="228600"/>
            </a:xfrm>
            <a:custGeom>
              <a:avLst/>
              <a:gdLst/>
              <a:ahLst/>
              <a:cxnLst/>
              <a:rect l="l" t="t" r="r" b="b"/>
              <a:pathLst>
                <a:path w="228600" h="228600">
                  <a:moveTo>
                    <a:pt x="0" y="0"/>
                  </a:moveTo>
                  <a:lnTo>
                    <a:pt x="228600" y="228600"/>
                  </a:lnTo>
                </a:path>
              </a:pathLst>
            </a:custGeom>
            <a:ln w="12700">
              <a:solidFill>
                <a:srgbClr val="000000"/>
              </a:solidFill>
            </a:ln>
          </p:spPr>
          <p:txBody>
            <a:bodyPr wrap="square" lIns="0" tIns="0" rIns="0" bIns="0" rtlCol="0"/>
            <a:lstStyle/>
            <a:p>
              <a:endParaRPr/>
            </a:p>
          </p:txBody>
        </p:sp>
        <p:sp>
          <p:nvSpPr>
            <p:cNvPr id="45" name="object 45"/>
            <p:cNvSpPr/>
            <p:nvPr/>
          </p:nvSpPr>
          <p:spPr>
            <a:xfrm>
              <a:off x="8007350" y="4705350"/>
              <a:ext cx="457200" cy="228600"/>
            </a:xfrm>
            <a:custGeom>
              <a:avLst/>
              <a:gdLst/>
              <a:ahLst/>
              <a:cxnLst/>
              <a:rect l="l" t="t" r="r" b="b"/>
              <a:pathLst>
                <a:path w="457200" h="228600">
                  <a:moveTo>
                    <a:pt x="0" y="0"/>
                  </a:moveTo>
                  <a:lnTo>
                    <a:pt x="457200" y="228600"/>
                  </a:lnTo>
                </a:path>
              </a:pathLst>
            </a:custGeom>
            <a:ln w="12700">
              <a:solidFill>
                <a:srgbClr val="000000"/>
              </a:solidFill>
            </a:ln>
          </p:spPr>
          <p:txBody>
            <a:bodyPr wrap="square" lIns="0" tIns="0" rIns="0" bIns="0" rtlCol="0"/>
            <a:lstStyle/>
            <a:p>
              <a:endParaRPr/>
            </a:p>
          </p:txBody>
        </p:sp>
      </p:grpSp>
      <p:grpSp>
        <p:nvGrpSpPr>
          <p:cNvPr id="46" name="object 46"/>
          <p:cNvGrpSpPr/>
          <p:nvPr/>
        </p:nvGrpSpPr>
        <p:grpSpPr>
          <a:xfrm>
            <a:off x="5334000" y="3860800"/>
            <a:ext cx="1308100" cy="1079500"/>
            <a:chOff x="5334000" y="3860800"/>
            <a:chExt cx="1308100" cy="1079500"/>
          </a:xfrm>
        </p:grpSpPr>
        <p:sp>
          <p:nvSpPr>
            <p:cNvPr id="47" name="object 47"/>
            <p:cNvSpPr/>
            <p:nvPr/>
          </p:nvSpPr>
          <p:spPr>
            <a:xfrm>
              <a:off x="6330950" y="4629150"/>
              <a:ext cx="304800" cy="304800"/>
            </a:xfrm>
            <a:custGeom>
              <a:avLst/>
              <a:gdLst/>
              <a:ahLst/>
              <a:cxnLst/>
              <a:rect l="l" t="t" r="r" b="b"/>
              <a:pathLst>
                <a:path w="304800" h="304800">
                  <a:moveTo>
                    <a:pt x="304800" y="0"/>
                  </a:moveTo>
                  <a:lnTo>
                    <a:pt x="0" y="304800"/>
                  </a:lnTo>
                </a:path>
              </a:pathLst>
            </a:custGeom>
            <a:ln w="12700">
              <a:solidFill>
                <a:srgbClr val="000000"/>
              </a:solidFill>
            </a:ln>
          </p:spPr>
          <p:txBody>
            <a:bodyPr wrap="square" lIns="0" tIns="0" rIns="0" bIns="0" rtlCol="0"/>
            <a:lstStyle/>
            <a:p>
              <a:endParaRPr/>
            </a:p>
          </p:txBody>
        </p:sp>
        <p:sp>
          <p:nvSpPr>
            <p:cNvPr id="48" name="object 48"/>
            <p:cNvSpPr/>
            <p:nvPr/>
          </p:nvSpPr>
          <p:spPr>
            <a:xfrm>
              <a:off x="5721350" y="4095750"/>
              <a:ext cx="685800" cy="762000"/>
            </a:xfrm>
            <a:custGeom>
              <a:avLst/>
              <a:gdLst/>
              <a:ahLst/>
              <a:cxnLst/>
              <a:rect l="l" t="t" r="r" b="b"/>
              <a:pathLst>
                <a:path w="685800" h="762000">
                  <a:moveTo>
                    <a:pt x="685800" y="0"/>
                  </a:moveTo>
                  <a:lnTo>
                    <a:pt x="0" y="762000"/>
                  </a:lnTo>
                </a:path>
              </a:pathLst>
            </a:custGeom>
            <a:ln w="12700">
              <a:solidFill>
                <a:srgbClr val="000000"/>
              </a:solidFill>
            </a:ln>
          </p:spPr>
          <p:txBody>
            <a:bodyPr wrap="square" lIns="0" tIns="0" rIns="0" bIns="0" rtlCol="0"/>
            <a:lstStyle/>
            <a:p>
              <a:endParaRPr/>
            </a:p>
          </p:txBody>
        </p:sp>
        <p:sp>
          <p:nvSpPr>
            <p:cNvPr id="49" name="object 49"/>
            <p:cNvSpPr/>
            <p:nvPr/>
          </p:nvSpPr>
          <p:spPr>
            <a:xfrm>
              <a:off x="5340350" y="3867150"/>
              <a:ext cx="533400" cy="990600"/>
            </a:xfrm>
            <a:custGeom>
              <a:avLst/>
              <a:gdLst/>
              <a:ahLst/>
              <a:cxnLst/>
              <a:rect l="l" t="t" r="r" b="b"/>
              <a:pathLst>
                <a:path w="533400" h="990600">
                  <a:moveTo>
                    <a:pt x="533400" y="0"/>
                  </a:moveTo>
                  <a:lnTo>
                    <a:pt x="0" y="990600"/>
                  </a:lnTo>
                </a:path>
              </a:pathLst>
            </a:custGeom>
            <a:ln w="12700">
              <a:solidFill>
                <a:srgbClr val="000000"/>
              </a:solidFill>
            </a:ln>
          </p:spPr>
          <p:txBody>
            <a:bodyPr wrap="square" lIns="0" tIns="0" rIns="0" bIns="0" rtlCol="0"/>
            <a:lstStyle/>
            <a:p>
              <a:endParaRPr/>
            </a:p>
          </p:txBody>
        </p:sp>
      </p:grpSp>
      <p:sp>
        <p:nvSpPr>
          <p:cNvPr id="50" name="object 50"/>
          <p:cNvSpPr/>
          <p:nvPr/>
        </p:nvSpPr>
        <p:spPr>
          <a:xfrm>
            <a:off x="4806950" y="3257550"/>
            <a:ext cx="76200" cy="1676400"/>
          </a:xfrm>
          <a:custGeom>
            <a:avLst/>
            <a:gdLst/>
            <a:ahLst/>
            <a:cxnLst/>
            <a:rect l="l" t="t" r="r" b="b"/>
            <a:pathLst>
              <a:path w="76200" h="1676400">
                <a:moveTo>
                  <a:pt x="0" y="0"/>
                </a:moveTo>
                <a:lnTo>
                  <a:pt x="76200" y="1676400"/>
                </a:lnTo>
              </a:path>
            </a:pathLst>
          </a:custGeom>
          <a:ln w="12700">
            <a:solidFill>
              <a:srgbClr val="000000"/>
            </a:solidFill>
          </a:ln>
        </p:spPr>
        <p:txBody>
          <a:bodyPr wrap="square" lIns="0" tIns="0" rIns="0" bIns="0" rtlCol="0"/>
          <a:lstStyle/>
          <a:p>
            <a:endParaRPr/>
          </a:p>
        </p:txBody>
      </p:sp>
      <p:grpSp>
        <p:nvGrpSpPr>
          <p:cNvPr id="51" name="object 51"/>
          <p:cNvGrpSpPr/>
          <p:nvPr/>
        </p:nvGrpSpPr>
        <p:grpSpPr>
          <a:xfrm>
            <a:off x="3124200" y="2717800"/>
            <a:ext cx="1612900" cy="2222500"/>
            <a:chOff x="3124200" y="2717800"/>
            <a:chExt cx="1612900" cy="2222500"/>
          </a:xfrm>
        </p:grpSpPr>
        <p:sp>
          <p:nvSpPr>
            <p:cNvPr id="52" name="object 52"/>
            <p:cNvSpPr/>
            <p:nvPr/>
          </p:nvSpPr>
          <p:spPr>
            <a:xfrm>
              <a:off x="3130550" y="2724150"/>
              <a:ext cx="304800" cy="304800"/>
            </a:xfrm>
            <a:custGeom>
              <a:avLst/>
              <a:gdLst/>
              <a:ahLst/>
              <a:cxnLst/>
              <a:rect l="l" t="t" r="r" b="b"/>
              <a:pathLst>
                <a:path w="304800" h="304800">
                  <a:moveTo>
                    <a:pt x="304800" y="0"/>
                  </a:moveTo>
                  <a:lnTo>
                    <a:pt x="0" y="304800"/>
                  </a:lnTo>
                </a:path>
              </a:pathLst>
            </a:custGeom>
            <a:ln w="12700">
              <a:solidFill>
                <a:srgbClr val="000000"/>
              </a:solidFill>
            </a:ln>
          </p:spPr>
          <p:txBody>
            <a:bodyPr wrap="square" lIns="0" tIns="0" rIns="0" bIns="0" rtlCol="0"/>
            <a:lstStyle/>
            <a:p>
              <a:endParaRPr/>
            </a:p>
          </p:txBody>
        </p:sp>
        <p:sp>
          <p:nvSpPr>
            <p:cNvPr id="53" name="object 53"/>
            <p:cNvSpPr/>
            <p:nvPr/>
          </p:nvSpPr>
          <p:spPr>
            <a:xfrm>
              <a:off x="3892550" y="3257550"/>
              <a:ext cx="762000" cy="1676400"/>
            </a:xfrm>
            <a:custGeom>
              <a:avLst/>
              <a:gdLst/>
              <a:ahLst/>
              <a:cxnLst/>
              <a:rect l="l" t="t" r="r" b="b"/>
              <a:pathLst>
                <a:path w="762000" h="1676400">
                  <a:moveTo>
                    <a:pt x="762000" y="0"/>
                  </a:moveTo>
                  <a:lnTo>
                    <a:pt x="0" y="1676400"/>
                  </a:lnTo>
                </a:path>
              </a:pathLst>
            </a:custGeom>
            <a:ln w="12700">
              <a:solidFill>
                <a:srgbClr val="000000"/>
              </a:solidFill>
            </a:ln>
          </p:spPr>
          <p:txBody>
            <a:bodyPr wrap="square" lIns="0" tIns="0" rIns="0" bIns="0" rtlCol="0"/>
            <a:lstStyle/>
            <a:p>
              <a:endParaRPr/>
            </a:p>
          </p:txBody>
        </p:sp>
        <p:sp>
          <p:nvSpPr>
            <p:cNvPr id="54" name="object 54"/>
            <p:cNvSpPr/>
            <p:nvPr/>
          </p:nvSpPr>
          <p:spPr>
            <a:xfrm>
              <a:off x="4273550" y="3257550"/>
              <a:ext cx="457200" cy="1676400"/>
            </a:xfrm>
            <a:custGeom>
              <a:avLst/>
              <a:gdLst/>
              <a:ahLst/>
              <a:cxnLst/>
              <a:rect l="l" t="t" r="r" b="b"/>
              <a:pathLst>
                <a:path w="457200" h="1676400">
                  <a:moveTo>
                    <a:pt x="457200" y="0"/>
                  </a:moveTo>
                  <a:lnTo>
                    <a:pt x="0" y="1676400"/>
                  </a:lnTo>
                </a:path>
              </a:pathLst>
            </a:custGeom>
            <a:ln w="12700">
              <a:solidFill>
                <a:srgbClr val="000000"/>
              </a:solidFill>
            </a:ln>
          </p:spPr>
          <p:txBody>
            <a:bodyPr wrap="square" lIns="0" tIns="0" rIns="0" bIns="0" rtlCol="0"/>
            <a:lstStyle/>
            <a:p>
              <a:endParaRPr/>
            </a:p>
          </p:txBody>
        </p:sp>
        <p:sp>
          <p:nvSpPr>
            <p:cNvPr id="55" name="object 55"/>
            <p:cNvSpPr/>
            <p:nvPr/>
          </p:nvSpPr>
          <p:spPr>
            <a:xfrm>
              <a:off x="3435350" y="3028950"/>
              <a:ext cx="533400" cy="1905000"/>
            </a:xfrm>
            <a:custGeom>
              <a:avLst/>
              <a:gdLst/>
              <a:ahLst/>
              <a:cxnLst/>
              <a:rect l="l" t="t" r="r" b="b"/>
              <a:pathLst>
                <a:path w="533400" h="1905000">
                  <a:moveTo>
                    <a:pt x="533400" y="0"/>
                  </a:moveTo>
                  <a:lnTo>
                    <a:pt x="0" y="1905000"/>
                  </a:lnTo>
                </a:path>
              </a:pathLst>
            </a:custGeom>
            <a:ln w="12700">
              <a:solidFill>
                <a:srgbClr val="000000"/>
              </a:solidFill>
            </a:ln>
          </p:spPr>
          <p:txBody>
            <a:bodyPr wrap="square" lIns="0" tIns="0" rIns="0" bIns="0" rtlCol="0"/>
            <a:lstStyle/>
            <a:p>
              <a:endParaRPr/>
            </a:p>
          </p:txBody>
        </p:sp>
      </p:grpSp>
      <p:grpSp>
        <p:nvGrpSpPr>
          <p:cNvPr id="56" name="object 56"/>
          <p:cNvGrpSpPr/>
          <p:nvPr/>
        </p:nvGrpSpPr>
        <p:grpSpPr>
          <a:xfrm>
            <a:off x="685800" y="3251200"/>
            <a:ext cx="2298700" cy="1689100"/>
            <a:chOff x="685800" y="3251200"/>
            <a:chExt cx="2298700" cy="1689100"/>
          </a:xfrm>
        </p:grpSpPr>
        <p:sp>
          <p:nvSpPr>
            <p:cNvPr id="57" name="object 57"/>
            <p:cNvSpPr/>
            <p:nvPr/>
          </p:nvSpPr>
          <p:spPr>
            <a:xfrm>
              <a:off x="2444750" y="3257550"/>
              <a:ext cx="381000" cy="304800"/>
            </a:xfrm>
            <a:custGeom>
              <a:avLst/>
              <a:gdLst/>
              <a:ahLst/>
              <a:cxnLst/>
              <a:rect l="l" t="t" r="r" b="b"/>
              <a:pathLst>
                <a:path w="381000" h="304800">
                  <a:moveTo>
                    <a:pt x="381000" y="0"/>
                  </a:moveTo>
                  <a:lnTo>
                    <a:pt x="0" y="304800"/>
                  </a:lnTo>
                </a:path>
              </a:pathLst>
            </a:custGeom>
            <a:ln w="12700">
              <a:solidFill>
                <a:srgbClr val="000000"/>
              </a:solidFill>
            </a:ln>
          </p:spPr>
          <p:txBody>
            <a:bodyPr wrap="square" lIns="0" tIns="0" rIns="0" bIns="0" rtlCol="0"/>
            <a:lstStyle/>
            <a:p>
              <a:endParaRPr/>
            </a:p>
          </p:txBody>
        </p:sp>
        <p:sp>
          <p:nvSpPr>
            <p:cNvPr id="58" name="object 58"/>
            <p:cNvSpPr/>
            <p:nvPr/>
          </p:nvSpPr>
          <p:spPr>
            <a:xfrm>
              <a:off x="1911350" y="3867150"/>
              <a:ext cx="304800" cy="304800"/>
            </a:xfrm>
            <a:custGeom>
              <a:avLst/>
              <a:gdLst/>
              <a:ahLst/>
              <a:cxnLst/>
              <a:rect l="l" t="t" r="r" b="b"/>
              <a:pathLst>
                <a:path w="304800" h="304800">
                  <a:moveTo>
                    <a:pt x="304800" y="0"/>
                  </a:moveTo>
                  <a:lnTo>
                    <a:pt x="0" y="304800"/>
                  </a:lnTo>
                </a:path>
              </a:pathLst>
            </a:custGeom>
            <a:ln w="12700">
              <a:solidFill>
                <a:srgbClr val="000000"/>
              </a:solidFill>
            </a:ln>
          </p:spPr>
          <p:txBody>
            <a:bodyPr wrap="square" lIns="0" tIns="0" rIns="0" bIns="0" rtlCol="0"/>
            <a:lstStyle/>
            <a:p>
              <a:endParaRPr/>
            </a:p>
          </p:txBody>
        </p:sp>
        <p:sp>
          <p:nvSpPr>
            <p:cNvPr id="59" name="object 59"/>
            <p:cNvSpPr/>
            <p:nvPr/>
          </p:nvSpPr>
          <p:spPr>
            <a:xfrm>
              <a:off x="692150" y="3257550"/>
              <a:ext cx="2057400" cy="1524000"/>
            </a:xfrm>
            <a:custGeom>
              <a:avLst/>
              <a:gdLst/>
              <a:ahLst/>
              <a:cxnLst/>
              <a:rect l="l" t="t" r="r" b="b"/>
              <a:pathLst>
                <a:path w="2057400" h="1524000">
                  <a:moveTo>
                    <a:pt x="0" y="1524000"/>
                  </a:moveTo>
                  <a:lnTo>
                    <a:pt x="2057400" y="0"/>
                  </a:lnTo>
                </a:path>
              </a:pathLst>
            </a:custGeom>
            <a:ln w="12700">
              <a:solidFill>
                <a:srgbClr val="000000"/>
              </a:solidFill>
            </a:ln>
          </p:spPr>
          <p:txBody>
            <a:bodyPr wrap="square" lIns="0" tIns="0" rIns="0" bIns="0" rtlCol="0"/>
            <a:lstStyle/>
            <a:p>
              <a:endParaRPr/>
            </a:p>
          </p:txBody>
        </p:sp>
        <p:sp>
          <p:nvSpPr>
            <p:cNvPr id="60" name="object 60"/>
            <p:cNvSpPr/>
            <p:nvPr/>
          </p:nvSpPr>
          <p:spPr>
            <a:xfrm>
              <a:off x="1073150" y="4400550"/>
              <a:ext cx="457200" cy="457200"/>
            </a:xfrm>
            <a:custGeom>
              <a:avLst/>
              <a:gdLst/>
              <a:ahLst/>
              <a:cxnLst/>
              <a:rect l="l" t="t" r="r" b="b"/>
              <a:pathLst>
                <a:path w="457200" h="457200">
                  <a:moveTo>
                    <a:pt x="457200" y="0"/>
                  </a:moveTo>
                  <a:lnTo>
                    <a:pt x="0" y="457200"/>
                  </a:lnTo>
                </a:path>
              </a:pathLst>
            </a:custGeom>
            <a:ln w="12700">
              <a:solidFill>
                <a:srgbClr val="000000"/>
              </a:solidFill>
            </a:ln>
          </p:spPr>
          <p:txBody>
            <a:bodyPr wrap="square" lIns="0" tIns="0" rIns="0" bIns="0" rtlCol="0"/>
            <a:lstStyle/>
            <a:p>
              <a:endParaRPr/>
            </a:p>
          </p:txBody>
        </p:sp>
        <p:sp>
          <p:nvSpPr>
            <p:cNvPr id="61" name="object 61"/>
            <p:cNvSpPr/>
            <p:nvPr/>
          </p:nvSpPr>
          <p:spPr>
            <a:xfrm>
              <a:off x="1377950" y="4400550"/>
              <a:ext cx="228600" cy="457200"/>
            </a:xfrm>
            <a:custGeom>
              <a:avLst/>
              <a:gdLst/>
              <a:ahLst/>
              <a:cxnLst/>
              <a:rect l="l" t="t" r="r" b="b"/>
              <a:pathLst>
                <a:path w="228600" h="457200">
                  <a:moveTo>
                    <a:pt x="228600" y="0"/>
                  </a:moveTo>
                  <a:lnTo>
                    <a:pt x="0" y="457200"/>
                  </a:lnTo>
                </a:path>
              </a:pathLst>
            </a:custGeom>
            <a:ln w="12700">
              <a:solidFill>
                <a:srgbClr val="000000"/>
              </a:solidFill>
            </a:ln>
          </p:spPr>
          <p:txBody>
            <a:bodyPr wrap="square" lIns="0" tIns="0" rIns="0" bIns="0" rtlCol="0"/>
            <a:lstStyle/>
            <a:p>
              <a:endParaRPr/>
            </a:p>
          </p:txBody>
        </p:sp>
        <p:sp>
          <p:nvSpPr>
            <p:cNvPr id="62" name="object 62"/>
            <p:cNvSpPr/>
            <p:nvPr/>
          </p:nvSpPr>
          <p:spPr>
            <a:xfrm>
              <a:off x="1682750" y="4400550"/>
              <a:ext cx="76200" cy="457200"/>
            </a:xfrm>
            <a:custGeom>
              <a:avLst/>
              <a:gdLst/>
              <a:ahLst/>
              <a:cxnLst/>
              <a:rect l="l" t="t" r="r" b="b"/>
              <a:pathLst>
                <a:path w="76200" h="457200">
                  <a:moveTo>
                    <a:pt x="0" y="0"/>
                  </a:moveTo>
                  <a:lnTo>
                    <a:pt x="76200" y="457200"/>
                  </a:lnTo>
                </a:path>
              </a:pathLst>
            </a:custGeom>
            <a:ln w="12700">
              <a:solidFill>
                <a:srgbClr val="000000"/>
              </a:solidFill>
            </a:ln>
          </p:spPr>
          <p:txBody>
            <a:bodyPr wrap="square" lIns="0" tIns="0" rIns="0" bIns="0" rtlCol="0"/>
            <a:lstStyle/>
            <a:p>
              <a:endParaRPr/>
            </a:p>
          </p:txBody>
        </p:sp>
        <p:sp>
          <p:nvSpPr>
            <p:cNvPr id="63" name="object 63"/>
            <p:cNvSpPr/>
            <p:nvPr/>
          </p:nvSpPr>
          <p:spPr>
            <a:xfrm>
              <a:off x="2216150" y="3257550"/>
              <a:ext cx="685800" cy="1676400"/>
            </a:xfrm>
            <a:custGeom>
              <a:avLst/>
              <a:gdLst/>
              <a:ahLst/>
              <a:cxnLst/>
              <a:rect l="l" t="t" r="r" b="b"/>
              <a:pathLst>
                <a:path w="685800" h="1676400">
                  <a:moveTo>
                    <a:pt x="685800" y="0"/>
                  </a:moveTo>
                  <a:lnTo>
                    <a:pt x="0" y="1676400"/>
                  </a:lnTo>
                </a:path>
              </a:pathLst>
            </a:custGeom>
            <a:ln w="12700">
              <a:solidFill>
                <a:srgbClr val="000000"/>
              </a:solidFill>
            </a:ln>
          </p:spPr>
          <p:txBody>
            <a:bodyPr wrap="square" lIns="0" tIns="0" rIns="0" bIns="0" rtlCol="0"/>
            <a:lstStyle/>
            <a:p>
              <a:endParaRPr/>
            </a:p>
          </p:txBody>
        </p:sp>
        <p:sp>
          <p:nvSpPr>
            <p:cNvPr id="64" name="object 64"/>
            <p:cNvSpPr/>
            <p:nvPr/>
          </p:nvSpPr>
          <p:spPr>
            <a:xfrm>
              <a:off x="2673350" y="3257550"/>
              <a:ext cx="304800" cy="1676400"/>
            </a:xfrm>
            <a:custGeom>
              <a:avLst/>
              <a:gdLst/>
              <a:ahLst/>
              <a:cxnLst/>
              <a:rect l="l" t="t" r="r" b="b"/>
              <a:pathLst>
                <a:path w="304800" h="1676400">
                  <a:moveTo>
                    <a:pt x="304800" y="0"/>
                  </a:moveTo>
                  <a:lnTo>
                    <a:pt x="0" y="1676400"/>
                  </a:lnTo>
                </a:path>
              </a:pathLst>
            </a:custGeom>
            <a:ln w="12700">
              <a:solidFill>
                <a:srgbClr val="000000"/>
              </a:solidFill>
            </a:ln>
          </p:spPr>
          <p:txBody>
            <a:bodyPr wrap="square" lIns="0" tIns="0" rIns="0" bIns="0" rtlCol="0"/>
            <a:lstStyle/>
            <a:p>
              <a:endParaRPr/>
            </a:p>
          </p:txBody>
        </p:sp>
      </p:grpSp>
      <p:grpSp>
        <p:nvGrpSpPr>
          <p:cNvPr id="65" name="object 65"/>
          <p:cNvGrpSpPr/>
          <p:nvPr/>
        </p:nvGrpSpPr>
        <p:grpSpPr>
          <a:xfrm>
            <a:off x="533400" y="5765797"/>
            <a:ext cx="2527300" cy="393700"/>
            <a:chOff x="533400" y="5765797"/>
            <a:chExt cx="2527300" cy="393700"/>
          </a:xfrm>
        </p:grpSpPr>
        <p:sp>
          <p:nvSpPr>
            <p:cNvPr id="66" name="object 66"/>
            <p:cNvSpPr/>
            <p:nvPr/>
          </p:nvSpPr>
          <p:spPr>
            <a:xfrm>
              <a:off x="539750" y="5772147"/>
              <a:ext cx="2514600" cy="228600"/>
            </a:xfrm>
            <a:custGeom>
              <a:avLst/>
              <a:gdLst/>
              <a:ahLst/>
              <a:cxnLst/>
              <a:rect l="l" t="t" r="r" b="b"/>
              <a:pathLst>
                <a:path w="2514600" h="228600">
                  <a:moveTo>
                    <a:pt x="2514600" y="2"/>
                  </a:moveTo>
                  <a:lnTo>
                    <a:pt x="2485990" y="57692"/>
                  </a:lnTo>
                  <a:lnTo>
                    <a:pt x="2453224" y="80825"/>
                  </a:lnTo>
                  <a:lnTo>
                    <a:pt x="2410813" y="98698"/>
                  </a:lnTo>
                  <a:lnTo>
                    <a:pt x="2360756" y="110221"/>
                  </a:lnTo>
                  <a:lnTo>
                    <a:pt x="2305050" y="114304"/>
                  </a:lnTo>
                  <a:lnTo>
                    <a:pt x="1466850" y="114301"/>
                  </a:lnTo>
                  <a:lnTo>
                    <a:pt x="1411143" y="118384"/>
                  </a:lnTo>
                  <a:lnTo>
                    <a:pt x="1361086" y="129906"/>
                  </a:lnTo>
                  <a:lnTo>
                    <a:pt x="1318675" y="147779"/>
                  </a:lnTo>
                  <a:lnTo>
                    <a:pt x="1285909" y="170912"/>
                  </a:lnTo>
                  <a:lnTo>
                    <a:pt x="1257300" y="228602"/>
                  </a:lnTo>
                  <a:lnTo>
                    <a:pt x="1249814" y="198216"/>
                  </a:lnTo>
                  <a:lnTo>
                    <a:pt x="1195924" y="147779"/>
                  </a:lnTo>
                  <a:lnTo>
                    <a:pt x="1153513" y="129906"/>
                  </a:lnTo>
                  <a:lnTo>
                    <a:pt x="1103456" y="118384"/>
                  </a:lnTo>
                  <a:lnTo>
                    <a:pt x="1047750" y="114301"/>
                  </a:lnTo>
                  <a:lnTo>
                    <a:pt x="209550" y="114301"/>
                  </a:lnTo>
                  <a:lnTo>
                    <a:pt x="153843" y="110218"/>
                  </a:lnTo>
                  <a:lnTo>
                    <a:pt x="103786" y="98695"/>
                  </a:lnTo>
                  <a:lnTo>
                    <a:pt x="61375" y="80823"/>
                  </a:lnTo>
                  <a:lnTo>
                    <a:pt x="28609" y="57690"/>
                  </a:lnTo>
                  <a:lnTo>
                    <a:pt x="7485" y="30385"/>
                  </a:lnTo>
                  <a:lnTo>
                    <a:pt x="0" y="0"/>
                  </a:lnTo>
                </a:path>
              </a:pathLst>
            </a:custGeom>
            <a:ln w="12700">
              <a:solidFill>
                <a:srgbClr val="FF0000"/>
              </a:solidFill>
            </a:ln>
          </p:spPr>
          <p:txBody>
            <a:bodyPr wrap="square" lIns="0" tIns="0" rIns="0" bIns="0" rtlCol="0"/>
            <a:lstStyle/>
            <a:p>
              <a:endParaRPr/>
            </a:p>
          </p:txBody>
        </p:sp>
        <p:sp>
          <p:nvSpPr>
            <p:cNvPr id="67" name="object 67"/>
            <p:cNvSpPr/>
            <p:nvPr/>
          </p:nvSpPr>
          <p:spPr>
            <a:xfrm>
              <a:off x="539750" y="5924547"/>
              <a:ext cx="2514600" cy="228600"/>
            </a:xfrm>
            <a:custGeom>
              <a:avLst/>
              <a:gdLst/>
              <a:ahLst/>
              <a:cxnLst/>
              <a:rect l="l" t="t" r="r" b="b"/>
              <a:pathLst>
                <a:path w="2514600" h="228600">
                  <a:moveTo>
                    <a:pt x="2514600" y="2"/>
                  </a:moveTo>
                  <a:lnTo>
                    <a:pt x="2485990" y="57692"/>
                  </a:lnTo>
                  <a:lnTo>
                    <a:pt x="2453224" y="80825"/>
                  </a:lnTo>
                  <a:lnTo>
                    <a:pt x="2410813" y="98698"/>
                  </a:lnTo>
                  <a:lnTo>
                    <a:pt x="2360756" y="110221"/>
                  </a:lnTo>
                  <a:lnTo>
                    <a:pt x="2305050" y="114304"/>
                  </a:lnTo>
                  <a:lnTo>
                    <a:pt x="1466850" y="114301"/>
                  </a:lnTo>
                  <a:lnTo>
                    <a:pt x="1411143" y="118384"/>
                  </a:lnTo>
                  <a:lnTo>
                    <a:pt x="1361086" y="129906"/>
                  </a:lnTo>
                  <a:lnTo>
                    <a:pt x="1318675" y="147779"/>
                  </a:lnTo>
                  <a:lnTo>
                    <a:pt x="1285909" y="170912"/>
                  </a:lnTo>
                  <a:lnTo>
                    <a:pt x="1257300" y="228602"/>
                  </a:lnTo>
                  <a:lnTo>
                    <a:pt x="1249814" y="198216"/>
                  </a:lnTo>
                  <a:lnTo>
                    <a:pt x="1195924" y="147779"/>
                  </a:lnTo>
                  <a:lnTo>
                    <a:pt x="1153513" y="129906"/>
                  </a:lnTo>
                  <a:lnTo>
                    <a:pt x="1103456" y="118384"/>
                  </a:lnTo>
                  <a:lnTo>
                    <a:pt x="1047750" y="114301"/>
                  </a:lnTo>
                  <a:lnTo>
                    <a:pt x="209550" y="114301"/>
                  </a:lnTo>
                  <a:lnTo>
                    <a:pt x="153843" y="110218"/>
                  </a:lnTo>
                  <a:lnTo>
                    <a:pt x="103786" y="98695"/>
                  </a:lnTo>
                  <a:lnTo>
                    <a:pt x="61375" y="80823"/>
                  </a:lnTo>
                  <a:lnTo>
                    <a:pt x="28609" y="57690"/>
                  </a:lnTo>
                  <a:lnTo>
                    <a:pt x="7485" y="30385"/>
                  </a:lnTo>
                  <a:lnTo>
                    <a:pt x="0" y="0"/>
                  </a:lnTo>
                </a:path>
              </a:pathLst>
            </a:custGeom>
            <a:ln w="12700">
              <a:solidFill>
                <a:srgbClr val="6600FF"/>
              </a:solidFill>
            </a:ln>
          </p:spPr>
          <p:txBody>
            <a:bodyPr wrap="square" lIns="0" tIns="0" rIns="0" bIns="0" rtlCol="0"/>
            <a:lstStyle/>
            <a:p>
              <a:endParaRPr/>
            </a:p>
          </p:txBody>
        </p:sp>
      </p:grpSp>
      <p:grpSp>
        <p:nvGrpSpPr>
          <p:cNvPr id="68" name="object 68"/>
          <p:cNvGrpSpPr/>
          <p:nvPr/>
        </p:nvGrpSpPr>
        <p:grpSpPr>
          <a:xfrm>
            <a:off x="3810000" y="5765797"/>
            <a:ext cx="4889500" cy="393700"/>
            <a:chOff x="3810000" y="5765797"/>
            <a:chExt cx="4889500" cy="393700"/>
          </a:xfrm>
        </p:grpSpPr>
        <p:sp>
          <p:nvSpPr>
            <p:cNvPr id="69" name="object 69"/>
            <p:cNvSpPr/>
            <p:nvPr/>
          </p:nvSpPr>
          <p:spPr>
            <a:xfrm>
              <a:off x="3816350" y="5924549"/>
              <a:ext cx="4876800" cy="228600"/>
            </a:xfrm>
            <a:custGeom>
              <a:avLst/>
              <a:gdLst/>
              <a:ahLst/>
              <a:cxnLst/>
              <a:rect l="l" t="t" r="r" b="b"/>
              <a:pathLst>
                <a:path w="4876800" h="228600">
                  <a:moveTo>
                    <a:pt x="4876800" y="0"/>
                  </a:moveTo>
                  <a:lnTo>
                    <a:pt x="4851375" y="39882"/>
                  </a:lnTo>
                  <a:lnTo>
                    <a:pt x="4781221" y="73642"/>
                  </a:lnTo>
                  <a:lnTo>
                    <a:pt x="4732240" y="87418"/>
                  </a:lnTo>
                  <a:lnTo>
                    <a:pt x="4675521" y="98694"/>
                  </a:lnTo>
                  <a:lnTo>
                    <a:pt x="4612210" y="107149"/>
                  </a:lnTo>
                  <a:lnTo>
                    <a:pt x="4543456" y="112458"/>
                  </a:lnTo>
                  <a:lnTo>
                    <a:pt x="4470406" y="114300"/>
                  </a:lnTo>
                  <a:lnTo>
                    <a:pt x="2844794" y="114300"/>
                  </a:lnTo>
                  <a:lnTo>
                    <a:pt x="2771744" y="116141"/>
                  </a:lnTo>
                  <a:lnTo>
                    <a:pt x="2702990" y="121450"/>
                  </a:lnTo>
                  <a:lnTo>
                    <a:pt x="2639679" y="129905"/>
                  </a:lnTo>
                  <a:lnTo>
                    <a:pt x="2582959" y="141181"/>
                  </a:lnTo>
                  <a:lnTo>
                    <a:pt x="2533978" y="154957"/>
                  </a:lnTo>
                  <a:lnTo>
                    <a:pt x="2493884" y="170910"/>
                  </a:lnTo>
                  <a:lnTo>
                    <a:pt x="2444947" y="208054"/>
                  </a:lnTo>
                  <a:lnTo>
                    <a:pt x="2438400" y="228600"/>
                  </a:lnTo>
                  <a:lnTo>
                    <a:pt x="2431852" y="208054"/>
                  </a:lnTo>
                  <a:lnTo>
                    <a:pt x="2382915" y="170910"/>
                  </a:lnTo>
                  <a:lnTo>
                    <a:pt x="2342821" y="154957"/>
                  </a:lnTo>
                  <a:lnTo>
                    <a:pt x="2293840" y="141181"/>
                  </a:lnTo>
                  <a:lnTo>
                    <a:pt x="2237120" y="129905"/>
                  </a:lnTo>
                  <a:lnTo>
                    <a:pt x="2173809" y="121450"/>
                  </a:lnTo>
                  <a:lnTo>
                    <a:pt x="2105055" y="116141"/>
                  </a:lnTo>
                  <a:lnTo>
                    <a:pt x="2032005" y="114300"/>
                  </a:lnTo>
                  <a:lnTo>
                    <a:pt x="406394" y="114300"/>
                  </a:lnTo>
                  <a:lnTo>
                    <a:pt x="333344" y="112458"/>
                  </a:lnTo>
                  <a:lnTo>
                    <a:pt x="264590" y="107149"/>
                  </a:lnTo>
                  <a:lnTo>
                    <a:pt x="201279" y="98694"/>
                  </a:lnTo>
                  <a:lnTo>
                    <a:pt x="144559" y="87418"/>
                  </a:lnTo>
                  <a:lnTo>
                    <a:pt x="95578" y="73642"/>
                  </a:lnTo>
                  <a:lnTo>
                    <a:pt x="55484" y="57689"/>
                  </a:lnTo>
                  <a:lnTo>
                    <a:pt x="6547" y="20545"/>
                  </a:lnTo>
                  <a:lnTo>
                    <a:pt x="0" y="0"/>
                  </a:lnTo>
                </a:path>
              </a:pathLst>
            </a:custGeom>
            <a:ln w="12700">
              <a:solidFill>
                <a:srgbClr val="6600FF"/>
              </a:solidFill>
            </a:ln>
          </p:spPr>
          <p:txBody>
            <a:bodyPr wrap="square" lIns="0" tIns="0" rIns="0" bIns="0" rtlCol="0"/>
            <a:lstStyle/>
            <a:p>
              <a:endParaRPr/>
            </a:p>
          </p:txBody>
        </p:sp>
        <p:sp>
          <p:nvSpPr>
            <p:cNvPr id="70" name="object 70"/>
            <p:cNvSpPr/>
            <p:nvPr/>
          </p:nvSpPr>
          <p:spPr>
            <a:xfrm>
              <a:off x="6178550" y="5772147"/>
              <a:ext cx="2514600" cy="228600"/>
            </a:xfrm>
            <a:custGeom>
              <a:avLst/>
              <a:gdLst/>
              <a:ahLst/>
              <a:cxnLst/>
              <a:rect l="l" t="t" r="r" b="b"/>
              <a:pathLst>
                <a:path w="2514600" h="228600">
                  <a:moveTo>
                    <a:pt x="2514600" y="2"/>
                  </a:moveTo>
                  <a:lnTo>
                    <a:pt x="2485990" y="57692"/>
                  </a:lnTo>
                  <a:lnTo>
                    <a:pt x="2453224" y="80825"/>
                  </a:lnTo>
                  <a:lnTo>
                    <a:pt x="2410813" y="98698"/>
                  </a:lnTo>
                  <a:lnTo>
                    <a:pt x="2360756" y="110221"/>
                  </a:lnTo>
                  <a:lnTo>
                    <a:pt x="2305050" y="114304"/>
                  </a:lnTo>
                  <a:lnTo>
                    <a:pt x="1466850" y="114301"/>
                  </a:lnTo>
                  <a:lnTo>
                    <a:pt x="1411143" y="118384"/>
                  </a:lnTo>
                  <a:lnTo>
                    <a:pt x="1361086" y="129906"/>
                  </a:lnTo>
                  <a:lnTo>
                    <a:pt x="1318675" y="147779"/>
                  </a:lnTo>
                  <a:lnTo>
                    <a:pt x="1285909" y="170912"/>
                  </a:lnTo>
                  <a:lnTo>
                    <a:pt x="1257300" y="228602"/>
                  </a:lnTo>
                  <a:lnTo>
                    <a:pt x="1249814" y="198216"/>
                  </a:lnTo>
                  <a:lnTo>
                    <a:pt x="1195924" y="147779"/>
                  </a:lnTo>
                  <a:lnTo>
                    <a:pt x="1153513" y="129906"/>
                  </a:lnTo>
                  <a:lnTo>
                    <a:pt x="1103456" y="118384"/>
                  </a:lnTo>
                  <a:lnTo>
                    <a:pt x="1047750" y="114301"/>
                  </a:lnTo>
                  <a:lnTo>
                    <a:pt x="209550" y="114301"/>
                  </a:lnTo>
                  <a:lnTo>
                    <a:pt x="153843" y="110218"/>
                  </a:lnTo>
                  <a:lnTo>
                    <a:pt x="103786" y="98695"/>
                  </a:lnTo>
                  <a:lnTo>
                    <a:pt x="61375" y="80823"/>
                  </a:lnTo>
                  <a:lnTo>
                    <a:pt x="28609" y="57690"/>
                  </a:lnTo>
                  <a:lnTo>
                    <a:pt x="7485" y="30385"/>
                  </a:lnTo>
                  <a:lnTo>
                    <a:pt x="0" y="0"/>
                  </a:lnTo>
                </a:path>
              </a:pathLst>
            </a:custGeom>
            <a:ln w="12700">
              <a:solidFill>
                <a:srgbClr val="FF0000"/>
              </a:solidFill>
            </a:ln>
          </p:spPr>
          <p:txBody>
            <a:bodyPr wrap="square" lIns="0" tIns="0" rIns="0" bIns="0" rtlCol="0"/>
            <a:lstStyle/>
            <a:p>
              <a:endParaRPr/>
            </a:p>
          </p:txBody>
        </p:sp>
      </p:grpSp>
      <p:sp>
        <p:nvSpPr>
          <p:cNvPr id="71" name="object 71"/>
          <p:cNvSpPr txBox="1"/>
          <p:nvPr/>
        </p:nvSpPr>
        <p:spPr>
          <a:xfrm>
            <a:off x="774065" y="6154415"/>
            <a:ext cx="240538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6600FF"/>
                </a:solidFill>
                <a:latin typeface="Times New Roman"/>
                <a:cs typeface="Times New Roman"/>
              </a:rPr>
              <a:t>A</a:t>
            </a:r>
            <a:r>
              <a:rPr sz="1600" spc="-25" dirty="0">
                <a:solidFill>
                  <a:srgbClr val="6600FF"/>
                </a:solidFill>
                <a:latin typeface="Times New Roman"/>
                <a:cs typeface="Times New Roman"/>
              </a:rPr>
              <a:t>r</a:t>
            </a:r>
            <a:r>
              <a:rPr sz="1600" dirty="0">
                <a:solidFill>
                  <a:srgbClr val="6600FF"/>
                </a:solidFill>
                <a:latin typeface="Times New Roman"/>
                <a:cs typeface="Times New Roman"/>
              </a:rPr>
              <a:t>g0 (facer</a:t>
            </a:r>
            <a:r>
              <a:rPr sz="1600" spc="5" dirty="0">
                <a:solidFill>
                  <a:srgbClr val="6600FF"/>
                </a:solidFill>
                <a:latin typeface="Times New Roman"/>
                <a:cs typeface="Times New Roman"/>
              </a:rPr>
              <a:t>)</a:t>
            </a:r>
            <a:r>
              <a:rPr sz="1600" dirty="0">
                <a:latin typeface="Times New Roman"/>
                <a:cs typeface="Times New Roman"/>
              </a:rPr>
              <a:t>,</a:t>
            </a:r>
            <a:r>
              <a:rPr sz="1600" spc="-90" dirty="0">
                <a:latin typeface="Times New Roman"/>
                <a:cs typeface="Times New Roman"/>
              </a:rPr>
              <a:t> </a:t>
            </a:r>
            <a:r>
              <a:rPr sz="1600" spc="-10" dirty="0">
                <a:solidFill>
                  <a:srgbClr val="FF0000"/>
                </a:solidFill>
                <a:latin typeface="Times New Roman"/>
                <a:cs typeface="Times New Roman"/>
              </a:rPr>
              <a:t>A</a:t>
            </a:r>
            <a:r>
              <a:rPr sz="1600" spc="-25" dirty="0">
                <a:solidFill>
                  <a:srgbClr val="FF0000"/>
                </a:solidFill>
                <a:latin typeface="Times New Roman"/>
                <a:cs typeface="Times New Roman"/>
              </a:rPr>
              <a:t>r</a:t>
            </a:r>
            <a:r>
              <a:rPr sz="1600" dirty="0">
                <a:solidFill>
                  <a:srgbClr val="FF0000"/>
                </a:solidFill>
                <a:latin typeface="Times New Roman"/>
                <a:cs typeface="Times New Roman"/>
              </a:rPr>
              <a:t>g0 (exp</a:t>
            </a:r>
            <a:r>
              <a:rPr sz="1600" spc="5" dirty="0">
                <a:solidFill>
                  <a:srgbClr val="FF0000"/>
                </a:solidFill>
                <a:latin typeface="Times New Roman"/>
                <a:cs typeface="Times New Roman"/>
              </a:rPr>
              <a:t>l</a:t>
            </a:r>
            <a:r>
              <a:rPr sz="1600" dirty="0">
                <a:solidFill>
                  <a:srgbClr val="FF0000"/>
                </a:solidFill>
                <a:latin typeface="Times New Roman"/>
                <a:cs typeface="Times New Roman"/>
              </a:rPr>
              <a:t>orer)</a:t>
            </a:r>
            <a:endParaRPr sz="1600">
              <a:latin typeface="Times New Roman"/>
              <a:cs typeface="Times New Roman"/>
            </a:endParaRPr>
          </a:p>
        </p:txBody>
      </p:sp>
      <p:sp>
        <p:nvSpPr>
          <p:cNvPr id="72" name="object 72"/>
          <p:cNvSpPr txBox="1"/>
          <p:nvPr/>
        </p:nvSpPr>
        <p:spPr>
          <a:xfrm>
            <a:off x="5071394" y="6120481"/>
            <a:ext cx="1067435"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6600FF"/>
                </a:solidFill>
                <a:latin typeface="Times New Roman"/>
                <a:cs typeface="Times New Roman"/>
              </a:rPr>
              <a:t>Arg1</a:t>
            </a:r>
            <a:r>
              <a:rPr sz="1600" spc="-75" dirty="0">
                <a:solidFill>
                  <a:srgbClr val="6600FF"/>
                </a:solidFill>
                <a:latin typeface="Times New Roman"/>
                <a:cs typeface="Times New Roman"/>
              </a:rPr>
              <a:t> </a:t>
            </a:r>
            <a:r>
              <a:rPr sz="1600" dirty="0">
                <a:solidFill>
                  <a:srgbClr val="6600FF"/>
                </a:solidFill>
                <a:latin typeface="Times New Roman"/>
                <a:cs typeface="Times New Roman"/>
              </a:rPr>
              <a:t>(faced)</a:t>
            </a:r>
            <a:endParaRPr sz="1600">
              <a:latin typeface="Times New Roman"/>
              <a:cs typeface="Times New Roman"/>
            </a:endParaRPr>
          </a:p>
        </p:txBody>
      </p:sp>
      <p:sp>
        <p:nvSpPr>
          <p:cNvPr id="73" name="object 73"/>
          <p:cNvSpPr txBox="1"/>
          <p:nvPr/>
        </p:nvSpPr>
        <p:spPr>
          <a:xfrm>
            <a:off x="6559899" y="6120481"/>
            <a:ext cx="1809114"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FF0000"/>
                </a:solidFill>
                <a:latin typeface="Times New Roman"/>
                <a:cs typeface="Times New Roman"/>
              </a:rPr>
              <a:t>Arg1</a:t>
            </a:r>
            <a:r>
              <a:rPr sz="1600" spc="-35" dirty="0">
                <a:solidFill>
                  <a:srgbClr val="FF0000"/>
                </a:solidFill>
                <a:latin typeface="Times New Roman"/>
                <a:cs typeface="Times New Roman"/>
              </a:rPr>
              <a:t> </a:t>
            </a:r>
            <a:r>
              <a:rPr sz="1600" dirty="0">
                <a:solidFill>
                  <a:srgbClr val="FF0000"/>
                </a:solidFill>
                <a:latin typeface="Times New Roman"/>
                <a:cs typeface="Times New Roman"/>
              </a:rPr>
              <a:t>(thing</a:t>
            </a:r>
            <a:r>
              <a:rPr sz="1600" spc="-35" dirty="0">
                <a:solidFill>
                  <a:srgbClr val="FF0000"/>
                </a:solidFill>
                <a:latin typeface="Times New Roman"/>
                <a:cs typeface="Times New Roman"/>
              </a:rPr>
              <a:t> </a:t>
            </a:r>
            <a:r>
              <a:rPr sz="1600" dirty="0">
                <a:solidFill>
                  <a:srgbClr val="FF0000"/>
                </a:solidFill>
                <a:latin typeface="Times New Roman"/>
                <a:cs typeface="Times New Roman"/>
              </a:rPr>
              <a:t>explored)</a:t>
            </a:r>
            <a:endParaRPr sz="1600">
              <a:latin typeface="Times New Roman"/>
              <a:cs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65184"/>
            <a:ext cx="5772785" cy="574040"/>
          </a:xfrm>
          <a:prstGeom prst="rect">
            <a:avLst/>
          </a:prstGeom>
        </p:spPr>
        <p:txBody>
          <a:bodyPr vert="horz" wrap="square" lIns="0" tIns="12700" rIns="0" bIns="0" rtlCol="0">
            <a:spAutoFit/>
          </a:bodyPr>
          <a:lstStyle/>
          <a:p>
            <a:pPr marL="12700">
              <a:lnSpc>
                <a:spcPct val="100000"/>
              </a:lnSpc>
              <a:spcBef>
                <a:spcPts val="100"/>
              </a:spcBef>
            </a:pPr>
            <a:r>
              <a:rPr sz="3600" spc="85" dirty="0"/>
              <a:t>Difficulties</a:t>
            </a:r>
            <a:r>
              <a:rPr sz="3600" spc="190" dirty="0"/>
              <a:t> </a:t>
            </a:r>
            <a:r>
              <a:rPr sz="3600" spc="65" dirty="0"/>
              <a:t>for</a:t>
            </a:r>
            <a:r>
              <a:rPr sz="3600" spc="195" dirty="0"/>
              <a:t> </a:t>
            </a:r>
            <a:r>
              <a:rPr sz="3600" spc="95" dirty="0"/>
              <a:t>Classification</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5</a:t>
            </a:r>
          </a:p>
        </p:txBody>
      </p:sp>
      <p:sp>
        <p:nvSpPr>
          <p:cNvPr id="3" name="object 3"/>
          <p:cNvSpPr txBox="1"/>
          <p:nvPr/>
        </p:nvSpPr>
        <p:spPr>
          <a:xfrm>
            <a:off x="780915" y="1678265"/>
            <a:ext cx="7542530" cy="4084320"/>
          </a:xfrm>
          <a:prstGeom prst="rect">
            <a:avLst/>
          </a:prstGeom>
        </p:spPr>
        <p:txBody>
          <a:bodyPr vert="horz" wrap="square" lIns="0" tIns="5080" rIns="0" bIns="0" rtlCol="0">
            <a:spAutoFit/>
          </a:bodyPr>
          <a:lstStyle/>
          <a:p>
            <a:pPr marL="12700" marR="5080">
              <a:lnSpc>
                <a:spcPct val="102299"/>
              </a:lnSpc>
              <a:spcBef>
                <a:spcPts val="40"/>
              </a:spcBef>
            </a:pPr>
            <a:r>
              <a:rPr sz="2200" dirty="0">
                <a:solidFill>
                  <a:srgbClr val="595959"/>
                </a:solidFill>
                <a:latin typeface="Times New Roman"/>
                <a:cs typeface="Times New Roman"/>
              </a:rPr>
              <a:t>For </a:t>
            </a:r>
            <a:r>
              <a:rPr sz="2200" spc="-5" dirty="0">
                <a:solidFill>
                  <a:srgbClr val="595959"/>
                </a:solidFill>
                <a:latin typeface="Times New Roman"/>
                <a:cs typeface="Times New Roman"/>
              </a:rPr>
              <a:t>each</a:t>
            </a:r>
            <a:r>
              <a:rPr sz="2200" dirty="0">
                <a:solidFill>
                  <a:srgbClr val="595959"/>
                </a:solidFill>
                <a:latin typeface="Times New Roman"/>
                <a:cs typeface="Times New Roman"/>
              </a:rPr>
              <a:t> </a:t>
            </a:r>
            <a:r>
              <a:rPr sz="2200" spc="-5" dirty="0">
                <a:solidFill>
                  <a:srgbClr val="595959"/>
                </a:solidFill>
                <a:latin typeface="Times New Roman"/>
                <a:cs typeface="Times New Roman"/>
              </a:rPr>
              <a:t>verb</a:t>
            </a:r>
            <a:r>
              <a:rPr sz="2200" dirty="0">
                <a:solidFill>
                  <a:srgbClr val="595959"/>
                </a:solidFill>
                <a:latin typeface="Times New Roman"/>
                <a:cs typeface="Times New Roman"/>
              </a:rPr>
              <a:t> in a</a:t>
            </a:r>
            <a:r>
              <a:rPr sz="2200" spc="-5" dirty="0">
                <a:solidFill>
                  <a:srgbClr val="595959"/>
                </a:solidFill>
                <a:latin typeface="Times New Roman"/>
                <a:cs typeface="Times New Roman"/>
              </a:rPr>
              <a:t> sentence,</a:t>
            </a:r>
            <a:r>
              <a:rPr sz="2200" dirty="0">
                <a:solidFill>
                  <a:srgbClr val="595959"/>
                </a:solidFill>
                <a:latin typeface="Times New Roman"/>
                <a:cs typeface="Times New Roman"/>
              </a:rPr>
              <a:t> the </a:t>
            </a:r>
            <a:r>
              <a:rPr sz="2200" spc="-5" dirty="0">
                <a:solidFill>
                  <a:srgbClr val="595959"/>
                </a:solidFill>
                <a:latin typeface="Times New Roman"/>
                <a:cs typeface="Times New Roman"/>
              </a:rPr>
              <a:t>number</a:t>
            </a:r>
            <a:r>
              <a:rPr sz="2200" dirty="0">
                <a:solidFill>
                  <a:srgbClr val="595959"/>
                </a:solidFill>
                <a:latin typeface="Times New Roman"/>
                <a:cs typeface="Times New Roman"/>
              </a:rPr>
              <a:t> of </a:t>
            </a:r>
            <a:r>
              <a:rPr sz="2200" spc="-5" dirty="0">
                <a:solidFill>
                  <a:srgbClr val="595959"/>
                </a:solidFill>
                <a:latin typeface="Times New Roman"/>
                <a:cs typeface="Times New Roman"/>
              </a:rPr>
              <a:t>constituents</a:t>
            </a:r>
            <a:r>
              <a:rPr sz="2200" spc="-10" dirty="0">
                <a:solidFill>
                  <a:srgbClr val="595959"/>
                </a:solidFill>
                <a:latin typeface="Times New Roman"/>
                <a:cs typeface="Times New Roman"/>
              </a:rPr>
              <a:t> </a:t>
            </a:r>
            <a:r>
              <a:rPr sz="2200" dirty="0">
                <a:solidFill>
                  <a:srgbClr val="595959"/>
                </a:solidFill>
                <a:latin typeface="Times New Roman"/>
                <a:cs typeface="Times New Roman"/>
              </a:rPr>
              <a:t>in the</a:t>
            </a:r>
            <a:r>
              <a:rPr sz="2200" spc="-5" dirty="0">
                <a:solidFill>
                  <a:srgbClr val="595959"/>
                </a:solidFill>
                <a:latin typeface="Times New Roman"/>
                <a:cs typeface="Times New Roman"/>
              </a:rPr>
              <a:t> parse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tree are </a:t>
            </a:r>
            <a:r>
              <a:rPr sz="2200" spc="-10" dirty="0">
                <a:solidFill>
                  <a:srgbClr val="595959"/>
                </a:solidFill>
                <a:latin typeface="Times New Roman"/>
                <a:cs typeface="Times New Roman"/>
              </a:rPr>
              <a:t>large</a:t>
            </a:r>
            <a:r>
              <a:rPr sz="2200" spc="-5" dirty="0">
                <a:solidFill>
                  <a:srgbClr val="595959"/>
                </a:solidFill>
                <a:latin typeface="Times New Roman"/>
                <a:cs typeface="Times New Roman"/>
              </a:rPr>
              <a:t> compared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number</a:t>
            </a:r>
            <a:r>
              <a:rPr sz="2200" spc="5" dirty="0">
                <a:solidFill>
                  <a:srgbClr val="595959"/>
                </a:solidFill>
                <a:latin typeface="Times New Roman"/>
                <a:cs typeface="Times New Roman"/>
              </a:rPr>
              <a: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semantic roles.</a:t>
            </a:r>
            <a:endParaRPr sz="2200">
              <a:latin typeface="Times New Roman"/>
              <a:cs typeface="Times New Roman"/>
            </a:endParaRPr>
          </a:p>
          <a:p>
            <a:pPr marL="48895">
              <a:lnSpc>
                <a:spcPct val="100000"/>
              </a:lnSpc>
              <a:spcBef>
                <a:spcPts val="11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Can</a:t>
            </a:r>
            <a:r>
              <a:rPr sz="2000" dirty="0">
                <a:solidFill>
                  <a:srgbClr val="595959"/>
                </a:solidFill>
                <a:latin typeface="Times New Roman"/>
                <a:cs typeface="Times New Roman"/>
              </a:rPr>
              <a:t> be</a:t>
            </a:r>
            <a:r>
              <a:rPr sz="2000" spc="-5" dirty="0">
                <a:solidFill>
                  <a:srgbClr val="595959"/>
                </a:solidFill>
                <a:latin typeface="Times New Roman"/>
                <a:cs typeface="Times New Roman"/>
              </a:rPr>
              <a:t> hundreds </a:t>
            </a:r>
            <a:r>
              <a:rPr sz="2000" dirty="0">
                <a:solidFill>
                  <a:srgbClr val="595959"/>
                </a:solidFill>
                <a:latin typeface="Times New Roman"/>
                <a:cs typeface="Times New Roman"/>
              </a:rPr>
              <a:t>of</a:t>
            </a:r>
            <a:r>
              <a:rPr sz="2000" spc="-5" dirty="0">
                <a:solidFill>
                  <a:srgbClr val="595959"/>
                </a:solidFill>
                <a:latin typeface="Times New Roman"/>
                <a:cs typeface="Times New Roman"/>
              </a:rPr>
              <a:t> constituents </a:t>
            </a:r>
            <a:r>
              <a:rPr sz="2000" spc="-10" dirty="0">
                <a:solidFill>
                  <a:srgbClr val="595959"/>
                </a:solidFill>
                <a:latin typeface="Times New Roman"/>
                <a:cs typeface="Times New Roman"/>
              </a:rPr>
              <a:t>eligible</a:t>
            </a:r>
            <a:r>
              <a:rPr sz="2000" spc="-5" dirty="0">
                <a:solidFill>
                  <a:srgbClr val="595959"/>
                </a:solidFill>
                <a:latin typeface="Times New Roman"/>
                <a:cs typeface="Times New Roman"/>
              </a:rPr>
              <a:t> to </a:t>
            </a:r>
            <a:r>
              <a:rPr sz="2000" dirty="0">
                <a:solidFill>
                  <a:srgbClr val="595959"/>
                </a:solidFill>
                <a:latin typeface="Times New Roman"/>
                <a:cs typeface="Times New Roman"/>
              </a:rPr>
              <a:t>be</a:t>
            </a:r>
            <a:r>
              <a:rPr sz="2000" spc="-5" dirty="0">
                <a:solidFill>
                  <a:srgbClr val="595959"/>
                </a:solidFill>
                <a:latin typeface="Times New Roman"/>
                <a:cs typeface="Times New Roman"/>
              </a:rPr>
              <a:t> labeled</a:t>
            </a:r>
            <a:r>
              <a:rPr sz="2000" dirty="0">
                <a:solidFill>
                  <a:srgbClr val="595959"/>
                </a:solidFill>
                <a:latin typeface="Times New Roman"/>
                <a:cs typeface="Times New Roman"/>
              </a:rPr>
              <a:t> a</a:t>
            </a:r>
            <a:r>
              <a:rPr sz="2000" spc="-5" dirty="0">
                <a:solidFill>
                  <a:srgbClr val="595959"/>
                </a:solidFill>
                <a:latin typeface="Times New Roman"/>
                <a:cs typeface="Times New Roman"/>
              </a:rPr>
              <a:t> role</a:t>
            </a:r>
            <a:endParaRPr sz="2000">
              <a:latin typeface="Times New Roman"/>
              <a:cs typeface="Times New Roman"/>
            </a:endParaRPr>
          </a:p>
          <a:p>
            <a:pPr marL="48895">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Leads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problem</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too</a:t>
            </a:r>
            <a:r>
              <a:rPr sz="2000" dirty="0">
                <a:solidFill>
                  <a:srgbClr val="595959"/>
                </a:solidFill>
                <a:latin typeface="Times New Roman"/>
                <a:cs typeface="Times New Roman"/>
              </a:rPr>
              <a:t> </a:t>
            </a:r>
            <a:r>
              <a:rPr sz="2000" spc="-5" dirty="0">
                <a:solidFill>
                  <a:srgbClr val="595959"/>
                </a:solidFill>
                <a:latin typeface="Times New Roman"/>
                <a:cs typeface="Times New Roman"/>
              </a:rPr>
              <a:t>many “negative” examples</a:t>
            </a:r>
            <a:endParaRPr sz="2000">
              <a:latin typeface="Times New Roman"/>
              <a:cs typeface="Times New Roman"/>
            </a:endParaRPr>
          </a:p>
          <a:p>
            <a:pPr marL="12700">
              <a:lnSpc>
                <a:spcPct val="100000"/>
              </a:lnSpc>
              <a:spcBef>
                <a:spcPts val="1200"/>
              </a:spcBef>
            </a:pPr>
            <a:r>
              <a:rPr sz="2200" spc="-5" dirty="0">
                <a:solidFill>
                  <a:srgbClr val="595959"/>
                </a:solidFill>
                <a:latin typeface="Times New Roman"/>
                <a:cs typeface="Times New Roman"/>
              </a:rPr>
              <a:t>What should </a:t>
            </a:r>
            <a:r>
              <a:rPr sz="2200" dirty="0">
                <a:solidFill>
                  <a:srgbClr val="595959"/>
                </a:solidFill>
                <a:latin typeface="Times New Roman"/>
                <a:cs typeface="Times New Roman"/>
              </a:rPr>
              <a:t>the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features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be?</a:t>
            </a:r>
            <a:endParaRPr sz="2200">
              <a:latin typeface="Times New Roman"/>
              <a:cs typeface="Times New Roman"/>
            </a:endParaRPr>
          </a:p>
          <a:p>
            <a:pPr marL="48895">
              <a:lnSpc>
                <a:spcPct val="100000"/>
              </a:lnSpc>
              <a:spcBef>
                <a:spcPts val="126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30" dirty="0">
                <a:solidFill>
                  <a:srgbClr val="595959"/>
                </a:solidFill>
                <a:latin typeface="Times New Roman"/>
                <a:cs typeface="Times New Roman"/>
              </a:rPr>
              <a:t>Words</a:t>
            </a:r>
            <a:r>
              <a:rPr sz="1800" spc="-5" dirty="0">
                <a:solidFill>
                  <a:srgbClr val="595959"/>
                </a:solidFill>
                <a:latin typeface="Times New Roman"/>
                <a:cs typeface="Times New Roman"/>
              </a:rPr>
              <a:t> </a:t>
            </a:r>
            <a:r>
              <a:rPr sz="1800" dirty="0">
                <a:solidFill>
                  <a:srgbClr val="595959"/>
                </a:solidFill>
                <a:latin typeface="Times New Roman"/>
                <a:cs typeface="Times New Roman"/>
              </a:rPr>
              <a:t>are </a:t>
            </a:r>
            <a:r>
              <a:rPr sz="1800" spc="-5" dirty="0">
                <a:solidFill>
                  <a:srgbClr val="595959"/>
                </a:solidFill>
                <a:latin typeface="Times New Roman"/>
                <a:cs typeface="Times New Roman"/>
              </a:rPr>
              <a:t>typically</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features </a:t>
            </a:r>
            <a:r>
              <a:rPr sz="1800" dirty="0">
                <a:solidFill>
                  <a:srgbClr val="595959"/>
                </a:solidFill>
                <a:latin typeface="Times New Roman"/>
                <a:cs typeface="Times New Roman"/>
              </a:rPr>
              <a:t>for</a:t>
            </a:r>
            <a:r>
              <a:rPr sz="1800" spc="5" dirty="0">
                <a:solidFill>
                  <a:srgbClr val="595959"/>
                </a:solidFill>
                <a:latin typeface="Times New Roman"/>
                <a:cs typeface="Times New Roman"/>
              </a:rPr>
              <a:t> </a:t>
            </a:r>
            <a:r>
              <a:rPr sz="1800" dirty="0">
                <a:solidFill>
                  <a:srgbClr val="595959"/>
                </a:solidFill>
                <a:latin typeface="Times New Roman"/>
                <a:cs typeface="Times New Roman"/>
              </a:rPr>
              <a:t>an NLP</a:t>
            </a:r>
            <a:r>
              <a:rPr sz="1800" spc="-70" dirty="0">
                <a:solidFill>
                  <a:srgbClr val="595959"/>
                </a:solidFill>
                <a:latin typeface="Times New Roman"/>
                <a:cs typeface="Times New Roman"/>
              </a:rPr>
              <a:t> </a:t>
            </a:r>
            <a:r>
              <a:rPr sz="1800" spc="-5" dirty="0">
                <a:solidFill>
                  <a:srgbClr val="595959"/>
                </a:solidFill>
                <a:latin typeface="Times New Roman"/>
                <a:cs typeface="Times New Roman"/>
              </a:rPr>
              <a:t>problem</a:t>
            </a:r>
            <a:endParaRPr sz="1800">
              <a:latin typeface="Times New Roman"/>
              <a:cs typeface="Times New Roman"/>
            </a:endParaRPr>
          </a:p>
          <a:p>
            <a:pPr marL="232410">
              <a:lnSpc>
                <a:spcPct val="100000"/>
              </a:lnSpc>
              <a:spcBef>
                <a:spcPts val="114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Sometimes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called </a:t>
            </a:r>
            <a:r>
              <a:rPr sz="1800" dirty="0">
                <a:solidFill>
                  <a:srgbClr val="595959"/>
                </a:solidFill>
                <a:latin typeface="Times New Roman"/>
                <a:cs typeface="Times New Roman"/>
              </a:rPr>
              <a:t>bag of</a:t>
            </a:r>
            <a:r>
              <a:rPr sz="1800" spc="-5" dirty="0">
                <a:solidFill>
                  <a:srgbClr val="595959"/>
                </a:solidFill>
                <a:latin typeface="Times New Roman"/>
                <a:cs typeface="Times New Roman"/>
              </a:rPr>
              <a:t> </a:t>
            </a:r>
            <a:r>
              <a:rPr sz="1800" dirty="0">
                <a:solidFill>
                  <a:srgbClr val="595959"/>
                </a:solidFill>
                <a:latin typeface="Times New Roman"/>
                <a:cs typeface="Times New Roman"/>
              </a:rPr>
              <a:t>words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(BOW)</a:t>
            </a:r>
            <a:endParaRPr sz="1800">
              <a:latin typeface="Times New Roman"/>
              <a:cs typeface="Times New Roman"/>
            </a:endParaRPr>
          </a:p>
          <a:p>
            <a:pPr marL="48895">
              <a:lnSpc>
                <a:spcPct val="100000"/>
              </a:lnSpc>
              <a:spcBef>
                <a:spcPts val="1240"/>
              </a:spcBef>
            </a:pPr>
            <a:r>
              <a:rPr sz="1800" spc="-10" dirty="0">
                <a:solidFill>
                  <a:srgbClr val="002060"/>
                </a:solidFill>
                <a:latin typeface="Impact"/>
                <a:cs typeface="Impact"/>
              </a:rPr>
              <a:t>­</a:t>
            </a:r>
            <a:r>
              <a:rPr sz="1800" spc="245" dirty="0">
                <a:solidFill>
                  <a:srgbClr val="002060"/>
                </a:solidFill>
                <a:latin typeface="Impact"/>
                <a:cs typeface="Impact"/>
              </a:rPr>
              <a:t> </a:t>
            </a:r>
            <a:r>
              <a:rPr sz="1800" dirty="0">
                <a:solidFill>
                  <a:srgbClr val="595959"/>
                </a:solidFill>
                <a:latin typeface="Times New Roman"/>
                <a:cs typeface="Times New Roman"/>
              </a:rPr>
              <a:t>Need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more</a:t>
            </a:r>
            <a:r>
              <a:rPr sz="1800" spc="5" dirty="0">
                <a:solidFill>
                  <a:srgbClr val="595959"/>
                </a:solidFill>
                <a:latin typeface="Times New Roman"/>
                <a:cs typeface="Times New Roman"/>
              </a:rPr>
              <a:t> </a:t>
            </a:r>
            <a:r>
              <a:rPr sz="1800" dirty="0">
                <a:solidFill>
                  <a:srgbClr val="595959"/>
                </a:solidFill>
                <a:latin typeface="Times New Roman"/>
                <a:cs typeface="Times New Roman"/>
              </a:rPr>
              <a:t>about</a:t>
            </a:r>
            <a:r>
              <a:rPr sz="1800" spc="-5" dirty="0">
                <a:solidFill>
                  <a:srgbClr val="595959"/>
                </a:solidFill>
                <a:latin typeface="Times New Roman"/>
                <a:cs typeface="Times New Roman"/>
              </a:rPr>
              <a:t> 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syntactic</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structure</a:t>
            </a:r>
            <a:r>
              <a:rPr sz="1800" spc="5" dirty="0">
                <a:solidFill>
                  <a:srgbClr val="595959"/>
                </a:solidFill>
                <a:latin typeface="Times New Roman"/>
                <a:cs typeface="Times New Roman"/>
              </a:rPr>
              <a:t> </a:t>
            </a:r>
            <a:r>
              <a:rPr sz="1800" dirty="0">
                <a:solidFill>
                  <a:srgbClr val="595959"/>
                </a:solidFill>
                <a:latin typeface="Times New Roman"/>
                <a:cs typeface="Times New Roman"/>
              </a:rPr>
              <a:t>as </a:t>
            </a:r>
            <a:r>
              <a:rPr sz="1800" spc="-5" dirty="0">
                <a:solidFill>
                  <a:srgbClr val="595959"/>
                </a:solidFill>
                <a:latin typeface="Times New Roman"/>
                <a:cs typeface="Times New Roman"/>
              </a:rPr>
              <a:t>well </a:t>
            </a:r>
            <a:r>
              <a:rPr sz="1800" dirty="0">
                <a:solidFill>
                  <a:srgbClr val="595959"/>
                </a:solidFill>
                <a:latin typeface="Times New Roman"/>
                <a:cs typeface="Times New Roman"/>
              </a:rPr>
              <a:t>as </a:t>
            </a:r>
            <a:r>
              <a:rPr sz="1800" spc="-5" dirty="0">
                <a:solidFill>
                  <a:srgbClr val="595959"/>
                </a:solidFill>
                <a:latin typeface="Times New Roman"/>
                <a:cs typeface="Times New Roman"/>
              </a:rPr>
              <a:t>other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potential</a:t>
            </a:r>
            <a:r>
              <a:rPr sz="1800" dirty="0">
                <a:solidFill>
                  <a:srgbClr val="595959"/>
                </a:solidFill>
                <a:latin typeface="Times New Roman"/>
                <a:cs typeface="Times New Roman"/>
              </a:rPr>
              <a:t> </a:t>
            </a:r>
            <a:r>
              <a:rPr sz="1800" spc="-5" dirty="0">
                <a:solidFill>
                  <a:srgbClr val="595959"/>
                </a:solidFill>
                <a:latin typeface="Times New Roman"/>
                <a:cs typeface="Times New Roman"/>
              </a:rPr>
              <a:t>clues</a:t>
            </a:r>
            <a:endParaRPr sz="1800">
              <a:latin typeface="Times New Roman"/>
              <a:cs typeface="Times New Roman"/>
            </a:endParaRPr>
          </a:p>
          <a:p>
            <a:pPr marL="186055" marR="651510" indent="-137160">
              <a:lnSpc>
                <a:spcPct val="101899"/>
              </a:lnSpc>
              <a:spcBef>
                <a:spcPts val="1095"/>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20" dirty="0">
                <a:solidFill>
                  <a:srgbClr val="595959"/>
                </a:solidFill>
                <a:latin typeface="Times New Roman"/>
                <a:cs typeface="Times New Roman"/>
              </a:rPr>
              <a:t>Typical</a:t>
            </a:r>
            <a:r>
              <a:rPr sz="1800" dirty="0">
                <a:solidFill>
                  <a:srgbClr val="595959"/>
                </a:solidFill>
                <a:latin typeface="Times New Roman"/>
                <a:cs typeface="Times New Roman"/>
              </a:rPr>
              <a:t> </a:t>
            </a:r>
            <a:r>
              <a:rPr sz="1800" spc="-5" dirty="0">
                <a:solidFill>
                  <a:srgbClr val="595959"/>
                </a:solidFill>
                <a:latin typeface="Times New Roman"/>
                <a:cs typeface="Times New Roman"/>
              </a:rPr>
              <a:t>number</a:t>
            </a:r>
            <a:r>
              <a:rPr sz="1800" dirty="0">
                <a:solidFill>
                  <a:srgbClr val="595959"/>
                </a:solidFill>
                <a:latin typeface="Times New Roman"/>
                <a:cs typeface="Times New Roman"/>
              </a:rPr>
              <a:t> 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features</a:t>
            </a:r>
            <a:r>
              <a:rPr sz="1800" dirty="0">
                <a:solidFill>
                  <a:srgbClr val="595959"/>
                </a:solidFill>
                <a:latin typeface="Times New Roman"/>
                <a:cs typeface="Times New Roman"/>
              </a:rPr>
              <a:t> can be</a:t>
            </a:r>
            <a:r>
              <a:rPr sz="1800" spc="5" dirty="0">
                <a:solidFill>
                  <a:srgbClr val="595959"/>
                </a:solidFill>
                <a:latin typeface="Times New Roman"/>
                <a:cs typeface="Times New Roman"/>
              </a:rPr>
              <a:t> </a:t>
            </a:r>
            <a:r>
              <a:rPr sz="1800" dirty="0">
                <a:solidFill>
                  <a:srgbClr val="595959"/>
                </a:solidFill>
                <a:latin typeface="Times New Roman"/>
                <a:cs typeface="Times New Roman"/>
              </a:rPr>
              <a:t>up</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dirty="0">
                <a:solidFill>
                  <a:srgbClr val="595959"/>
                </a:solidFill>
                <a:latin typeface="Times New Roman"/>
                <a:cs typeface="Times New Roman"/>
              </a:rPr>
              <a:t>20,000, </a:t>
            </a:r>
            <a:r>
              <a:rPr sz="1800" spc="-5" dirty="0">
                <a:solidFill>
                  <a:srgbClr val="595959"/>
                </a:solidFill>
                <a:latin typeface="Times New Roman"/>
                <a:cs typeface="Times New Roman"/>
              </a:rPr>
              <a:t>requiring</a:t>
            </a:r>
            <a:r>
              <a:rPr sz="1800" spc="5" dirty="0">
                <a:solidFill>
                  <a:srgbClr val="595959"/>
                </a:solidFill>
                <a:latin typeface="Times New Roman"/>
                <a:cs typeface="Times New Roman"/>
              </a:rPr>
              <a:t> </a:t>
            </a:r>
            <a:r>
              <a:rPr sz="1800" dirty="0">
                <a:solidFill>
                  <a:srgbClr val="595959"/>
                </a:solidFill>
                <a:latin typeface="Times New Roman"/>
                <a:cs typeface="Times New Roman"/>
              </a:rPr>
              <a:t>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classification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algorithm that is robust </a:t>
            </a:r>
            <a:r>
              <a:rPr sz="1800" dirty="0">
                <a:solidFill>
                  <a:srgbClr val="595959"/>
                </a:solidFill>
                <a:latin typeface="Times New Roman"/>
                <a:cs typeface="Times New Roman"/>
              </a:rPr>
              <a:t>for</a:t>
            </a:r>
            <a:r>
              <a:rPr sz="1800" spc="5" dirty="0">
                <a:solidFill>
                  <a:srgbClr val="595959"/>
                </a:solidFill>
                <a:latin typeface="Times New Roman"/>
                <a:cs typeface="Times New Roman"/>
              </a:rPr>
              <a:t> </a:t>
            </a:r>
            <a:r>
              <a:rPr sz="1800" spc="-10" dirty="0">
                <a:solidFill>
                  <a:srgbClr val="595959"/>
                </a:solidFill>
                <a:latin typeface="Times New Roman"/>
                <a:cs typeface="Times New Roman"/>
              </a:rPr>
              <a:t>large</a:t>
            </a:r>
            <a:r>
              <a:rPr sz="1800" dirty="0">
                <a:solidFill>
                  <a:srgbClr val="595959"/>
                </a:solidFill>
                <a:latin typeface="Times New Roman"/>
                <a:cs typeface="Times New Roman"/>
              </a:rPr>
              <a:t> </a:t>
            </a:r>
            <a:r>
              <a:rPr sz="1800" spc="-5" dirty="0">
                <a:solidFill>
                  <a:srgbClr val="595959"/>
                </a:solidFill>
                <a:latin typeface="Times New Roman"/>
                <a:cs typeface="Times New Roman"/>
              </a:rPr>
              <a:t>numbers </a:t>
            </a:r>
            <a:r>
              <a:rPr sz="1800" dirty="0">
                <a:solidFill>
                  <a:srgbClr val="595959"/>
                </a:solidFill>
                <a:latin typeface="Times New Roman"/>
                <a:cs typeface="Times New Roman"/>
              </a:rPr>
              <a:t>of </a:t>
            </a:r>
            <a:r>
              <a:rPr sz="1800" spc="-5" dirty="0">
                <a:solidFill>
                  <a:srgbClr val="595959"/>
                </a:solidFill>
                <a:latin typeface="Times New Roman"/>
                <a:cs typeface="Times New Roman"/>
              </a:rPr>
              <a:t>features</a:t>
            </a:r>
            <a:endParaRPr sz="1800">
              <a:latin typeface="Times New Roman"/>
              <a:cs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60984"/>
            <a:ext cx="4957445" cy="1120140"/>
          </a:xfrm>
          <a:prstGeom prst="rect">
            <a:avLst/>
          </a:prstGeom>
        </p:spPr>
        <p:txBody>
          <a:bodyPr vert="horz" wrap="square" lIns="0" tIns="27939" rIns="0" bIns="0" rtlCol="0">
            <a:spAutoFit/>
          </a:bodyPr>
          <a:lstStyle/>
          <a:p>
            <a:pPr marL="12700" marR="5080">
              <a:lnSpc>
                <a:spcPts val="4300"/>
              </a:lnSpc>
              <a:spcBef>
                <a:spcPts val="219"/>
              </a:spcBef>
            </a:pPr>
            <a:r>
              <a:rPr sz="3600" spc="50" dirty="0"/>
              <a:t>Typical</a:t>
            </a:r>
            <a:r>
              <a:rPr sz="3600" spc="190" dirty="0"/>
              <a:t> </a:t>
            </a:r>
            <a:r>
              <a:rPr sz="3600" spc="90" dirty="0"/>
              <a:t>Architecture </a:t>
            </a:r>
            <a:r>
              <a:rPr sz="3600" spc="95" dirty="0"/>
              <a:t> </a:t>
            </a:r>
            <a:r>
              <a:rPr sz="3600" spc="35" dirty="0"/>
              <a:t>With</a:t>
            </a:r>
            <a:r>
              <a:rPr sz="3600" spc="114" dirty="0"/>
              <a:t> </a:t>
            </a:r>
            <a:r>
              <a:rPr sz="3600" spc="50" dirty="0"/>
              <a:t>Two-Step</a:t>
            </a:r>
            <a:r>
              <a:rPr sz="3600" spc="180" dirty="0"/>
              <a:t> </a:t>
            </a:r>
            <a:r>
              <a:rPr sz="3600" spc="85" dirty="0"/>
              <a:t>Classifier</a:t>
            </a:r>
            <a:endParaRPr sz="3600"/>
          </a:p>
        </p:txBody>
      </p:sp>
      <p:sp>
        <p:nvSpPr>
          <p:cNvPr id="3" name="object 3"/>
          <p:cNvSpPr txBox="1"/>
          <p:nvPr/>
        </p:nvSpPr>
        <p:spPr>
          <a:xfrm>
            <a:off x="878601" y="2019305"/>
            <a:ext cx="7101840" cy="2897505"/>
          </a:xfrm>
          <a:prstGeom prst="rect">
            <a:avLst/>
          </a:prstGeom>
        </p:spPr>
        <p:txBody>
          <a:bodyPr vert="horz" wrap="square" lIns="0" tIns="146050" rIns="0" bIns="0" rtlCol="0">
            <a:spAutoFit/>
          </a:bodyPr>
          <a:lstStyle/>
          <a:p>
            <a:pPr marL="12700">
              <a:lnSpc>
                <a:spcPct val="100000"/>
              </a:lnSpc>
              <a:spcBef>
                <a:spcPts val="1150"/>
              </a:spcBef>
            </a:pPr>
            <a:r>
              <a:rPr sz="2200" spc="-5" dirty="0">
                <a:solidFill>
                  <a:srgbClr val="595959"/>
                </a:solidFill>
                <a:latin typeface="Times New Roman"/>
                <a:cs typeface="Times New Roman"/>
              </a:rPr>
              <a:t>Steps</a:t>
            </a:r>
            <a:r>
              <a:rPr sz="2200" spc="-20"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architecture</a:t>
            </a:r>
            <a:endParaRPr sz="2200">
              <a:latin typeface="Times New Roman"/>
              <a:cs typeface="Times New Roman"/>
            </a:endParaRPr>
          </a:p>
          <a:p>
            <a:pPr marL="49530">
              <a:lnSpc>
                <a:spcPct val="100000"/>
              </a:lnSpc>
              <a:spcBef>
                <a:spcPts val="86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Candidate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generator: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filter</a:t>
            </a:r>
            <a:r>
              <a:rPr sz="1800" spc="10" dirty="0">
                <a:solidFill>
                  <a:srgbClr val="595959"/>
                </a:solidFill>
                <a:latin typeface="Times New Roman"/>
                <a:cs typeface="Times New Roman"/>
              </a:rPr>
              <a:t> </a:t>
            </a:r>
            <a:r>
              <a:rPr sz="1800" dirty="0">
                <a:solidFill>
                  <a:srgbClr val="595959"/>
                </a:solidFill>
                <a:latin typeface="Times New Roman"/>
                <a:cs typeface="Times New Roman"/>
              </a:rPr>
              <a:t>out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implausible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constituents</a:t>
            </a:r>
            <a:r>
              <a:rPr sz="1800" dirty="0">
                <a:solidFill>
                  <a:srgbClr val="595959"/>
                </a:solidFill>
                <a:latin typeface="Times New Roman"/>
                <a:cs typeface="Times New Roman"/>
              </a:rPr>
              <a:t> from</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parse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trees</a:t>
            </a:r>
            <a:endParaRPr sz="1800">
              <a:latin typeface="Times New Roman"/>
              <a:cs typeface="Times New Roman"/>
            </a:endParaRPr>
          </a:p>
          <a:p>
            <a:pPr marL="186690" marR="154940" indent="-137160">
              <a:lnSpc>
                <a:spcPct val="101899"/>
              </a:lnSpc>
              <a:spcBef>
                <a:spcPts val="90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Argument</a:t>
            </a:r>
            <a:r>
              <a:rPr sz="1800" dirty="0">
                <a:solidFill>
                  <a:srgbClr val="595959"/>
                </a:solidFill>
                <a:latin typeface="Times New Roman"/>
                <a:cs typeface="Times New Roman"/>
              </a:rPr>
              <a:t> </a:t>
            </a:r>
            <a:r>
              <a:rPr sz="1800" spc="-5" dirty="0">
                <a:solidFill>
                  <a:srgbClr val="595959"/>
                </a:solidFill>
                <a:latin typeface="Times New Roman"/>
                <a:cs typeface="Times New Roman"/>
              </a:rPr>
              <a:t>identifier: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use</a:t>
            </a:r>
            <a:r>
              <a:rPr sz="1800" spc="5" dirty="0">
                <a:solidFill>
                  <a:srgbClr val="595959"/>
                </a:solidFill>
                <a:latin typeface="Times New Roman"/>
                <a:cs typeface="Times New Roman"/>
              </a:rPr>
              <a:t> </a:t>
            </a:r>
            <a:r>
              <a:rPr sz="1800" dirty="0">
                <a:solidFill>
                  <a:srgbClr val="595959"/>
                </a:solidFill>
                <a:latin typeface="Times New Roman"/>
                <a:cs typeface="Times New Roman"/>
              </a:rPr>
              <a:t>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machine-learning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classifier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decide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if</a:t>
            </a:r>
            <a:r>
              <a:rPr sz="1800" spc="10" dirty="0">
                <a:solidFill>
                  <a:srgbClr val="595959"/>
                </a:solidFill>
                <a:latin typeface="Times New Roman"/>
                <a:cs typeface="Times New Roman"/>
              </a:rPr>
              <a:t> </a:t>
            </a:r>
            <a:r>
              <a:rPr sz="1800" dirty="0">
                <a:solidFill>
                  <a:srgbClr val="595959"/>
                </a:solidFill>
                <a:latin typeface="Times New Roman"/>
                <a:cs typeface="Times New Roman"/>
              </a:rPr>
              <a:t>each</a:t>
            </a:r>
            <a:r>
              <a:rPr sz="1800" spc="5" dirty="0">
                <a:solidFill>
                  <a:srgbClr val="595959"/>
                </a:solidFill>
                <a:latin typeface="Times New Roman"/>
                <a:cs typeface="Times New Roman"/>
              </a:rPr>
              <a:t> </a:t>
            </a:r>
            <a:r>
              <a:rPr sz="1800" dirty="0">
                <a:solidFill>
                  <a:srgbClr val="595959"/>
                </a:solidFill>
                <a:latin typeface="Times New Roman"/>
                <a:cs typeface="Times New Roman"/>
              </a:rPr>
              <a:t>of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the remaining</a:t>
            </a:r>
            <a:r>
              <a:rPr sz="1800" dirty="0">
                <a:solidFill>
                  <a:srgbClr val="595959"/>
                </a:solidFill>
                <a:latin typeface="Times New Roman"/>
                <a:cs typeface="Times New Roman"/>
              </a:rPr>
              <a:t> </a:t>
            </a:r>
            <a:r>
              <a:rPr sz="1800" spc="-5" dirty="0">
                <a:solidFill>
                  <a:srgbClr val="595959"/>
                </a:solidFill>
                <a:latin typeface="Times New Roman"/>
                <a:cs typeface="Times New Roman"/>
              </a:rPr>
              <a:t>constituents is </a:t>
            </a:r>
            <a:r>
              <a:rPr sz="1800" dirty="0">
                <a:solidFill>
                  <a:srgbClr val="595959"/>
                </a:solidFill>
                <a:latin typeface="Times New Roman"/>
                <a:cs typeface="Times New Roman"/>
              </a:rPr>
              <a:t>an </a:t>
            </a:r>
            <a:r>
              <a:rPr sz="1800" spc="-5" dirty="0">
                <a:solidFill>
                  <a:srgbClr val="595959"/>
                </a:solidFill>
                <a:latin typeface="Times New Roman"/>
                <a:cs typeface="Times New Roman"/>
              </a:rPr>
              <a:t>argument to</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verb</a:t>
            </a:r>
            <a:endParaRPr sz="1800">
              <a:latin typeface="Times New Roman"/>
              <a:cs typeface="Times New Roman"/>
            </a:endParaRPr>
          </a:p>
          <a:p>
            <a:pPr marL="186690" marR="669290" indent="-137160">
              <a:lnSpc>
                <a:spcPct val="99500"/>
              </a:lnSpc>
              <a:spcBef>
                <a:spcPts val="105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Argument</a:t>
            </a:r>
            <a:r>
              <a:rPr sz="1800" dirty="0">
                <a:solidFill>
                  <a:srgbClr val="595959"/>
                </a:solidFill>
                <a:latin typeface="Times New Roman"/>
                <a:cs typeface="Times New Roman"/>
              </a:rPr>
              <a:t> </a:t>
            </a:r>
            <a:r>
              <a:rPr sz="1800" spc="-5" dirty="0">
                <a:solidFill>
                  <a:srgbClr val="595959"/>
                </a:solidFill>
                <a:latin typeface="Times New Roman"/>
                <a:cs typeface="Times New Roman"/>
              </a:rPr>
              <a:t>labeler:</a:t>
            </a:r>
            <a:r>
              <a:rPr sz="1800" dirty="0">
                <a:solidFill>
                  <a:srgbClr val="595959"/>
                </a:solidFill>
                <a:latin typeface="Times New Roman"/>
                <a:cs typeface="Times New Roman"/>
              </a:rPr>
              <a:t> 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binary</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classifiers,</a:t>
            </a:r>
            <a:r>
              <a:rPr sz="1800" spc="5" dirty="0">
                <a:solidFill>
                  <a:srgbClr val="595959"/>
                </a:solidFill>
                <a:latin typeface="Times New Roman"/>
                <a:cs typeface="Times New Roman"/>
              </a:rPr>
              <a:t> </a:t>
            </a:r>
            <a:r>
              <a:rPr sz="1800" dirty="0">
                <a:solidFill>
                  <a:srgbClr val="595959"/>
                </a:solidFill>
                <a:latin typeface="Times New Roman"/>
                <a:cs typeface="Times New Roman"/>
              </a:rPr>
              <a:t>each</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producing</a:t>
            </a:r>
            <a:r>
              <a:rPr sz="1800" spc="5" dirty="0">
                <a:solidFill>
                  <a:srgbClr val="595959"/>
                </a:solidFill>
                <a:latin typeface="Times New Roman"/>
                <a:cs typeface="Times New Roman"/>
              </a:rPr>
              <a:t> </a:t>
            </a:r>
            <a:r>
              <a:rPr sz="1800" dirty="0">
                <a:solidFill>
                  <a:srgbClr val="595959"/>
                </a:solidFill>
                <a:latin typeface="Times New Roman"/>
                <a:cs typeface="Times New Roman"/>
              </a:rPr>
              <a:t>a</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probability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estimate</a:t>
            </a:r>
            <a:r>
              <a:rPr sz="1800" spc="35" dirty="0">
                <a:solidFill>
                  <a:srgbClr val="595959"/>
                </a:solidFill>
                <a:latin typeface="Times New Roman"/>
                <a:cs typeface="Times New Roman"/>
              </a:rPr>
              <a:t> </a:t>
            </a:r>
            <a:r>
              <a:rPr sz="1800" dirty="0">
                <a:solidFill>
                  <a:srgbClr val="595959"/>
                </a:solidFill>
                <a:latin typeface="Times New Roman"/>
                <a:cs typeface="Times New Roman"/>
              </a:rPr>
              <a:t>of</a:t>
            </a:r>
            <a:r>
              <a:rPr sz="1800" spc="40" dirty="0">
                <a:solidFill>
                  <a:srgbClr val="595959"/>
                </a:solidFill>
                <a:latin typeface="Times New Roman"/>
                <a:cs typeface="Times New Roman"/>
              </a:rPr>
              <a:t> </a:t>
            </a:r>
            <a:r>
              <a:rPr sz="1800" spc="-5" dirty="0">
                <a:solidFill>
                  <a:srgbClr val="595959"/>
                </a:solidFill>
                <a:latin typeface="Times New Roman"/>
                <a:cs typeface="Times New Roman"/>
              </a:rPr>
              <a:t>whether</a:t>
            </a:r>
            <a:r>
              <a:rPr sz="1800" spc="35" dirty="0">
                <a:solidFill>
                  <a:srgbClr val="595959"/>
                </a:solidFill>
                <a:latin typeface="Times New Roman"/>
                <a:cs typeface="Times New Roman"/>
              </a:rPr>
              <a:t> </a:t>
            </a:r>
            <a:r>
              <a:rPr sz="1800" dirty="0">
                <a:solidFill>
                  <a:srgbClr val="595959"/>
                </a:solidFill>
                <a:latin typeface="Times New Roman"/>
                <a:cs typeface="Times New Roman"/>
              </a:rPr>
              <a:t>an</a:t>
            </a:r>
            <a:r>
              <a:rPr sz="1800" spc="40" dirty="0">
                <a:solidFill>
                  <a:srgbClr val="595959"/>
                </a:solidFill>
                <a:latin typeface="Times New Roman"/>
                <a:cs typeface="Times New Roman"/>
              </a:rPr>
              <a:t> </a:t>
            </a:r>
            <a:r>
              <a:rPr sz="1800" spc="-5" dirty="0">
                <a:solidFill>
                  <a:srgbClr val="595959"/>
                </a:solidFill>
                <a:latin typeface="Times New Roman"/>
                <a:cs typeface="Times New Roman"/>
              </a:rPr>
              <a:t>argument</a:t>
            </a:r>
            <a:r>
              <a:rPr sz="1800" spc="35" dirty="0">
                <a:solidFill>
                  <a:srgbClr val="595959"/>
                </a:solidFill>
                <a:latin typeface="Times New Roman"/>
                <a:cs typeface="Times New Roman"/>
              </a:rPr>
              <a:t> </a:t>
            </a:r>
            <a:r>
              <a:rPr sz="1800" spc="-5" dirty="0">
                <a:solidFill>
                  <a:srgbClr val="595959"/>
                </a:solidFill>
                <a:latin typeface="Times New Roman"/>
                <a:cs typeface="Times New Roman"/>
              </a:rPr>
              <a:t>should</a:t>
            </a:r>
            <a:r>
              <a:rPr sz="1800" spc="35" dirty="0">
                <a:solidFill>
                  <a:srgbClr val="595959"/>
                </a:solidFill>
                <a:latin typeface="Times New Roman"/>
                <a:cs typeface="Times New Roman"/>
              </a:rPr>
              <a:t> </a:t>
            </a:r>
            <a:r>
              <a:rPr sz="1800" dirty="0">
                <a:solidFill>
                  <a:srgbClr val="595959"/>
                </a:solidFill>
                <a:latin typeface="Times New Roman"/>
                <a:cs typeface="Times New Roman"/>
              </a:rPr>
              <a:t>have</a:t>
            </a:r>
            <a:r>
              <a:rPr sz="1800" spc="40" dirty="0">
                <a:solidFill>
                  <a:srgbClr val="595959"/>
                </a:solidFill>
                <a:latin typeface="Times New Roman"/>
                <a:cs typeface="Times New Roman"/>
              </a:rPr>
              <a:t> </a:t>
            </a:r>
            <a:r>
              <a:rPr sz="1800" spc="-5" dirty="0">
                <a:solidFill>
                  <a:srgbClr val="595959"/>
                </a:solidFill>
                <a:latin typeface="Times New Roman"/>
                <a:cs typeface="Times New Roman"/>
              </a:rPr>
              <a:t>that</a:t>
            </a:r>
            <a:r>
              <a:rPr sz="1800" spc="35" dirty="0">
                <a:solidFill>
                  <a:srgbClr val="595959"/>
                </a:solidFill>
                <a:latin typeface="Times New Roman"/>
                <a:cs typeface="Times New Roman"/>
              </a:rPr>
              <a:t> </a:t>
            </a:r>
            <a:r>
              <a:rPr sz="1800" spc="-5" dirty="0">
                <a:solidFill>
                  <a:srgbClr val="595959"/>
                </a:solidFill>
                <a:latin typeface="Times New Roman"/>
                <a:cs typeface="Times New Roman"/>
              </a:rPr>
              <a:t>label </a:t>
            </a:r>
            <a:r>
              <a:rPr sz="1800" dirty="0">
                <a:solidFill>
                  <a:srgbClr val="595959"/>
                </a:solidFill>
                <a:latin typeface="Times New Roman"/>
                <a:cs typeface="Times New Roman"/>
              </a:rPr>
              <a:t> </a:t>
            </a:r>
            <a:r>
              <a:rPr sz="1800" spc="-10" dirty="0">
                <a:solidFill>
                  <a:srgbClr val="595959"/>
                </a:solidFill>
                <a:latin typeface="Times New Roman"/>
                <a:cs typeface="Times New Roman"/>
              </a:rPr>
              <a:t>(Arg0–Arg5,</a:t>
            </a:r>
            <a:r>
              <a:rPr sz="1800" spc="-105" dirty="0">
                <a:solidFill>
                  <a:srgbClr val="595959"/>
                </a:solidFill>
                <a:latin typeface="Times New Roman"/>
                <a:cs typeface="Times New Roman"/>
              </a:rPr>
              <a:t> </a:t>
            </a:r>
            <a:r>
              <a:rPr sz="1800" spc="-10" dirty="0">
                <a:solidFill>
                  <a:srgbClr val="595959"/>
                </a:solidFill>
                <a:latin typeface="Times New Roman"/>
                <a:cs typeface="Times New Roman"/>
              </a:rPr>
              <a:t>ArgM’s,</a:t>
            </a:r>
            <a:r>
              <a:rPr sz="1800" dirty="0">
                <a:solidFill>
                  <a:srgbClr val="595959"/>
                </a:solidFill>
                <a:latin typeface="Times New Roman"/>
                <a:cs typeface="Times New Roman"/>
              </a:rPr>
              <a:t> </a:t>
            </a:r>
            <a:r>
              <a:rPr sz="1800" spc="-5" dirty="0">
                <a:solidFill>
                  <a:srgbClr val="595959"/>
                </a:solidFill>
                <a:latin typeface="Times New Roman"/>
                <a:cs typeface="Times New Roman"/>
              </a:rPr>
              <a:t>etc.)</a:t>
            </a:r>
            <a:endParaRPr sz="1800">
              <a:latin typeface="Times New Roman"/>
              <a:cs typeface="Times New Roman"/>
            </a:endParaRPr>
          </a:p>
          <a:p>
            <a:pPr marL="49530">
              <a:lnSpc>
                <a:spcPct val="100000"/>
              </a:lnSpc>
              <a:spcBef>
                <a:spcPts val="940"/>
              </a:spcBef>
            </a:pPr>
            <a:r>
              <a:rPr sz="1800" spc="-10" dirty="0">
                <a:solidFill>
                  <a:srgbClr val="002060"/>
                </a:solidFill>
                <a:latin typeface="Impact"/>
                <a:cs typeface="Impact"/>
              </a:rPr>
              <a:t>­</a:t>
            </a:r>
            <a:r>
              <a:rPr sz="1800" spc="240" dirty="0">
                <a:solidFill>
                  <a:srgbClr val="002060"/>
                </a:solidFill>
                <a:latin typeface="Impact"/>
                <a:cs typeface="Impact"/>
              </a:rPr>
              <a:t> </a:t>
            </a:r>
            <a:r>
              <a:rPr sz="1800" dirty="0">
                <a:solidFill>
                  <a:srgbClr val="595959"/>
                </a:solidFill>
                <a:latin typeface="Times New Roman"/>
                <a:cs typeface="Times New Roman"/>
              </a:rPr>
              <a:t>Do </a:t>
            </a:r>
            <a:r>
              <a:rPr sz="1800" spc="-5" dirty="0">
                <a:solidFill>
                  <a:srgbClr val="595959"/>
                </a:solidFill>
                <a:latin typeface="Times New Roman"/>
                <a:cs typeface="Times New Roman"/>
              </a:rPr>
              <a:t>some</a:t>
            </a:r>
            <a:r>
              <a:rPr sz="1800" dirty="0">
                <a:solidFill>
                  <a:srgbClr val="595959"/>
                </a:solidFill>
                <a:latin typeface="Times New Roman"/>
                <a:cs typeface="Times New Roman"/>
              </a:rPr>
              <a:t> </a:t>
            </a:r>
            <a:r>
              <a:rPr sz="1800" spc="-5" dirty="0">
                <a:solidFill>
                  <a:srgbClr val="595959"/>
                </a:solidFill>
                <a:latin typeface="Times New Roman"/>
                <a:cs typeface="Times New Roman"/>
              </a:rPr>
              <a:t>final constraint processing</a:t>
            </a:r>
            <a:endParaRPr sz="1800">
              <a:latin typeface="Times New Roman"/>
              <a:cs typeface="Times New Roman"/>
            </a:endParaRPr>
          </a:p>
        </p:txBody>
      </p:sp>
      <p:sp>
        <p:nvSpPr>
          <p:cNvPr id="4" name="object 4"/>
          <p:cNvSpPr txBox="1"/>
          <p:nvPr/>
        </p:nvSpPr>
        <p:spPr>
          <a:xfrm>
            <a:off x="3200400" y="5372100"/>
            <a:ext cx="1524000" cy="711200"/>
          </a:xfrm>
          <a:prstGeom prst="rect">
            <a:avLst/>
          </a:prstGeom>
          <a:ln w="25400">
            <a:solidFill>
              <a:srgbClr val="595959"/>
            </a:solidFill>
          </a:ln>
        </p:spPr>
        <p:txBody>
          <a:bodyPr vert="horz" wrap="square" lIns="0" tIns="66675" rIns="0" bIns="0" rtlCol="0">
            <a:spAutoFit/>
          </a:bodyPr>
          <a:lstStyle/>
          <a:p>
            <a:pPr marL="342900" marR="292735" indent="-42545">
              <a:lnSpc>
                <a:spcPct val="101899"/>
              </a:lnSpc>
              <a:spcBef>
                <a:spcPts val="525"/>
              </a:spcBef>
            </a:pPr>
            <a:r>
              <a:rPr sz="1800" dirty="0">
                <a:solidFill>
                  <a:srgbClr val="595959"/>
                </a:solidFill>
                <a:latin typeface="Times New Roman"/>
                <a:cs typeface="Times New Roman"/>
              </a:rPr>
              <a:t>A</a:t>
            </a:r>
            <a:r>
              <a:rPr sz="1800" spc="-35" dirty="0">
                <a:solidFill>
                  <a:srgbClr val="595959"/>
                </a:solidFill>
                <a:latin typeface="Times New Roman"/>
                <a:cs typeface="Times New Roman"/>
              </a:rPr>
              <a:t>r</a:t>
            </a:r>
            <a:r>
              <a:rPr sz="1800" dirty="0">
                <a:solidFill>
                  <a:srgbClr val="595959"/>
                </a:solidFill>
                <a:latin typeface="Times New Roman"/>
                <a:cs typeface="Times New Roman"/>
              </a:rPr>
              <a:t>gu</a:t>
            </a:r>
            <a:r>
              <a:rPr sz="1800" spc="-5" dirty="0">
                <a:solidFill>
                  <a:srgbClr val="595959"/>
                </a:solidFill>
                <a:latin typeface="Times New Roman"/>
                <a:cs typeface="Times New Roman"/>
              </a:rPr>
              <a:t>m</a:t>
            </a:r>
            <a:r>
              <a:rPr sz="1800" dirty="0">
                <a:solidFill>
                  <a:srgbClr val="595959"/>
                </a:solidFill>
                <a:latin typeface="Times New Roman"/>
                <a:cs typeface="Times New Roman"/>
              </a:rPr>
              <a:t>ent  </a:t>
            </a:r>
            <a:r>
              <a:rPr sz="1800" spc="-5" dirty="0">
                <a:solidFill>
                  <a:srgbClr val="595959"/>
                </a:solidFill>
                <a:latin typeface="Times New Roman"/>
                <a:cs typeface="Times New Roman"/>
              </a:rPr>
              <a:t>identifier</a:t>
            </a:r>
            <a:endParaRPr sz="1800">
              <a:latin typeface="Times New Roman"/>
              <a:cs typeface="Times New Roman"/>
            </a:endParaRPr>
          </a:p>
        </p:txBody>
      </p:sp>
      <p:sp>
        <p:nvSpPr>
          <p:cNvPr id="5" name="object 5"/>
          <p:cNvSpPr txBox="1"/>
          <p:nvPr/>
        </p:nvSpPr>
        <p:spPr>
          <a:xfrm>
            <a:off x="5105400" y="5372100"/>
            <a:ext cx="1524000" cy="711200"/>
          </a:xfrm>
          <a:prstGeom prst="rect">
            <a:avLst/>
          </a:prstGeom>
          <a:ln w="25400">
            <a:solidFill>
              <a:srgbClr val="595959"/>
            </a:solidFill>
          </a:ln>
        </p:spPr>
        <p:txBody>
          <a:bodyPr vert="horz" wrap="square" lIns="0" tIns="66675" rIns="0" bIns="0" rtlCol="0">
            <a:spAutoFit/>
          </a:bodyPr>
          <a:lstStyle/>
          <a:p>
            <a:pPr marL="450850" marR="292735" indent="-150495">
              <a:lnSpc>
                <a:spcPct val="101899"/>
              </a:lnSpc>
              <a:spcBef>
                <a:spcPts val="525"/>
              </a:spcBef>
            </a:pPr>
            <a:r>
              <a:rPr sz="1800" dirty="0">
                <a:solidFill>
                  <a:srgbClr val="595959"/>
                </a:solidFill>
                <a:latin typeface="Times New Roman"/>
                <a:cs typeface="Times New Roman"/>
              </a:rPr>
              <a:t>A</a:t>
            </a:r>
            <a:r>
              <a:rPr sz="1800" spc="-35" dirty="0">
                <a:solidFill>
                  <a:srgbClr val="595959"/>
                </a:solidFill>
                <a:latin typeface="Times New Roman"/>
                <a:cs typeface="Times New Roman"/>
              </a:rPr>
              <a:t>r</a:t>
            </a:r>
            <a:r>
              <a:rPr sz="1800" dirty="0">
                <a:solidFill>
                  <a:srgbClr val="595959"/>
                </a:solidFill>
                <a:latin typeface="Times New Roman"/>
                <a:cs typeface="Times New Roman"/>
              </a:rPr>
              <a:t>gu</a:t>
            </a:r>
            <a:r>
              <a:rPr sz="1800" spc="-5" dirty="0">
                <a:solidFill>
                  <a:srgbClr val="595959"/>
                </a:solidFill>
                <a:latin typeface="Times New Roman"/>
                <a:cs typeface="Times New Roman"/>
              </a:rPr>
              <a:t>m</a:t>
            </a:r>
            <a:r>
              <a:rPr sz="1800" dirty="0">
                <a:solidFill>
                  <a:srgbClr val="595959"/>
                </a:solidFill>
                <a:latin typeface="Times New Roman"/>
                <a:cs typeface="Times New Roman"/>
              </a:rPr>
              <a:t>ent  </a:t>
            </a:r>
            <a:r>
              <a:rPr sz="1800" spc="-5" dirty="0">
                <a:solidFill>
                  <a:srgbClr val="595959"/>
                </a:solidFill>
                <a:latin typeface="Times New Roman"/>
                <a:cs typeface="Times New Roman"/>
              </a:rPr>
              <a:t>labeler</a:t>
            </a:r>
            <a:endParaRPr sz="1800">
              <a:latin typeface="Times New Roman"/>
              <a:cs typeface="Times New Roman"/>
            </a:endParaRPr>
          </a:p>
        </p:txBody>
      </p:sp>
      <p:sp>
        <p:nvSpPr>
          <p:cNvPr id="6" name="object 6"/>
          <p:cNvSpPr txBox="1"/>
          <p:nvPr/>
        </p:nvSpPr>
        <p:spPr>
          <a:xfrm>
            <a:off x="7010400" y="5372100"/>
            <a:ext cx="1524000" cy="711200"/>
          </a:xfrm>
          <a:prstGeom prst="rect">
            <a:avLst/>
          </a:prstGeom>
          <a:ln w="25400">
            <a:solidFill>
              <a:srgbClr val="595959"/>
            </a:solidFill>
          </a:ln>
        </p:spPr>
        <p:txBody>
          <a:bodyPr vert="horz" wrap="square" lIns="0" tIns="66675" rIns="0" bIns="0" rtlCol="0">
            <a:spAutoFit/>
          </a:bodyPr>
          <a:lstStyle/>
          <a:p>
            <a:pPr marL="323850" marR="277495" indent="-38100">
              <a:lnSpc>
                <a:spcPct val="101899"/>
              </a:lnSpc>
              <a:spcBef>
                <a:spcPts val="525"/>
              </a:spcBef>
            </a:pPr>
            <a:r>
              <a:rPr sz="1800" spc="-5" dirty="0">
                <a:solidFill>
                  <a:srgbClr val="595959"/>
                </a:solidFill>
                <a:latin typeface="Times New Roman"/>
                <a:cs typeface="Times New Roman"/>
              </a:rPr>
              <a:t>C</a:t>
            </a:r>
            <a:r>
              <a:rPr sz="1800" dirty="0">
                <a:solidFill>
                  <a:srgbClr val="595959"/>
                </a:solidFill>
                <a:latin typeface="Times New Roman"/>
                <a:cs typeface="Times New Roman"/>
              </a:rPr>
              <a:t>on</a:t>
            </a:r>
            <a:r>
              <a:rPr sz="1800" spc="-5" dirty="0">
                <a:solidFill>
                  <a:srgbClr val="595959"/>
                </a:solidFill>
                <a:latin typeface="Times New Roman"/>
                <a:cs typeface="Times New Roman"/>
              </a:rPr>
              <a:t>st</a:t>
            </a:r>
            <a:r>
              <a:rPr sz="1800" dirty="0">
                <a:solidFill>
                  <a:srgbClr val="595959"/>
                </a:solidFill>
                <a:latin typeface="Times New Roman"/>
                <a:cs typeface="Times New Roman"/>
              </a:rPr>
              <a:t>ra</a:t>
            </a:r>
            <a:r>
              <a:rPr sz="1800" spc="-5" dirty="0">
                <a:solidFill>
                  <a:srgbClr val="595959"/>
                </a:solidFill>
                <a:latin typeface="Times New Roman"/>
                <a:cs typeface="Times New Roman"/>
              </a:rPr>
              <a:t>i</a:t>
            </a:r>
            <a:r>
              <a:rPr sz="1800" dirty="0">
                <a:solidFill>
                  <a:srgbClr val="595959"/>
                </a:solidFill>
                <a:latin typeface="Times New Roman"/>
                <a:cs typeface="Times New Roman"/>
              </a:rPr>
              <a:t>nt  </a:t>
            </a:r>
            <a:r>
              <a:rPr sz="1800" spc="-5" dirty="0">
                <a:solidFill>
                  <a:srgbClr val="595959"/>
                </a:solidFill>
                <a:latin typeface="Times New Roman"/>
                <a:cs typeface="Times New Roman"/>
              </a:rPr>
              <a:t>processor</a:t>
            </a:r>
            <a:endParaRPr sz="1800">
              <a:latin typeface="Times New Roman"/>
              <a:cs typeface="Times New Roman"/>
            </a:endParaRPr>
          </a:p>
        </p:txBody>
      </p:sp>
      <p:sp>
        <p:nvSpPr>
          <p:cNvPr id="7" name="object 7"/>
          <p:cNvSpPr/>
          <p:nvPr/>
        </p:nvSpPr>
        <p:spPr>
          <a:xfrm>
            <a:off x="4724400" y="5689600"/>
            <a:ext cx="381000" cy="76200"/>
          </a:xfrm>
          <a:custGeom>
            <a:avLst/>
            <a:gdLst/>
            <a:ahLst/>
            <a:cxnLst/>
            <a:rect l="l" t="t" r="r" b="b"/>
            <a:pathLst>
              <a:path w="381000" h="76200">
                <a:moveTo>
                  <a:pt x="304800" y="0"/>
                </a:moveTo>
                <a:lnTo>
                  <a:pt x="304800" y="25399"/>
                </a:lnTo>
                <a:lnTo>
                  <a:pt x="0" y="25399"/>
                </a:lnTo>
                <a:lnTo>
                  <a:pt x="0" y="50799"/>
                </a:lnTo>
                <a:lnTo>
                  <a:pt x="304800" y="50799"/>
                </a:lnTo>
                <a:lnTo>
                  <a:pt x="304800" y="76199"/>
                </a:lnTo>
                <a:lnTo>
                  <a:pt x="381000" y="38100"/>
                </a:lnTo>
                <a:lnTo>
                  <a:pt x="304800" y="0"/>
                </a:lnTo>
                <a:close/>
              </a:path>
            </a:pathLst>
          </a:custGeom>
          <a:solidFill>
            <a:srgbClr val="595959"/>
          </a:solidFill>
        </p:spPr>
        <p:txBody>
          <a:bodyPr wrap="square" lIns="0" tIns="0" rIns="0" bIns="0" rtlCol="0"/>
          <a:lstStyle/>
          <a:p>
            <a:endParaRPr/>
          </a:p>
        </p:txBody>
      </p:sp>
      <p:sp>
        <p:nvSpPr>
          <p:cNvPr id="8" name="object 8"/>
          <p:cNvSpPr txBox="1"/>
          <p:nvPr/>
        </p:nvSpPr>
        <p:spPr>
          <a:xfrm>
            <a:off x="1295400" y="5372100"/>
            <a:ext cx="1524000" cy="711200"/>
          </a:xfrm>
          <a:prstGeom prst="rect">
            <a:avLst/>
          </a:prstGeom>
          <a:ln w="25400">
            <a:solidFill>
              <a:srgbClr val="595959"/>
            </a:solidFill>
          </a:ln>
        </p:spPr>
        <p:txBody>
          <a:bodyPr vert="horz" wrap="square" lIns="0" tIns="66675" rIns="0" bIns="0" rtlCol="0">
            <a:spAutoFit/>
          </a:bodyPr>
          <a:lstStyle/>
          <a:p>
            <a:pPr marL="330200" marR="290830" indent="-31750">
              <a:lnSpc>
                <a:spcPct val="101899"/>
              </a:lnSpc>
              <a:spcBef>
                <a:spcPts val="525"/>
              </a:spcBef>
            </a:pPr>
            <a:r>
              <a:rPr sz="1800" spc="-5" dirty="0">
                <a:solidFill>
                  <a:srgbClr val="595959"/>
                </a:solidFill>
                <a:latin typeface="Times New Roman"/>
                <a:cs typeface="Times New Roman"/>
              </a:rPr>
              <a:t>C</a:t>
            </a:r>
            <a:r>
              <a:rPr sz="1800" dirty="0">
                <a:solidFill>
                  <a:srgbClr val="595959"/>
                </a:solidFill>
                <a:latin typeface="Times New Roman"/>
                <a:cs typeface="Times New Roman"/>
              </a:rPr>
              <a:t>and</a:t>
            </a:r>
            <a:r>
              <a:rPr sz="1800" spc="-5" dirty="0">
                <a:solidFill>
                  <a:srgbClr val="595959"/>
                </a:solidFill>
                <a:latin typeface="Times New Roman"/>
                <a:cs typeface="Times New Roman"/>
              </a:rPr>
              <a:t>i</a:t>
            </a:r>
            <a:r>
              <a:rPr sz="1800" dirty="0">
                <a:solidFill>
                  <a:srgbClr val="595959"/>
                </a:solidFill>
                <a:latin typeface="Times New Roman"/>
                <a:cs typeface="Times New Roman"/>
              </a:rPr>
              <a:t>da</a:t>
            </a:r>
            <a:r>
              <a:rPr sz="1800" spc="-5" dirty="0">
                <a:solidFill>
                  <a:srgbClr val="595959"/>
                </a:solidFill>
                <a:latin typeface="Times New Roman"/>
                <a:cs typeface="Times New Roman"/>
              </a:rPr>
              <a:t>t</a:t>
            </a:r>
            <a:r>
              <a:rPr sz="1800" dirty="0">
                <a:solidFill>
                  <a:srgbClr val="595959"/>
                </a:solidFill>
                <a:latin typeface="Times New Roman"/>
                <a:cs typeface="Times New Roman"/>
              </a:rPr>
              <a:t>e  </a:t>
            </a:r>
            <a:r>
              <a:rPr sz="1800" spc="-5" dirty="0">
                <a:solidFill>
                  <a:srgbClr val="595959"/>
                </a:solidFill>
                <a:latin typeface="Times New Roman"/>
                <a:cs typeface="Times New Roman"/>
              </a:rPr>
              <a:t>generator</a:t>
            </a:r>
            <a:endParaRPr sz="1800">
              <a:latin typeface="Times New Roman"/>
              <a:cs typeface="Times New Roman"/>
            </a:endParaRPr>
          </a:p>
        </p:txBody>
      </p:sp>
      <p:grpSp>
        <p:nvGrpSpPr>
          <p:cNvPr id="9" name="object 9"/>
          <p:cNvGrpSpPr/>
          <p:nvPr/>
        </p:nvGrpSpPr>
        <p:grpSpPr>
          <a:xfrm>
            <a:off x="215900" y="5359400"/>
            <a:ext cx="1079500" cy="736600"/>
            <a:chOff x="215900" y="5359400"/>
            <a:chExt cx="1079500" cy="736600"/>
          </a:xfrm>
        </p:grpSpPr>
        <p:sp>
          <p:nvSpPr>
            <p:cNvPr id="10" name="object 10"/>
            <p:cNvSpPr/>
            <p:nvPr/>
          </p:nvSpPr>
          <p:spPr>
            <a:xfrm>
              <a:off x="228600" y="5372100"/>
              <a:ext cx="685800" cy="711200"/>
            </a:xfrm>
            <a:custGeom>
              <a:avLst/>
              <a:gdLst/>
              <a:ahLst/>
              <a:cxnLst/>
              <a:rect l="l" t="t" r="r" b="b"/>
              <a:pathLst>
                <a:path w="685800" h="711200">
                  <a:moveTo>
                    <a:pt x="150018" y="98425"/>
                  </a:moveTo>
                  <a:lnTo>
                    <a:pt x="407193" y="98425"/>
                  </a:lnTo>
                  <a:lnTo>
                    <a:pt x="535781" y="227012"/>
                  </a:lnTo>
                  <a:lnTo>
                    <a:pt x="535781" y="612774"/>
                  </a:lnTo>
                  <a:lnTo>
                    <a:pt x="150018" y="612774"/>
                  </a:lnTo>
                  <a:lnTo>
                    <a:pt x="150018" y="98425"/>
                  </a:lnTo>
                  <a:close/>
                </a:path>
                <a:path w="685800" h="711200">
                  <a:moveTo>
                    <a:pt x="535781" y="227012"/>
                  </a:moveTo>
                  <a:lnTo>
                    <a:pt x="407193" y="227012"/>
                  </a:lnTo>
                  <a:lnTo>
                    <a:pt x="407193" y="98425"/>
                  </a:lnTo>
                </a:path>
                <a:path w="685800" h="711200">
                  <a:moveTo>
                    <a:pt x="0" y="0"/>
                  </a:moveTo>
                  <a:lnTo>
                    <a:pt x="685800" y="0"/>
                  </a:lnTo>
                  <a:lnTo>
                    <a:pt x="685800" y="711200"/>
                  </a:lnTo>
                  <a:lnTo>
                    <a:pt x="0" y="711200"/>
                  </a:lnTo>
                  <a:lnTo>
                    <a:pt x="0" y="0"/>
                  </a:lnTo>
                  <a:close/>
                </a:path>
              </a:pathLst>
            </a:custGeom>
            <a:ln w="25400">
              <a:solidFill>
                <a:srgbClr val="595959"/>
              </a:solidFill>
            </a:ln>
          </p:spPr>
          <p:txBody>
            <a:bodyPr wrap="square" lIns="0" tIns="0" rIns="0" bIns="0" rtlCol="0"/>
            <a:lstStyle/>
            <a:p>
              <a:endParaRPr/>
            </a:p>
          </p:txBody>
        </p:sp>
        <p:sp>
          <p:nvSpPr>
            <p:cNvPr id="11" name="object 11"/>
            <p:cNvSpPr/>
            <p:nvPr/>
          </p:nvSpPr>
          <p:spPr>
            <a:xfrm>
              <a:off x="914400" y="5689600"/>
              <a:ext cx="381000" cy="76200"/>
            </a:xfrm>
            <a:custGeom>
              <a:avLst/>
              <a:gdLst/>
              <a:ahLst/>
              <a:cxnLst/>
              <a:rect l="l" t="t" r="r" b="b"/>
              <a:pathLst>
                <a:path w="381000" h="76200">
                  <a:moveTo>
                    <a:pt x="304800" y="0"/>
                  </a:moveTo>
                  <a:lnTo>
                    <a:pt x="304800" y="25399"/>
                  </a:lnTo>
                  <a:lnTo>
                    <a:pt x="0" y="25399"/>
                  </a:lnTo>
                  <a:lnTo>
                    <a:pt x="0" y="50799"/>
                  </a:lnTo>
                  <a:lnTo>
                    <a:pt x="304800" y="50799"/>
                  </a:lnTo>
                  <a:lnTo>
                    <a:pt x="304799" y="76199"/>
                  </a:lnTo>
                  <a:lnTo>
                    <a:pt x="381000" y="38100"/>
                  </a:lnTo>
                  <a:lnTo>
                    <a:pt x="304800" y="0"/>
                  </a:lnTo>
                  <a:close/>
                </a:path>
              </a:pathLst>
            </a:custGeom>
            <a:solidFill>
              <a:srgbClr val="595959"/>
            </a:solidFill>
          </p:spPr>
          <p:txBody>
            <a:bodyPr wrap="square" lIns="0" tIns="0" rIns="0" bIns="0" rtlCol="0"/>
            <a:lstStyle/>
            <a:p>
              <a:endParaRPr/>
            </a:p>
          </p:txBody>
        </p:sp>
      </p:grpSp>
      <p:sp>
        <p:nvSpPr>
          <p:cNvPr id="12" name="object 12"/>
          <p:cNvSpPr/>
          <p:nvPr/>
        </p:nvSpPr>
        <p:spPr>
          <a:xfrm>
            <a:off x="2819400" y="5689600"/>
            <a:ext cx="381000" cy="76200"/>
          </a:xfrm>
          <a:custGeom>
            <a:avLst/>
            <a:gdLst/>
            <a:ahLst/>
            <a:cxnLst/>
            <a:rect l="l" t="t" r="r" b="b"/>
            <a:pathLst>
              <a:path w="381000" h="76200">
                <a:moveTo>
                  <a:pt x="304800" y="0"/>
                </a:moveTo>
                <a:lnTo>
                  <a:pt x="304800" y="25399"/>
                </a:lnTo>
                <a:lnTo>
                  <a:pt x="0" y="25399"/>
                </a:lnTo>
                <a:lnTo>
                  <a:pt x="0" y="50799"/>
                </a:lnTo>
                <a:lnTo>
                  <a:pt x="304800" y="50799"/>
                </a:lnTo>
                <a:lnTo>
                  <a:pt x="304800" y="76199"/>
                </a:lnTo>
                <a:lnTo>
                  <a:pt x="381000" y="38100"/>
                </a:lnTo>
                <a:lnTo>
                  <a:pt x="304800" y="0"/>
                </a:lnTo>
                <a:close/>
              </a:path>
            </a:pathLst>
          </a:custGeom>
          <a:solidFill>
            <a:srgbClr val="595959"/>
          </a:solidFill>
        </p:spPr>
        <p:txBody>
          <a:bodyPr wrap="square" lIns="0" tIns="0" rIns="0" bIns="0" rtlCol="0"/>
          <a:lstStyle/>
          <a:p>
            <a:endParaRPr/>
          </a:p>
        </p:txBody>
      </p:sp>
      <p:sp>
        <p:nvSpPr>
          <p:cNvPr id="13" name="object 13"/>
          <p:cNvSpPr/>
          <p:nvPr/>
        </p:nvSpPr>
        <p:spPr>
          <a:xfrm>
            <a:off x="6629400" y="5689600"/>
            <a:ext cx="381000" cy="76200"/>
          </a:xfrm>
          <a:custGeom>
            <a:avLst/>
            <a:gdLst/>
            <a:ahLst/>
            <a:cxnLst/>
            <a:rect l="l" t="t" r="r" b="b"/>
            <a:pathLst>
              <a:path w="381000" h="76200">
                <a:moveTo>
                  <a:pt x="304800" y="0"/>
                </a:moveTo>
                <a:lnTo>
                  <a:pt x="304800" y="25399"/>
                </a:lnTo>
                <a:lnTo>
                  <a:pt x="0" y="25399"/>
                </a:lnTo>
                <a:lnTo>
                  <a:pt x="0" y="50799"/>
                </a:lnTo>
                <a:lnTo>
                  <a:pt x="304800" y="50799"/>
                </a:lnTo>
                <a:lnTo>
                  <a:pt x="304800" y="76199"/>
                </a:lnTo>
                <a:lnTo>
                  <a:pt x="381000" y="38100"/>
                </a:lnTo>
                <a:lnTo>
                  <a:pt x="304800" y="0"/>
                </a:lnTo>
                <a:close/>
              </a:path>
            </a:pathLst>
          </a:custGeom>
          <a:solidFill>
            <a:srgbClr val="595959"/>
          </a:solidFill>
        </p:spPr>
        <p:txBody>
          <a:bodyPr wrap="square" lIns="0" tIns="0" rIns="0" bIns="0" rtlCol="0"/>
          <a:lstStyle/>
          <a:p>
            <a:endParaRPr/>
          </a:p>
        </p:txBody>
      </p:sp>
      <p:sp>
        <p:nvSpPr>
          <p:cNvPr id="14" name="object 14"/>
          <p:cNvSpPr/>
          <p:nvPr/>
        </p:nvSpPr>
        <p:spPr>
          <a:xfrm>
            <a:off x="8534400" y="5689600"/>
            <a:ext cx="381000" cy="76200"/>
          </a:xfrm>
          <a:custGeom>
            <a:avLst/>
            <a:gdLst/>
            <a:ahLst/>
            <a:cxnLst/>
            <a:rect l="l" t="t" r="r" b="b"/>
            <a:pathLst>
              <a:path w="381000" h="76200">
                <a:moveTo>
                  <a:pt x="304800" y="0"/>
                </a:moveTo>
                <a:lnTo>
                  <a:pt x="304800" y="25399"/>
                </a:lnTo>
                <a:lnTo>
                  <a:pt x="0" y="25399"/>
                </a:lnTo>
                <a:lnTo>
                  <a:pt x="0" y="50799"/>
                </a:lnTo>
                <a:lnTo>
                  <a:pt x="304800" y="50799"/>
                </a:lnTo>
                <a:lnTo>
                  <a:pt x="304800" y="76199"/>
                </a:lnTo>
                <a:lnTo>
                  <a:pt x="381000" y="38100"/>
                </a:lnTo>
                <a:lnTo>
                  <a:pt x="304800" y="0"/>
                </a:lnTo>
                <a:close/>
              </a:path>
            </a:pathLst>
          </a:custGeom>
          <a:solidFill>
            <a:srgbClr val="595959"/>
          </a:solidFill>
        </p:spPr>
        <p:txBody>
          <a:bodyPr wrap="square" lIns="0" tIns="0" rIns="0" bIns="0" rtlCol="0"/>
          <a:lstStyle/>
          <a:p>
            <a:endParaRPr/>
          </a:p>
        </p:txBody>
      </p:sp>
      <p:sp>
        <p:nvSpPr>
          <p:cNvPr id="15" name="object 1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16" name="object 16"/>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6</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116955" cy="665480"/>
          </a:xfrm>
          <a:prstGeom prst="rect">
            <a:avLst/>
          </a:prstGeom>
        </p:spPr>
        <p:txBody>
          <a:bodyPr vert="horz" wrap="square" lIns="0" tIns="12700" rIns="0" bIns="0" rtlCol="0">
            <a:spAutoFit/>
          </a:bodyPr>
          <a:lstStyle/>
          <a:p>
            <a:pPr marL="12700">
              <a:lnSpc>
                <a:spcPct val="100000"/>
              </a:lnSpc>
              <a:spcBef>
                <a:spcPts val="100"/>
              </a:spcBef>
            </a:pPr>
            <a:r>
              <a:rPr sz="4200" spc="40" dirty="0"/>
              <a:t>Typical</a:t>
            </a:r>
            <a:r>
              <a:rPr sz="4200" spc="-70" dirty="0"/>
              <a:t> </a:t>
            </a:r>
            <a:r>
              <a:rPr sz="4200" spc="75" dirty="0"/>
              <a:t>Argument</a:t>
            </a:r>
            <a:r>
              <a:rPr sz="4200" spc="150" dirty="0"/>
              <a:t> </a:t>
            </a:r>
            <a:r>
              <a:rPr sz="4200" spc="85" dirty="0"/>
              <a:t>Features</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7</a:t>
            </a:r>
          </a:p>
        </p:txBody>
      </p:sp>
      <p:sp>
        <p:nvSpPr>
          <p:cNvPr id="3" name="object 3"/>
          <p:cNvSpPr txBox="1"/>
          <p:nvPr/>
        </p:nvSpPr>
        <p:spPr>
          <a:xfrm>
            <a:off x="836736" y="1939541"/>
            <a:ext cx="7397750" cy="3881120"/>
          </a:xfrm>
          <a:prstGeom prst="rect">
            <a:avLst/>
          </a:prstGeom>
        </p:spPr>
        <p:txBody>
          <a:bodyPr vert="horz" wrap="square" lIns="0" tIns="114300" rIns="0" bIns="0" rtlCol="0">
            <a:spAutoFit/>
          </a:bodyPr>
          <a:lstStyle/>
          <a:p>
            <a:pPr marL="12700">
              <a:lnSpc>
                <a:spcPct val="100000"/>
              </a:lnSpc>
              <a:spcBef>
                <a:spcPts val="900"/>
              </a:spcBef>
            </a:pPr>
            <a:r>
              <a:rPr sz="2000" spc="-5" dirty="0">
                <a:solidFill>
                  <a:srgbClr val="595959"/>
                </a:solidFill>
                <a:latin typeface="Times New Roman"/>
                <a:cs typeface="Times New Roman"/>
              </a:rPr>
              <a:t>These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features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defined for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each constituent:</a:t>
            </a:r>
            <a:endParaRPr sz="2000">
              <a:latin typeface="Times New Roman"/>
              <a:cs typeface="Times New Roman"/>
            </a:endParaRPr>
          </a:p>
          <a:p>
            <a:pPr marL="12700">
              <a:lnSpc>
                <a:spcPct val="100000"/>
              </a:lnSpc>
              <a:spcBef>
                <a:spcPts val="800"/>
              </a:spcBef>
            </a:pPr>
            <a:r>
              <a:rPr sz="2000" b="1" spc="-10" dirty="0">
                <a:solidFill>
                  <a:srgbClr val="595959"/>
                </a:solidFill>
                <a:latin typeface="Times New Roman"/>
                <a:cs typeface="Times New Roman"/>
              </a:rPr>
              <a:t>Predicate: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predicate</a:t>
            </a:r>
            <a:r>
              <a:rPr sz="2000" dirty="0">
                <a:solidFill>
                  <a:srgbClr val="595959"/>
                </a:solidFill>
                <a:latin typeface="Times New Roman"/>
                <a:cs typeface="Times New Roman"/>
              </a:rPr>
              <a:t> word</a:t>
            </a:r>
            <a:r>
              <a:rPr sz="2000" spc="-5" dirty="0">
                <a:solidFill>
                  <a:srgbClr val="595959"/>
                </a:solidFill>
                <a:latin typeface="Times New Roman"/>
                <a:cs typeface="Times New Roman"/>
              </a:rPr>
              <a:t> from</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the training data</a:t>
            </a:r>
            <a:endParaRPr sz="2000">
              <a:latin typeface="Times New Roman"/>
              <a:cs typeface="Times New Roman"/>
            </a:endParaRPr>
          </a:p>
          <a:p>
            <a:pPr marL="48895">
              <a:lnSpc>
                <a:spcPct val="100000"/>
              </a:lnSpc>
              <a:spcBef>
                <a:spcPts val="800"/>
              </a:spcBef>
            </a:pPr>
            <a:r>
              <a:rPr sz="1800" spc="-10" dirty="0">
                <a:solidFill>
                  <a:srgbClr val="002060"/>
                </a:solidFill>
                <a:latin typeface="Impact"/>
                <a:cs typeface="Impact"/>
              </a:rPr>
              <a:t>­</a:t>
            </a:r>
            <a:r>
              <a:rPr sz="1800" spc="229" dirty="0">
                <a:solidFill>
                  <a:srgbClr val="002060"/>
                </a:solidFill>
                <a:latin typeface="Impact"/>
                <a:cs typeface="Impact"/>
              </a:rPr>
              <a:t> </a:t>
            </a:r>
            <a:r>
              <a:rPr sz="1800" dirty="0">
                <a:solidFill>
                  <a:srgbClr val="595959"/>
                </a:solidFill>
                <a:latin typeface="Times New Roman"/>
                <a:cs typeface="Times New Roman"/>
              </a:rPr>
              <a:t>“face”</a:t>
            </a:r>
            <a:r>
              <a:rPr sz="1800" spc="-10" dirty="0">
                <a:solidFill>
                  <a:srgbClr val="595959"/>
                </a:solidFill>
                <a:latin typeface="Times New Roman"/>
                <a:cs typeface="Times New Roman"/>
              </a:rPr>
              <a:t> </a:t>
            </a:r>
            <a:r>
              <a:rPr sz="1800" dirty="0">
                <a:solidFill>
                  <a:srgbClr val="595959"/>
                </a:solidFill>
                <a:latin typeface="Times New Roman"/>
                <a:cs typeface="Times New Roman"/>
              </a:rPr>
              <a:t>and</a:t>
            </a:r>
            <a:r>
              <a:rPr sz="1800" spc="-5" dirty="0">
                <a:solidFill>
                  <a:srgbClr val="595959"/>
                </a:solidFill>
                <a:latin typeface="Times New Roman"/>
                <a:cs typeface="Times New Roman"/>
              </a:rPr>
              <a:t> “explore”</a:t>
            </a:r>
            <a:endParaRPr sz="1800">
              <a:latin typeface="Times New Roman"/>
              <a:cs typeface="Times New Roman"/>
            </a:endParaRPr>
          </a:p>
          <a:p>
            <a:pPr marL="48895">
              <a:lnSpc>
                <a:spcPct val="100000"/>
              </a:lnSpc>
              <a:spcBef>
                <a:spcPts val="104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Usually stemmed </a:t>
            </a:r>
            <a:r>
              <a:rPr sz="1800" dirty="0">
                <a:solidFill>
                  <a:srgbClr val="595959"/>
                </a:solidFill>
                <a:latin typeface="Times New Roman"/>
                <a:cs typeface="Times New Roman"/>
              </a:rPr>
              <a:t>or</a:t>
            </a:r>
            <a:r>
              <a:rPr sz="1800" spc="-5" dirty="0">
                <a:solidFill>
                  <a:srgbClr val="595959"/>
                </a:solidFill>
                <a:latin typeface="Times New Roman"/>
                <a:cs typeface="Times New Roman"/>
              </a:rPr>
              <a:t> lemmatized</a:t>
            </a:r>
            <a:endParaRPr sz="1800">
              <a:latin typeface="Times New Roman"/>
              <a:cs typeface="Times New Roman"/>
            </a:endParaRPr>
          </a:p>
          <a:p>
            <a:pPr marL="12700">
              <a:lnSpc>
                <a:spcPct val="100000"/>
              </a:lnSpc>
              <a:spcBef>
                <a:spcPts val="1040"/>
              </a:spcBef>
            </a:pPr>
            <a:r>
              <a:rPr sz="2000" b="1" spc="-5" dirty="0">
                <a:solidFill>
                  <a:srgbClr val="595959"/>
                </a:solidFill>
                <a:latin typeface="Times New Roman"/>
                <a:cs typeface="Times New Roman"/>
              </a:rPr>
              <a:t>Phrase</a:t>
            </a:r>
            <a:r>
              <a:rPr sz="2000" b="1" spc="-10" dirty="0">
                <a:solidFill>
                  <a:srgbClr val="595959"/>
                </a:solidFill>
                <a:latin typeface="Times New Roman"/>
                <a:cs typeface="Times New Roman"/>
              </a:rPr>
              <a:t> </a:t>
            </a:r>
            <a:r>
              <a:rPr sz="2000" b="1" spc="-5" dirty="0">
                <a:solidFill>
                  <a:srgbClr val="595959"/>
                </a:solidFill>
                <a:latin typeface="Times New Roman"/>
                <a:cs typeface="Times New Roman"/>
              </a:rPr>
              <a:t>type: </a:t>
            </a:r>
            <a:r>
              <a:rPr sz="2000" spc="-5" dirty="0">
                <a:solidFill>
                  <a:srgbClr val="595959"/>
                </a:solidFill>
                <a:latin typeface="Times New Roman"/>
                <a:cs typeface="Times New Roman"/>
              </a:rPr>
              <a:t>the phrase label</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 </a:t>
            </a:r>
            <a:r>
              <a:rPr sz="2000" spc="-10" dirty="0">
                <a:solidFill>
                  <a:srgbClr val="595959"/>
                </a:solidFill>
                <a:latin typeface="Times New Roman"/>
                <a:cs typeface="Times New Roman"/>
              </a:rPr>
              <a:t>argument</a:t>
            </a:r>
            <a:r>
              <a:rPr sz="2000" spc="-5" dirty="0">
                <a:solidFill>
                  <a:srgbClr val="595959"/>
                </a:solidFill>
                <a:latin typeface="Times New Roman"/>
                <a:cs typeface="Times New Roman"/>
              </a:rPr>
              <a:t> candidate</a:t>
            </a:r>
            <a:endParaRPr sz="2000">
              <a:latin typeface="Times New Roman"/>
              <a:cs typeface="Times New Roman"/>
            </a:endParaRPr>
          </a:p>
          <a:p>
            <a:pPr marL="48895">
              <a:lnSpc>
                <a:spcPct val="100000"/>
              </a:lnSpc>
              <a:spcBef>
                <a:spcPts val="800"/>
              </a:spcBef>
            </a:pPr>
            <a:r>
              <a:rPr sz="1600" spc="-10" dirty="0">
                <a:solidFill>
                  <a:srgbClr val="002060"/>
                </a:solidFill>
                <a:latin typeface="Impact"/>
                <a:cs typeface="Impact"/>
              </a:rPr>
              <a:t>­</a:t>
            </a:r>
            <a:r>
              <a:rPr sz="1600" spc="325" dirty="0">
                <a:solidFill>
                  <a:srgbClr val="002060"/>
                </a:solidFill>
                <a:latin typeface="Impact"/>
                <a:cs typeface="Impact"/>
              </a:rPr>
              <a:t> </a:t>
            </a:r>
            <a:r>
              <a:rPr sz="1600" dirty="0">
                <a:solidFill>
                  <a:srgbClr val="595959"/>
                </a:solidFill>
                <a:latin typeface="Times New Roman"/>
                <a:cs typeface="Times New Roman"/>
              </a:rPr>
              <a:t>Examples</a:t>
            </a:r>
            <a:r>
              <a:rPr sz="1600" spc="-5" dirty="0">
                <a:solidFill>
                  <a:srgbClr val="595959"/>
                </a:solidFill>
                <a:latin typeface="Times New Roman"/>
                <a:cs typeface="Times New Roman"/>
              </a:rPr>
              <a:t> </a:t>
            </a:r>
            <a:r>
              <a:rPr sz="1600" dirty="0">
                <a:solidFill>
                  <a:srgbClr val="595959"/>
                </a:solidFill>
                <a:latin typeface="Times New Roman"/>
                <a:cs typeface="Times New Roman"/>
              </a:rPr>
              <a:t>are</a:t>
            </a:r>
            <a:r>
              <a:rPr sz="1600" spc="-5" dirty="0">
                <a:solidFill>
                  <a:srgbClr val="595959"/>
                </a:solidFill>
                <a:latin typeface="Times New Roman"/>
                <a:cs typeface="Times New Roman"/>
              </a:rPr>
              <a:t> </a:t>
            </a:r>
            <a:r>
              <a:rPr sz="1600" spc="-65" dirty="0">
                <a:solidFill>
                  <a:srgbClr val="595959"/>
                </a:solidFill>
                <a:latin typeface="Times New Roman"/>
                <a:cs typeface="Times New Roman"/>
              </a:rPr>
              <a:t>NP,</a:t>
            </a:r>
            <a:r>
              <a:rPr sz="1600" dirty="0">
                <a:solidFill>
                  <a:srgbClr val="595959"/>
                </a:solidFill>
                <a:latin typeface="Times New Roman"/>
                <a:cs typeface="Times New Roman"/>
              </a:rPr>
              <a:t> S</a:t>
            </a:r>
            <a:r>
              <a:rPr sz="1600" spc="-10" dirty="0">
                <a:solidFill>
                  <a:srgbClr val="595959"/>
                </a:solidFill>
                <a:latin typeface="Times New Roman"/>
                <a:cs typeface="Times New Roman"/>
              </a:rPr>
              <a:t> </a:t>
            </a:r>
            <a:r>
              <a:rPr sz="1600" dirty="0">
                <a:solidFill>
                  <a:srgbClr val="595959"/>
                </a:solidFill>
                <a:latin typeface="Times New Roman"/>
                <a:cs typeface="Times New Roman"/>
              </a:rPr>
              <a:t>for</a:t>
            </a:r>
            <a:r>
              <a:rPr sz="1600" spc="-5" dirty="0">
                <a:solidFill>
                  <a:srgbClr val="595959"/>
                </a:solidFill>
                <a:latin typeface="Times New Roman"/>
                <a:cs typeface="Times New Roman"/>
              </a:rPr>
              <a:t> </a:t>
            </a:r>
            <a:r>
              <a:rPr sz="1600" dirty="0">
                <a:solidFill>
                  <a:srgbClr val="595959"/>
                </a:solidFill>
                <a:latin typeface="Times New Roman"/>
                <a:cs typeface="Times New Roman"/>
              </a:rPr>
              <a:t>phrases, or</a:t>
            </a:r>
            <a:r>
              <a:rPr sz="1600" spc="-5" dirty="0">
                <a:solidFill>
                  <a:srgbClr val="595959"/>
                </a:solidFill>
                <a:latin typeface="Times New Roman"/>
                <a:cs typeface="Times New Roman"/>
              </a:rPr>
              <a:t> </a:t>
            </a:r>
            <a:r>
              <a:rPr sz="1600" dirty="0">
                <a:solidFill>
                  <a:srgbClr val="595959"/>
                </a:solidFill>
                <a:latin typeface="Times New Roman"/>
                <a:cs typeface="Times New Roman"/>
              </a:rPr>
              <a:t>may</a:t>
            </a:r>
            <a:r>
              <a:rPr sz="1600" spc="-5" dirty="0">
                <a:solidFill>
                  <a:srgbClr val="595959"/>
                </a:solidFill>
                <a:latin typeface="Times New Roman"/>
                <a:cs typeface="Times New Roman"/>
              </a:rPr>
              <a:t> </a:t>
            </a:r>
            <a:r>
              <a:rPr sz="1600" dirty="0">
                <a:solidFill>
                  <a:srgbClr val="595959"/>
                </a:solidFill>
                <a:latin typeface="Times New Roman"/>
                <a:cs typeface="Times New Roman"/>
              </a:rPr>
              <a:t>be </a:t>
            </a:r>
            <a:r>
              <a:rPr sz="1600" spc="-5" dirty="0">
                <a:solidFill>
                  <a:srgbClr val="595959"/>
                </a:solidFill>
                <a:latin typeface="Times New Roman"/>
                <a:cs typeface="Times New Roman"/>
              </a:rPr>
              <a:t>POS</a:t>
            </a:r>
            <a:r>
              <a:rPr sz="1600" spc="-10" dirty="0">
                <a:solidFill>
                  <a:srgbClr val="595959"/>
                </a:solidFill>
                <a:latin typeface="Times New Roman"/>
                <a:cs typeface="Times New Roman"/>
              </a:rPr>
              <a:t> </a:t>
            </a:r>
            <a:r>
              <a:rPr sz="1600" dirty="0">
                <a:solidFill>
                  <a:srgbClr val="595959"/>
                </a:solidFill>
                <a:latin typeface="Times New Roman"/>
                <a:cs typeface="Times New Roman"/>
              </a:rPr>
              <a:t>tag</a:t>
            </a:r>
            <a:r>
              <a:rPr sz="1600" spc="-5" dirty="0">
                <a:solidFill>
                  <a:srgbClr val="595959"/>
                </a:solidFill>
                <a:latin typeface="Times New Roman"/>
                <a:cs typeface="Times New Roman"/>
              </a:rPr>
              <a:t> </a:t>
            </a:r>
            <a:r>
              <a:rPr sz="1600" dirty="0">
                <a:solidFill>
                  <a:srgbClr val="595959"/>
                </a:solidFill>
                <a:latin typeface="Times New Roman"/>
                <a:cs typeface="Times New Roman"/>
              </a:rPr>
              <a:t>if a</a:t>
            </a:r>
            <a:r>
              <a:rPr sz="1600" spc="-5" dirty="0">
                <a:solidFill>
                  <a:srgbClr val="595959"/>
                </a:solidFill>
                <a:latin typeface="Times New Roman"/>
                <a:cs typeface="Times New Roman"/>
              </a:rPr>
              <a:t> </a:t>
            </a:r>
            <a:r>
              <a:rPr sz="1600" dirty="0">
                <a:solidFill>
                  <a:srgbClr val="595959"/>
                </a:solidFill>
                <a:latin typeface="Times New Roman"/>
                <a:cs typeface="Times New Roman"/>
              </a:rPr>
              <a:t>single</a:t>
            </a:r>
            <a:r>
              <a:rPr sz="1600" spc="-5" dirty="0">
                <a:solidFill>
                  <a:srgbClr val="595959"/>
                </a:solidFill>
                <a:latin typeface="Times New Roman"/>
                <a:cs typeface="Times New Roman"/>
              </a:rPr>
              <a:t> word</a:t>
            </a:r>
            <a:endParaRPr sz="1600">
              <a:latin typeface="Times New Roman"/>
              <a:cs typeface="Times New Roman"/>
            </a:endParaRPr>
          </a:p>
          <a:p>
            <a:pPr marL="12700">
              <a:lnSpc>
                <a:spcPct val="100000"/>
              </a:lnSpc>
              <a:spcBef>
                <a:spcPts val="980"/>
              </a:spcBef>
            </a:pPr>
            <a:r>
              <a:rPr sz="2000" b="1" spc="-5" dirty="0">
                <a:solidFill>
                  <a:srgbClr val="595959"/>
                </a:solidFill>
                <a:latin typeface="Times New Roman"/>
                <a:cs typeface="Times New Roman"/>
              </a:rPr>
              <a:t>Position:</a:t>
            </a:r>
            <a:r>
              <a:rPr sz="2000" b="1" spc="-10" dirty="0">
                <a:solidFill>
                  <a:srgbClr val="595959"/>
                </a:solidFill>
                <a:latin typeface="Times New Roman"/>
                <a:cs typeface="Times New Roman"/>
              </a:rPr>
              <a:t> </a:t>
            </a:r>
            <a:r>
              <a:rPr sz="2000" spc="-5" dirty="0">
                <a:solidFill>
                  <a:srgbClr val="595959"/>
                </a:solidFill>
                <a:latin typeface="Times New Roman"/>
                <a:cs typeface="Times New Roman"/>
              </a:rPr>
              <a:t>whether the </a:t>
            </a:r>
            <a:r>
              <a:rPr sz="2000" spc="-10" dirty="0">
                <a:solidFill>
                  <a:srgbClr val="595959"/>
                </a:solidFill>
                <a:latin typeface="Times New Roman"/>
                <a:cs typeface="Times New Roman"/>
              </a:rPr>
              <a:t>argument</a:t>
            </a:r>
            <a:r>
              <a:rPr sz="2000" spc="-5" dirty="0">
                <a:solidFill>
                  <a:srgbClr val="595959"/>
                </a:solidFill>
                <a:latin typeface="Times New Roman"/>
                <a:cs typeface="Times New Roman"/>
              </a:rPr>
              <a:t> candidate</a:t>
            </a:r>
            <a:r>
              <a:rPr sz="2000" dirty="0">
                <a:solidFill>
                  <a:srgbClr val="595959"/>
                </a:solidFill>
                <a:latin typeface="Times New Roman"/>
                <a:cs typeface="Times New Roman"/>
              </a:rPr>
              <a:t> </a:t>
            </a:r>
            <a:r>
              <a:rPr sz="2000" spc="-5" dirty="0">
                <a:solidFill>
                  <a:srgbClr val="595959"/>
                </a:solidFill>
                <a:latin typeface="Times New Roman"/>
                <a:cs typeface="Times New Roman"/>
              </a:rPr>
              <a:t>is before </a:t>
            </a:r>
            <a:r>
              <a:rPr sz="2000" dirty="0">
                <a:solidFill>
                  <a:srgbClr val="595959"/>
                </a:solidFill>
                <a:latin typeface="Times New Roman"/>
                <a:cs typeface="Times New Roman"/>
              </a:rPr>
              <a:t>or</a:t>
            </a:r>
            <a:r>
              <a:rPr sz="2000" spc="-5" dirty="0">
                <a:solidFill>
                  <a:srgbClr val="595959"/>
                </a:solidFill>
                <a:latin typeface="Times New Roman"/>
                <a:cs typeface="Times New Roman"/>
              </a:rPr>
              <a:t> after the predicate</a:t>
            </a:r>
            <a:endParaRPr sz="2000">
              <a:latin typeface="Times New Roman"/>
              <a:cs typeface="Times New Roman"/>
            </a:endParaRPr>
          </a:p>
          <a:p>
            <a:pPr marL="12700">
              <a:lnSpc>
                <a:spcPct val="100000"/>
              </a:lnSpc>
              <a:spcBef>
                <a:spcPts val="800"/>
              </a:spcBef>
            </a:pPr>
            <a:r>
              <a:rPr sz="2000" b="1" spc="-35" dirty="0">
                <a:solidFill>
                  <a:srgbClr val="595959"/>
                </a:solidFill>
                <a:latin typeface="Times New Roman"/>
                <a:cs typeface="Times New Roman"/>
              </a:rPr>
              <a:t>Voice:</a:t>
            </a:r>
            <a:r>
              <a:rPr sz="2000" b="1" spc="-10" dirty="0">
                <a:solidFill>
                  <a:srgbClr val="595959"/>
                </a:solidFill>
                <a:latin typeface="Times New Roman"/>
                <a:cs typeface="Times New Roman"/>
              </a:rPr>
              <a:t> </a:t>
            </a:r>
            <a:r>
              <a:rPr sz="2000" spc="-5" dirty="0">
                <a:solidFill>
                  <a:srgbClr val="595959"/>
                </a:solidFill>
                <a:latin typeface="Times New Roman"/>
                <a:cs typeface="Times New Roman"/>
              </a:rPr>
              <a:t>whether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predicate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active</a:t>
            </a:r>
            <a:r>
              <a:rPr sz="2000" spc="-10" dirty="0">
                <a:solidFill>
                  <a:srgbClr val="595959"/>
                </a:solidFill>
                <a:latin typeface="Times New Roman"/>
                <a:cs typeface="Times New Roman"/>
              </a:rPr>
              <a:t> </a:t>
            </a:r>
            <a:r>
              <a:rPr sz="2000" dirty="0">
                <a:solidFill>
                  <a:srgbClr val="595959"/>
                </a:solidFill>
                <a:latin typeface="Times New Roman"/>
                <a:cs typeface="Times New Roman"/>
              </a:rPr>
              <a:t>or</a:t>
            </a:r>
            <a:r>
              <a:rPr sz="2000" spc="-5" dirty="0">
                <a:solidFill>
                  <a:srgbClr val="595959"/>
                </a:solidFill>
                <a:latin typeface="Times New Roman"/>
                <a:cs typeface="Times New Roman"/>
              </a:rPr>
              <a:t> passive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voice</a:t>
            </a:r>
            <a:endParaRPr sz="2000">
              <a:latin typeface="Times New Roman"/>
              <a:cs typeface="Times New Roman"/>
            </a:endParaRPr>
          </a:p>
          <a:p>
            <a:pPr marL="186055" marR="243840" indent="-137160">
              <a:lnSpc>
                <a:spcPts val="2100"/>
              </a:lnSpc>
              <a:spcBef>
                <a:spcPts val="919"/>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Passive</a:t>
            </a:r>
            <a:r>
              <a:rPr sz="1800" dirty="0">
                <a:solidFill>
                  <a:srgbClr val="595959"/>
                </a:solidFill>
                <a:latin typeface="Times New Roman"/>
                <a:cs typeface="Times New Roman"/>
              </a:rPr>
              <a:t> </a:t>
            </a:r>
            <a:r>
              <a:rPr sz="1800" spc="-5" dirty="0">
                <a:solidFill>
                  <a:srgbClr val="595959"/>
                </a:solidFill>
                <a:latin typeface="Times New Roman"/>
                <a:cs typeface="Times New Roman"/>
              </a:rPr>
              <a:t>voice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is recognized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if</a:t>
            </a:r>
            <a:r>
              <a:rPr sz="1800" dirty="0">
                <a:solidFill>
                  <a:srgbClr val="595959"/>
                </a:solidFill>
                <a:latin typeface="Times New Roman"/>
                <a:cs typeface="Times New Roman"/>
              </a:rPr>
              <a:t> 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past</a:t>
            </a:r>
            <a:r>
              <a:rPr sz="1800" dirty="0">
                <a:solidFill>
                  <a:srgbClr val="595959"/>
                </a:solidFill>
                <a:latin typeface="Times New Roman"/>
                <a:cs typeface="Times New Roman"/>
              </a:rPr>
              <a:t> </a:t>
            </a:r>
            <a:r>
              <a:rPr sz="1800" spc="-5" dirty="0">
                <a:solidFill>
                  <a:srgbClr val="595959"/>
                </a:solidFill>
                <a:latin typeface="Times New Roman"/>
                <a:cs typeface="Times New Roman"/>
              </a:rPr>
              <a:t>participle</a:t>
            </a:r>
            <a:r>
              <a:rPr sz="1800" spc="5" dirty="0">
                <a:solidFill>
                  <a:srgbClr val="595959"/>
                </a:solidFill>
                <a:latin typeface="Times New Roman"/>
                <a:cs typeface="Times New Roman"/>
              </a:rPr>
              <a:t> </a:t>
            </a:r>
            <a:r>
              <a:rPr sz="1800" dirty="0">
                <a:solidFill>
                  <a:srgbClr val="595959"/>
                </a:solidFill>
                <a:latin typeface="Times New Roman"/>
                <a:cs typeface="Times New Roman"/>
              </a:rPr>
              <a:t>verb </a:t>
            </a:r>
            <a:r>
              <a:rPr sz="1800" spc="-5" dirty="0">
                <a:solidFill>
                  <a:srgbClr val="595959"/>
                </a:solidFill>
                <a:latin typeface="Times New Roman"/>
                <a:cs typeface="Times New Roman"/>
              </a:rPr>
              <a:t>is</a:t>
            </a:r>
            <a:r>
              <a:rPr sz="1800" dirty="0">
                <a:solidFill>
                  <a:srgbClr val="595959"/>
                </a:solidFill>
                <a:latin typeface="Times New Roman"/>
                <a:cs typeface="Times New Roman"/>
              </a:rPr>
              <a:t> preceded by</a:t>
            </a:r>
            <a:r>
              <a:rPr sz="1800" spc="5" dirty="0">
                <a:solidFill>
                  <a:srgbClr val="595959"/>
                </a:solidFill>
                <a:latin typeface="Times New Roman"/>
                <a:cs typeface="Times New Roman"/>
              </a:rPr>
              <a:t> </a:t>
            </a:r>
            <a:r>
              <a:rPr sz="1800" dirty="0">
                <a:solidFill>
                  <a:srgbClr val="595959"/>
                </a:solidFill>
                <a:latin typeface="Times New Roman"/>
                <a:cs typeface="Times New Roman"/>
              </a:rPr>
              <a:t>a form of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the </a:t>
            </a:r>
            <a:r>
              <a:rPr sz="1800" dirty="0">
                <a:solidFill>
                  <a:srgbClr val="595959"/>
                </a:solidFill>
                <a:latin typeface="Times New Roman"/>
                <a:cs typeface="Times New Roman"/>
              </a:rPr>
              <a:t>verb “be” </a:t>
            </a:r>
            <a:r>
              <a:rPr sz="1800" spc="-5" dirty="0">
                <a:solidFill>
                  <a:srgbClr val="595959"/>
                </a:solidFill>
                <a:latin typeface="Times New Roman"/>
                <a:cs typeface="Times New Roman"/>
              </a:rPr>
              <a:t>within</a:t>
            </a:r>
            <a:r>
              <a:rPr sz="1800" dirty="0">
                <a:solidFill>
                  <a:srgbClr val="595959"/>
                </a:solidFill>
                <a:latin typeface="Times New Roman"/>
                <a:cs typeface="Times New Roman"/>
              </a:rPr>
              <a:t> </a:t>
            </a:r>
            <a:r>
              <a:rPr sz="1800" spc="-5" dirty="0">
                <a:solidFill>
                  <a:srgbClr val="595959"/>
                </a:solidFill>
                <a:latin typeface="Times New Roman"/>
                <a:cs typeface="Times New Roman"/>
              </a:rPr>
              <a:t>three</a:t>
            </a:r>
            <a:r>
              <a:rPr sz="1800" dirty="0">
                <a:solidFill>
                  <a:srgbClr val="595959"/>
                </a:solidFill>
                <a:latin typeface="Times New Roman"/>
                <a:cs typeface="Times New Roman"/>
              </a:rPr>
              <a:t> words</a:t>
            </a:r>
            <a:endParaRPr sz="1800">
              <a:latin typeface="Times New Roman"/>
              <a:cs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91551"/>
            <a:ext cx="4321175" cy="665480"/>
          </a:xfrm>
          <a:prstGeom prst="rect">
            <a:avLst/>
          </a:prstGeom>
        </p:spPr>
        <p:txBody>
          <a:bodyPr vert="horz" wrap="square" lIns="0" tIns="12700" rIns="0" bIns="0" rtlCol="0">
            <a:spAutoFit/>
          </a:bodyPr>
          <a:lstStyle/>
          <a:p>
            <a:pPr marL="12700">
              <a:lnSpc>
                <a:spcPct val="100000"/>
              </a:lnSpc>
              <a:spcBef>
                <a:spcPts val="100"/>
              </a:spcBef>
            </a:pPr>
            <a:r>
              <a:rPr sz="4200" spc="75" dirty="0"/>
              <a:t>Argument</a:t>
            </a:r>
            <a:r>
              <a:rPr sz="4200" spc="110" dirty="0"/>
              <a:t> </a:t>
            </a:r>
            <a:r>
              <a:rPr sz="4200" spc="85" dirty="0"/>
              <a:t>Features</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8</a:t>
            </a:r>
          </a:p>
        </p:txBody>
      </p:sp>
      <p:sp>
        <p:nvSpPr>
          <p:cNvPr id="3" name="object 3"/>
          <p:cNvSpPr txBox="1"/>
          <p:nvPr/>
        </p:nvSpPr>
        <p:spPr>
          <a:xfrm>
            <a:off x="864645" y="1636396"/>
            <a:ext cx="7523480" cy="4820920"/>
          </a:xfrm>
          <a:prstGeom prst="rect">
            <a:avLst/>
          </a:prstGeom>
        </p:spPr>
        <p:txBody>
          <a:bodyPr vert="horz" wrap="square" lIns="0" tIns="12700" rIns="0" bIns="0" rtlCol="0">
            <a:spAutoFit/>
          </a:bodyPr>
          <a:lstStyle/>
          <a:p>
            <a:pPr marL="12700" marR="5080">
              <a:lnSpc>
                <a:spcPct val="100000"/>
              </a:lnSpc>
              <a:spcBef>
                <a:spcPts val="100"/>
              </a:spcBef>
            </a:pPr>
            <a:r>
              <a:rPr sz="2000" b="1" spc="-5" dirty="0">
                <a:solidFill>
                  <a:srgbClr val="595959"/>
                </a:solidFill>
                <a:latin typeface="Times New Roman"/>
                <a:cs typeface="Times New Roman"/>
              </a:rPr>
              <a:t>Subcategory: </a:t>
            </a:r>
            <a:r>
              <a:rPr sz="2000" spc="-5" dirty="0">
                <a:solidFill>
                  <a:srgbClr val="595959"/>
                </a:solidFill>
                <a:latin typeface="Times New Roman"/>
                <a:cs typeface="Times New Roman"/>
              </a:rPr>
              <a:t>the phrase labels </a:t>
            </a:r>
            <a:r>
              <a:rPr sz="2000" dirty="0">
                <a:solidFill>
                  <a:srgbClr val="595959"/>
                </a:solidFill>
                <a:latin typeface="Times New Roman"/>
                <a:cs typeface="Times New Roman"/>
              </a:rPr>
              <a:t>of </a:t>
            </a:r>
            <a:r>
              <a:rPr sz="2000" spc="-5" dirty="0">
                <a:solidFill>
                  <a:srgbClr val="595959"/>
                </a:solidFill>
                <a:latin typeface="Times New Roman"/>
                <a:cs typeface="Times New Roman"/>
              </a:rPr>
              <a:t>the children </a:t>
            </a:r>
            <a:r>
              <a:rPr sz="2000" dirty="0">
                <a:solidFill>
                  <a:srgbClr val="595959"/>
                </a:solidFill>
                <a:latin typeface="Times New Roman"/>
                <a:cs typeface="Times New Roman"/>
              </a:rPr>
              <a:t>of </a:t>
            </a:r>
            <a:r>
              <a:rPr sz="2000" spc="-5" dirty="0">
                <a:solidFill>
                  <a:srgbClr val="595959"/>
                </a:solidFill>
                <a:latin typeface="Times New Roman"/>
                <a:cs typeface="Times New Roman"/>
              </a:rPr>
              <a:t>the </a:t>
            </a:r>
            <a:r>
              <a:rPr sz="2000" spc="-15" dirty="0">
                <a:solidFill>
                  <a:srgbClr val="595959"/>
                </a:solidFill>
                <a:latin typeface="Times New Roman"/>
                <a:cs typeface="Times New Roman"/>
              </a:rPr>
              <a:t>predicate’s </a:t>
            </a:r>
            <a:r>
              <a:rPr sz="2000" spc="-5" dirty="0">
                <a:solidFill>
                  <a:srgbClr val="595959"/>
                </a:solidFill>
                <a:latin typeface="Times New Roman"/>
                <a:cs typeface="Times New Roman"/>
              </a:rPr>
              <a:t>parent in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syntax</a:t>
            </a:r>
            <a:r>
              <a:rPr sz="2000" dirty="0">
                <a:solidFill>
                  <a:srgbClr val="595959"/>
                </a:solidFill>
                <a:latin typeface="Times New Roman"/>
                <a:cs typeface="Times New Roman"/>
              </a:rPr>
              <a:t> </a:t>
            </a:r>
            <a:r>
              <a:rPr sz="2000" spc="-5" dirty="0">
                <a:solidFill>
                  <a:srgbClr val="595959"/>
                </a:solidFill>
                <a:latin typeface="Times New Roman"/>
                <a:cs typeface="Times New Roman"/>
              </a:rPr>
              <a:t>tree</a:t>
            </a:r>
            <a:endParaRPr sz="2000">
              <a:latin typeface="Times New Roman"/>
              <a:cs typeface="Times New Roman"/>
            </a:endParaRPr>
          </a:p>
          <a:p>
            <a:pPr marL="49530">
              <a:lnSpc>
                <a:spcPct val="100000"/>
              </a:lnSpc>
              <a:spcBef>
                <a:spcPts val="60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Subcategory</a:t>
            </a:r>
            <a:r>
              <a:rPr sz="1800" dirty="0">
                <a:solidFill>
                  <a:srgbClr val="595959"/>
                </a:solidFill>
                <a:latin typeface="Times New Roman"/>
                <a:cs typeface="Times New Roman"/>
              </a:rPr>
              <a:t> of</a:t>
            </a:r>
            <a:r>
              <a:rPr sz="1800" spc="-5" dirty="0">
                <a:solidFill>
                  <a:srgbClr val="595959"/>
                </a:solidFill>
                <a:latin typeface="Times New Roman"/>
                <a:cs typeface="Times New Roman"/>
              </a:rPr>
              <a:t> </a:t>
            </a:r>
            <a:r>
              <a:rPr sz="1800" dirty="0">
                <a:solidFill>
                  <a:srgbClr val="595959"/>
                </a:solidFill>
                <a:latin typeface="Times New Roman"/>
                <a:cs typeface="Times New Roman"/>
              </a:rPr>
              <a:t>“faces” is</a:t>
            </a:r>
            <a:r>
              <a:rPr sz="1800" spc="-10" dirty="0">
                <a:solidFill>
                  <a:srgbClr val="595959"/>
                </a:solidFill>
                <a:latin typeface="Times New Roman"/>
                <a:cs typeface="Times New Roman"/>
              </a:rPr>
              <a:t> </a:t>
            </a:r>
            <a:r>
              <a:rPr sz="1800" dirty="0">
                <a:solidFill>
                  <a:srgbClr val="595959"/>
                </a:solidFill>
                <a:latin typeface="Times New Roman"/>
                <a:cs typeface="Times New Roman"/>
              </a:rPr>
              <a:t>“VP</a:t>
            </a:r>
            <a:r>
              <a:rPr sz="1800" spc="-75" dirty="0">
                <a:solidFill>
                  <a:srgbClr val="595959"/>
                </a:solidFill>
                <a:latin typeface="Times New Roman"/>
                <a:cs typeface="Times New Roman"/>
              </a:rPr>
              <a:t> </a:t>
            </a:r>
            <a:r>
              <a:rPr sz="1800" dirty="0">
                <a:solidFill>
                  <a:srgbClr val="595959"/>
                </a:solidFill>
                <a:latin typeface="Times New Roman"/>
                <a:cs typeface="Times New Roman"/>
              </a:rPr>
              <a:t>-&gt;</a:t>
            </a:r>
            <a:r>
              <a:rPr sz="1800" spc="-40" dirty="0">
                <a:solidFill>
                  <a:srgbClr val="595959"/>
                </a:solidFill>
                <a:latin typeface="Times New Roman"/>
                <a:cs typeface="Times New Roman"/>
              </a:rPr>
              <a:t> </a:t>
            </a:r>
            <a:r>
              <a:rPr sz="1800" spc="-5" dirty="0">
                <a:solidFill>
                  <a:srgbClr val="595959"/>
                </a:solidFill>
                <a:latin typeface="Times New Roman"/>
                <a:cs typeface="Times New Roman"/>
              </a:rPr>
              <a:t>VBZ NP”</a:t>
            </a:r>
            <a:endParaRPr sz="1800">
              <a:latin typeface="Times New Roman"/>
              <a:cs typeface="Times New Roman"/>
            </a:endParaRPr>
          </a:p>
          <a:p>
            <a:pPr marL="12700" marR="861060">
              <a:lnSpc>
                <a:spcPct val="100000"/>
              </a:lnSpc>
              <a:spcBef>
                <a:spcPts val="640"/>
              </a:spcBef>
            </a:pPr>
            <a:r>
              <a:rPr sz="2000" b="1" spc="-5" dirty="0">
                <a:solidFill>
                  <a:srgbClr val="595959"/>
                </a:solidFill>
                <a:latin typeface="Times New Roman"/>
                <a:cs typeface="Times New Roman"/>
              </a:rPr>
              <a:t>Path: </a:t>
            </a:r>
            <a:r>
              <a:rPr sz="2000" spc="-5" dirty="0">
                <a:solidFill>
                  <a:srgbClr val="595959"/>
                </a:solidFill>
                <a:latin typeface="Times New Roman"/>
                <a:cs typeface="Times New Roman"/>
              </a:rPr>
              <a:t>the syntactic path</a:t>
            </a:r>
            <a:r>
              <a:rPr sz="2000" dirty="0">
                <a:solidFill>
                  <a:srgbClr val="595959"/>
                </a:solidFill>
                <a:latin typeface="Times New Roman"/>
                <a:cs typeface="Times New Roman"/>
              </a:rPr>
              <a:t> </a:t>
            </a:r>
            <a:r>
              <a:rPr sz="2000" spc="-5" dirty="0">
                <a:solidFill>
                  <a:srgbClr val="595959"/>
                </a:solidFill>
                <a:latin typeface="Times New Roman"/>
                <a:cs typeface="Times New Roman"/>
              </a:rPr>
              <a:t>through</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parse tree from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spc="-10" dirty="0">
                <a:solidFill>
                  <a:srgbClr val="595959"/>
                </a:solidFill>
                <a:latin typeface="Times New Roman"/>
                <a:cs typeface="Times New Roman"/>
              </a:rPr>
              <a:t>argument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constituent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predicate</a:t>
            </a:r>
            <a:endParaRPr sz="2000">
              <a:latin typeface="Times New Roman"/>
              <a:cs typeface="Times New Roman"/>
            </a:endParaRPr>
          </a:p>
          <a:p>
            <a:pPr marL="49530">
              <a:lnSpc>
                <a:spcPct val="100000"/>
              </a:lnSpc>
              <a:spcBef>
                <a:spcPts val="60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10" dirty="0">
                <a:solidFill>
                  <a:srgbClr val="595959"/>
                </a:solidFill>
                <a:latin typeface="Times New Roman"/>
                <a:cs typeface="Times New Roman"/>
              </a:rPr>
              <a:t>Arg0</a:t>
            </a:r>
            <a:r>
              <a:rPr sz="1800" spc="-5" dirty="0">
                <a:solidFill>
                  <a:srgbClr val="595959"/>
                </a:solidFill>
                <a:latin typeface="Times New Roman"/>
                <a:cs typeface="Times New Roman"/>
              </a:rPr>
              <a:t> </a:t>
            </a:r>
            <a:r>
              <a:rPr sz="1800" dirty="0">
                <a:solidFill>
                  <a:srgbClr val="595959"/>
                </a:solidFill>
                <a:latin typeface="Times New Roman"/>
                <a:cs typeface="Times New Roman"/>
              </a:rPr>
              <a:t>for</a:t>
            </a:r>
            <a:r>
              <a:rPr sz="1800" spc="-5" dirty="0">
                <a:solidFill>
                  <a:srgbClr val="595959"/>
                </a:solidFill>
                <a:latin typeface="Times New Roman"/>
                <a:cs typeface="Times New Roman"/>
              </a:rPr>
              <a:t> </a:t>
            </a:r>
            <a:r>
              <a:rPr sz="1800" dirty="0">
                <a:solidFill>
                  <a:srgbClr val="595959"/>
                </a:solidFill>
                <a:latin typeface="Times New Roman"/>
                <a:cs typeface="Times New Roman"/>
              </a:rPr>
              <a:t>“faces”:</a:t>
            </a:r>
            <a:r>
              <a:rPr sz="1800" spc="-10" dirty="0">
                <a:solidFill>
                  <a:srgbClr val="595959"/>
                </a:solidFill>
                <a:latin typeface="Times New Roman"/>
                <a:cs typeface="Times New Roman"/>
              </a:rPr>
              <a:t> </a:t>
            </a:r>
            <a:r>
              <a:rPr sz="1800" dirty="0">
                <a:solidFill>
                  <a:srgbClr val="595959"/>
                </a:solidFill>
                <a:latin typeface="Times New Roman"/>
                <a:cs typeface="Times New Roman"/>
              </a:rPr>
              <a:t>NP</a:t>
            </a:r>
            <a:r>
              <a:rPr sz="1800" spc="-75" dirty="0">
                <a:solidFill>
                  <a:srgbClr val="595959"/>
                </a:solidFill>
                <a:latin typeface="Times New Roman"/>
                <a:cs typeface="Times New Roman"/>
              </a:rPr>
              <a:t> </a:t>
            </a:r>
            <a:r>
              <a:rPr sz="1800" dirty="0">
                <a:solidFill>
                  <a:srgbClr val="595959"/>
                </a:solidFill>
                <a:latin typeface="Times New Roman"/>
                <a:cs typeface="Times New Roman"/>
              </a:rPr>
              <a:t>-&gt;</a:t>
            </a:r>
            <a:r>
              <a:rPr sz="1800" spc="-15" dirty="0">
                <a:solidFill>
                  <a:srgbClr val="595959"/>
                </a:solidFill>
                <a:latin typeface="Times New Roman"/>
                <a:cs typeface="Times New Roman"/>
              </a:rPr>
              <a:t> </a:t>
            </a:r>
            <a:r>
              <a:rPr sz="1800" dirty="0">
                <a:solidFill>
                  <a:srgbClr val="595959"/>
                </a:solidFill>
                <a:latin typeface="Times New Roman"/>
                <a:cs typeface="Times New Roman"/>
              </a:rPr>
              <a:t>S</a:t>
            </a:r>
            <a:r>
              <a:rPr sz="1800" spc="-10" dirty="0">
                <a:solidFill>
                  <a:srgbClr val="595959"/>
                </a:solidFill>
                <a:latin typeface="Times New Roman"/>
                <a:cs typeface="Times New Roman"/>
              </a:rPr>
              <a:t> </a:t>
            </a:r>
            <a:r>
              <a:rPr sz="1800" dirty="0">
                <a:solidFill>
                  <a:srgbClr val="595959"/>
                </a:solidFill>
                <a:latin typeface="Times New Roman"/>
                <a:cs typeface="Times New Roman"/>
              </a:rPr>
              <a:t>-&gt;</a:t>
            </a:r>
            <a:r>
              <a:rPr sz="1800" spc="-45" dirty="0">
                <a:solidFill>
                  <a:srgbClr val="595959"/>
                </a:solidFill>
                <a:latin typeface="Times New Roman"/>
                <a:cs typeface="Times New Roman"/>
              </a:rPr>
              <a:t> </a:t>
            </a:r>
            <a:r>
              <a:rPr sz="1800" dirty="0">
                <a:solidFill>
                  <a:srgbClr val="595959"/>
                </a:solidFill>
                <a:latin typeface="Times New Roman"/>
                <a:cs typeface="Times New Roman"/>
              </a:rPr>
              <a:t>VP</a:t>
            </a:r>
            <a:r>
              <a:rPr sz="1800" spc="-75" dirty="0">
                <a:solidFill>
                  <a:srgbClr val="595959"/>
                </a:solidFill>
                <a:latin typeface="Times New Roman"/>
                <a:cs typeface="Times New Roman"/>
              </a:rPr>
              <a:t> </a:t>
            </a:r>
            <a:r>
              <a:rPr sz="1800" dirty="0">
                <a:solidFill>
                  <a:srgbClr val="595959"/>
                </a:solidFill>
                <a:latin typeface="Times New Roman"/>
                <a:cs typeface="Times New Roman"/>
              </a:rPr>
              <a:t>-&gt;</a:t>
            </a:r>
            <a:r>
              <a:rPr sz="1800" spc="-45" dirty="0">
                <a:solidFill>
                  <a:srgbClr val="595959"/>
                </a:solidFill>
                <a:latin typeface="Times New Roman"/>
                <a:cs typeface="Times New Roman"/>
              </a:rPr>
              <a:t> </a:t>
            </a:r>
            <a:r>
              <a:rPr sz="1800" spc="-5" dirty="0">
                <a:solidFill>
                  <a:srgbClr val="595959"/>
                </a:solidFill>
                <a:latin typeface="Times New Roman"/>
                <a:cs typeface="Times New Roman"/>
              </a:rPr>
              <a:t>VBZ</a:t>
            </a:r>
            <a:endParaRPr sz="1800">
              <a:latin typeface="Times New Roman"/>
              <a:cs typeface="Times New Roman"/>
            </a:endParaRPr>
          </a:p>
          <a:p>
            <a:pPr marL="12700">
              <a:lnSpc>
                <a:spcPct val="100000"/>
              </a:lnSpc>
              <a:spcBef>
                <a:spcPts val="640"/>
              </a:spcBef>
            </a:pPr>
            <a:r>
              <a:rPr sz="2000" b="1" spc="-5" dirty="0">
                <a:solidFill>
                  <a:srgbClr val="595959"/>
                </a:solidFill>
                <a:latin typeface="Times New Roman"/>
                <a:cs typeface="Times New Roman"/>
              </a:rPr>
              <a:t>Head </a:t>
            </a:r>
            <a:r>
              <a:rPr sz="2000" b="1" dirty="0">
                <a:solidFill>
                  <a:srgbClr val="595959"/>
                </a:solidFill>
                <a:latin typeface="Times New Roman"/>
                <a:cs typeface="Times New Roman"/>
              </a:rPr>
              <a:t>word:</a:t>
            </a:r>
            <a:r>
              <a:rPr sz="2000" b="1"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head</a:t>
            </a:r>
            <a:r>
              <a:rPr sz="2000" dirty="0">
                <a:solidFill>
                  <a:srgbClr val="595959"/>
                </a:solidFill>
                <a:latin typeface="Times New Roman"/>
                <a:cs typeface="Times New Roman"/>
              </a:rPr>
              <a:t> word</a:t>
            </a:r>
            <a:r>
              <a:rPr sz="2000" spc="-5"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argument </a:t>
            </a:r>
            <a:r>
              <a:rPr sz="2000" spc="-5" dirty="0">
                <a:solidFill>
                  <a:srgbClr val="595959"/>
                </a:solidFill>
                <a:latin typeface="Times New Roman"/>
                <a:cs typeface="Times New Roman"/>
              </a:rPr>
              <a:t>constituent</a:t>
            </a:r>
            <a:endParaRPr sz="2000">
              <a:latin typeface="Times New Roman"/>
              <a:cs typeface="Times New Roman"/>
            </a:endParaRPr>
          </a:p>
          <a:p>
            <a:pPr marL="49530">
              <a:lnSpc>
                <a:spcPct val="100000"/>
              </a:lnSpc>
              <a:spcBef>
                <a:spcPts val="60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5" dirty="0">
                <a:solidFill>
                  <a:srgbClr val="595959"/>
                </a:solidFill>
                <a:latin typeface="Times New Roman"/>
                <a:cs typeface="Times New Roman"/>
              </a:rPr>
              <a:t>Main </a:t>
            </a:r>
            <a:r>
              <a:rPr sz="1800" dirty="0">
                <a:solidFill>
                  <a:srgbClr val="595959"/>
                </a:solidFill>
                <a:latin typeface="Times New Roman"/>
                <a:cs typeface="Times New Roman"/>
              </a:rPr>
              <a:t>noun</a:t>
            </a:r>
            <a:r>
              <a:rPr sz="1800" spc="-5" dirty="0">
                <a:solidFill>
                  <a:srgbClr val="595959"/>
                </a:solidFill>
                <a:latin typeface="Times New Roman"/>
                <a:cs typeface="Times New Roman"/>
              </a:rPr>
              <a:t> </a:t>
            </a:r>
            <a:r>
              <a:rPr sz="1800" dirty="0">
                <a:solidFill>
                  <a:srgbClr val="595959"/>
                </a:solidFill>
                <a:latin typeface="Times New Roman"/>
                <a:cs typeface="Times New Roman"/>
              </a:rPr>
              <a:t>of</a:t>
            </a:r>
            <a:r>
              <a:rPr sz="1800" spc="-5" dirty="0">
                <a:solidFill>
                  <a:srgbClr val="595959"/>
                </a:solidFill>
                <a:latin typeface="Times New Roman"/>
                <a:cs typeface="Times New Roman"/>
              </a:rPr>
              <a:t> </a:t>
            </a:r>
            <a:r>
              <a:rPr sz="1800" dirty="0">
                <a:solidFill>
                  <a:srgbClr val="595959"/>
                </a:solidFill>
                <a:latin typeface="Times New Roman"/>
                <a:cs typeface="Times New Roman"/>
              </a:rPr>
              <a:t>NP</a:t>
            </a:r>
            <a:r>
              <a:rPr sz="1800" spc="-75" dirty="0">
                <a:solidFill>
                  <a:srgbClr val="595959"/>
                </a:solidFill>
                <a:latin typeface="Times New Roman"/>
                <a:cs typeface="Times New Roman"/>
              </a:rPr>
              <a:t> </a:t>
            </a:r>
            <a:r>
              <a:rPr sz="1800" dirty="0">
                <a:solidFill>
                  <a:srgbClr val="595959"/>
                </a:solidFill>
                <a:latin typeface="Times New Roman"/>
                <a:cs typeface="Times New Roman"/>
              </a:rPr>
              <a:t>(noun</a:t>
            </a:r>
            <a:r>
              <a:rPr sz="1800" spc="-5" dirty="0">
                <a:solidFill>
                  <a:srgbClr val="595959"/>
                </a:solidFill>
                <a:latin typeface="Times New Roman"/>
                <a:cs typeface="Times New Roman"/>
              </a:rPr>
              <a:t> phrase)</a:t>
            </a:r>
            <a:endParaRPr sz="1800">
              <a:latin typeface="Times New Roman"/>
              <a:cs typeface="Times New Roman"/>
            </a:endParaRPr>
          </a:p>
          <a:p>
            <a:pPr marL="49530">
              <a:lnSpc>
                <a:spcPct val="100000"/>
              </a:lnSpc>
              <a:spcBef>
                <a:spcPts val="54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Main</a:t>
            </a:r>
            <a:r>
              <a:rPr sz="1800" dirty="0">
                <a:solidFill>
                  <a:srgbClr val="595959"/>
                </a:solidFill>
                <a:latin typeface="Times New Roman"/>
                <a:cs typeface="Times New Roman"/>
              </a:rPr>
              <a:t> </a:t>
            </a:r>
            <a:r>
              <a:rPr sz="1800" spc="-5" dirty="0">
                <a:solidFill>
                  <a:srgbClr val="595959"/>
                </a:solidFill>
                <a:latin typeface="Times New Roman"/>
                <a:cs typeface="Times New Roman"/>
              </a:rPr>
              <a:t>preposition</a:t>
            </a:r>
            <a:r>
              <a:rPr sz="1800" spc="5" dirty="0">
                <a:solidFill>
                  <a:srgbClr val="595959"/>
                </a:solidFill>
                <a:latin typeface="Times New Roman"/>
                <a:cs typeface="Times New Roman"/>
              </a:rPr>
              <a:t> </a:t>
            </a:r>
            <a:r>
              <a:rPr sz="1800" dirty="0">
                <a:solidFill>
                  <a:srgbClr val="595959"/>
                </a:solidFill>
                <a:latin typeface="Times New Roman"/>
                <a:cs typeface="Times New Roman"/>
              </a:rPr>
              <a:t>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PP</a:t>
            </a:r>
            <a:r>
              <a:rPr sz="1800" spc="-70" dirty="0">
                <a:solidFill>
                  <a:srgbClr val="595959"/>
                </a:solidFill>
                <a:latin typeface="Times New Roman"/>
                <a:cs typeface="Times New Roman"/>
              </a:rPr>
              <a:t> </a:t>
            </a:r>
            <a:r>
              <a:rPr sz="1800" spc="-5" dirty="0">
                <a:solidFill>
                  <a:srgbClr val="595959"/>
                </a:solidFill>
                <a:latin typeface="Times New Roman"/>
                <a:cs typeface="Times New Roman"/>
              </a:rPr>
              <a:t>(prepositional</a:t>
            </a:r>
            <a:r>
              <a:rPr sz="1800" dirty="0">
                <a:solidFill>
                  <a:srgbClr val="595959"/>
                </a:solidFill>
                <a:latin typeface="Times New Roman"/>
                <a:cs typeface="Times New Roman"/>
              </a:rPr>
              <a:t> </a:t>
            </a:r>
            <a:r>
              <a:rPr sz="1800" spc="-5" dirty="0">
                <a:solidFill>
                  <a:srgbClr val="595959"/>
                </a:solidFill>
                <a:latin typeface="Times New Roman"/>
                <a:cs typeface="Times New Roman"/>
              </a:rPr>
              <a:t>phrase)</a:t>
            </a:r>
            <a:endParaRPr sz="1800">
              <a:latin typeface="Times New Roman"/>
              <a:cs typeface="Times New Roman"/>
            </a:endParaRPr>
          </a:p>
          <a:p>
            <a:pPr marL="12700">
              <a:lnSpc>
                <a:spcPct val="100000"/>
              </a:lnSpc>
              <a:spcBef>
                <a:spcPts val="640"/>
              </a:spcBef>
            </a:pPr>
            <a:r>
              <a:rPr sz="2000" spc="-5" dirty="0">
                <a:solidFill>
                  <a:srgbClr val="595959"/>
                </a:solidFill>
                <a:latin typeface="Times New Roman"/>
                <a:cs typeface="Times New Roman"/>
              </a:rPr>
              <a:t>Many</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additional</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features</a:t>
            </a:r>
            <a:endParaRPr sz="2000">
              <a:latin typeface="Times New Roman"/>
              <a:cs typeface="Times New Roman"/>
            </a:endParaRPr>
          </a:p>
          <a:p>
            <a:pPr marL="186690" marR="626745" indent="-137160">
              <a:lnSpc>
                <a:spcPts val="2100"/>
              </a:lnSpc>
              <a:spcBef>
                <a:spcPts val="720"/>
              </a:spcBef>
            </a:pPr>
            <a:r>
              <a:rPr sz="1800" spc="-10" dirty="0">
                <a:solidFill>
                  <a:srgbClr val="002060"/>
                </a:solidFill>
                <a:latin typeface="Impact"/>
                <a:cs typeface="Impact"/>
              </a:rPr>
              <a:t>­</a:t>
            </a:r>
            <a:r>
              <a:rPr sz="1800" spc="-5" dirty="0">
                <a:solidFill>
                  <a:srgbClr val="002060"/>
                </a:solidFill>
                <a:latin typeface="Impact"/>
                <a:cs typeface="Impact"/>
              </a:rPr>
              <a:t> </a:t>
            </a:r>
            <a:r>
              <a:rPr sz="1800" dirty="0">
                <a:solidFill>
                  <a:srgbClr val="595959"/>
                </a:solidFill>
                <a:latin typeface="Times New Roman"/>
                <a:cs typeface="Times New Roman"/>
              </a:rPr>
              <a:t>Head word </a:t>
            </a:r>
            <a:r>
              <a:rPr sz="1800" spc="-5" dirty="0">
                <a:solidFill>
                  <a:srgbClr val="595959"/>
                </a:solidFill>
                <a:latin typeface="Times New Roman"/>
                <a:cs typeface="Times New Roman"/>
              </a:rPr>
              <a:t>POS: the part-of-speech tag </a:t>
            </a:r>
            <a:r>
              <a:rPr sz="1800" dirty="0">
                <a:solidFill>
                  <a:srgbClr val="595959"/>
                </a:solidFill>
                <a:latin typeface="Times New Roman"/>
                <a:cs typeface="Times New Roman"/>
              </a:rPr>
              <a:t>of </a:t>
            </a:r>
            <a:r>
              <a:rPr sz="1800" spc="-5" dirty="0">
                <a:solidFill>
                  <a:srgbClr val="595959"/>
                </a:solidFill>
                <a:latin typeface="Times New Roman"/>
                <a:cs typeface="Times New Roman"/>
              </a:rPr>
              <a:t>the </a:t>
            </a:r>
            <a:r>
              <a:rPr sz="1800" dirty="0">
                <a:solidFill>
                  <a:srgbClr val="595959"/>
                </a:solidFill>
                <a:latin typeface="Times New Roman"/>
                <a:cs typeface="Times New Roman"/>
              </a:rPr>
              <a:t>head word of </a:t>
            </a:r>
            <a:r>
              <a:rPr sz="1800" spc="-5" dirty="0">
                <a:solidFill>
                  <a:srgbClr val="595959"/>
                </a:solidFill>
                <a:latin typeface="Times New Roman"/>
                <a:cs typeface="Times New Roman"/>
              </a:rPr>
              <a:t>the argument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constituent</a:t>
            </a:r>
            <a:endParaRPr sz="1800">
              <a:latin typeface="Times New Roman"/>
              <a:cs typeface="Times New Roman"/>
            </a:endParaRPr>
          </a:p>
          <a:p>
            <a:pPr marL="49530">
              <a:lnSpc>
                <a:spcPct val="100000"/>
              </a:lnSpc>
              <a:spcBef>
                <a:spcPts val="58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20" dirty="0">
                <a:solidFill>
                  <a:srgbClr val="595959"/>
                </a:solidFill>
                <a:latin typeface="Times New Roman"/>
                <a:cs typeface="Times New Roman"/>
              </a:rPr>
              <a:t>Temporal</a:t>
            </a:r>
            <a:r>
              <a:rPr sz="1800" dirty="0">
                <a:solidFill>
                  <a:srgbClr val="595959"/>
                </a:solidFill>
                <a:latin typeface="Times New Roman"/>
                <a:cs typeface="Times New Roman"/>
              </a:rPr>
              <a:t> cue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words: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special</a:t>
            </a:r>
            <a:r>
              <a:rPr sz="1800" dirty="0">
                <a:solidFill>
                  <a:srgbClr val="595959"/>
                </a:solidFill>
                <a:latin typeface="Times New Roman"/>
                <a:cs typeface="Times New Roman"/>
              </a:rPr>
              <a:t> words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occurring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a:t>
            </a:r>
            <a:r>
              <a:rPr sz="1800" spc="-95" dirty="0">
                <a:solidFill>
                  <a:srgbClr val="595959"/>
                </a:solidFill>
                <a:latin typeface="Times New Roman"/>
                <a:cs typeface="Times New Roman"/>
              </a:rPr>
              <a:t> </a:t>
            </a:r>
            <a:r>
              <a:rPr sz="1800" spc="-10" dirty="0">
                <a:solidFill>
                  <a:srgbClr val="595959"/>
                </a:solidFill>
                <a:latin typeface="Times New Roman"/>
                <a:cs typeface="Times New Roman"/>
              </a:rPr>
              <a:t>ArgM-TMP</a:t>
            </a:r>
            <a:r>
              <a:rPr sz="1800" spc="-65" dirty="0">
                <a:solidFill>
                  <a:srgbClr val="595959"/>
                </a:solidFill>
                <a:latin typeface="Times New Roman"/>
                <a:cs typeface="Times New Roman"/>
              </a:rPr>
              <a:t> </a:t>
            </a:r>
            <a:r>
              <a:rPr sz="1800" spc="-5" dirty="0">
                <a:solidFill>
                  <a:srgbClr val="595959"/>
                </a:solidFill>
                <a:latin typeface="Times New Roman"/>
                <a:cs typeface="Times New Roman"/>
              </a:rPr>
              <a:t>phrases</a:t>
            </a:r>
            <a:endParaRPr sz="1800">
              <a:latin typeface="Times New Roman"/>
              <a:cs typeface="Times New Roman"/>
            </a:endParaRPr>
          </a:p>
          <a:p>
            <a:pPr marL="49530">
              <a:lnSpc>
                <a:spcPct val="100000"/>
              </a:lnSpc>
              <a:spcBef>
                <a:spcPts val="640"/>
              </a:spcBef>
            </a:pPr>
            <a:r>
              <a:rPr sz="1800" spc="-10" dirty="0">
                <a:solidFill>
                  <a:srgbClr val="002060"/>
                </a:solidFill>
                <a:latin typeface="Impact"/>
                <a:cs typeface="Impact"/>
              </a:rPr>
              <a:t>­</a:t>
            </a:r>
            <a:r>
              <a:rPr sz="1800" spc="215" dirty="0">
                <a:solidFill>
                  <a:srgbClr val="002060"/>
                </a:solidFill>
                <a:latin typeface="Impact"/>
                <a:cs typeface="Impact"/>
              </a:rPr>
              <a:t> </a:t>
            </a:r>
            <a:r>
              <a:rPr sz="1800" dirty="0">
                <a:solidFill>
                  <a:srgbClr val="595959"/>
                </a:solidFill>
                <a:latin typeface="Times New Roman"/>
                <a:cs typeface="Times New Roman"/>
              </a:rPr>
              <a:t>Etc.</a:t>
            </a:r>
            <a:endParaRPr sz="1800">
              <a:latin typeface="Times New Roman"/>
              <a:cs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762625" cy="665480"/>
          </a:xfrm>
          <a:prstGeom prst="rect">
            <a:avLst/>
          </a:prstGeom>
        </p:spPr>
        <p:txBody>
          <a:bodyPr vert="horz" wrap="square" lIns="0" tIns="12700" rIns="0" bIns="0" rtlCol="0">
            <a:spAutoFit/>
          </a:bodyPr>
          <a:lstStyle/>
          <a:p>
            <a:pPr marL="12700">
              <a:lnSpc>
                <a:spcPct val="100000"/>
              </a:lnSpc>
              <a:spcBef>
                <a:spcPts val="100"/>
              </a:spcBef>
            </a:pPr>
            <a:r>
              <a:rPr sz="4200" spc="65" dirty="0"/>
              <a:t>SRL</a:t>
            </a:r>
            <a:r>
              <a:rPr sz="4200" dirty="0"/>
              <a:t> </a:t>
            </a:r>
            <a:r>
              <a:rPr sz="4200" spc="80" dirty="0"/>
              <a:t>Problem</a:t>
            </a:r>
            <a:r>
              <a:rPr sz="4200" spc="155" dirty="0"/>
              <a:t> </a:t>
            </a:r>
            <a:r>
              <a:rPr sz="4200" spc="85" dirty="0"/>
              <a:t>Constraints</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9</a:t>
            </a:r>
          </a:p>
        </p:txBody>
      </p:sp>
      <p:sp>
        <p:nvSpPr>
          <p:cNvPr id="3" name="object 3"/>
          <p:cNvSpPr txBox="1"/>
          <p:nvPr/>
        </p:nvSpPr>
        <p:spPr>
          <a:xfrm>
            <a:off x="794871" y="1985314"/>
            <a:ext cx="7077075" cy="3423920"/>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Results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labeling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classifier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are</a:t>
            </a:r>
            <a:r>
              <a:rPr sz="2200" dirty="0">
                <a:solidFill>
                  <a:srgbClr val="595959"/>
                </a:solidFill>
                <a:latin typeface="Times New Roman"/>
                <a:cs typeface="Times New Roman"/>
              </a:rPr>
              <a:t> </a:t>
            </a:r>
            <a:r>
              <a:rPr sz="2200" spc="-5" dirty="0">
                <a:solidFill>
                  <a:srgbClr val="595959"/>
                </a:solidFill>
                <a:latin typeface="Times New Roman"/>
                <a:cs typeface="Times New Roman"/>
              </a:rPr>
              <a:t>probabilities </a:t>
            </a:r>
            <a:r>
              <a:rPr sz="2200" dirty="0">
                <a:solidFill>
                  <a:srgbClr val="595959"/>
                </a:solidFill>
                <a:latin typeface="Times New Roman"/>
                <a:cs typeface="Times New Roman"/>
              </a:rPr>
              <a:t>for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each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label </a:t>
            </a:r>
            <a:r>
              <a:rPr sz="2200" spc="-53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whether</a:t>
            </a:r>
            <a:r>
              <a:rPr sz="2200" dirty="0">
                <a:solidFill>
                  <a:srgbClr val="595959"/>
                </a:solidFill>
                <a:latin typeface="Times New Roman"/>
                <a:cs typeface="Times New Roman"/>
              </a:rPr>
              <a:t> it </a:t>
            </a:r>
            <a:r>
              <a:rPr sz="2200" spc="-5" dirty="0">
                <a:solidFill>
                  <a:srgbClr val="595959"/>
                </a:solidFill>
                <a:latin typeface="Times New Roman"/>
                <a:cs typeface="Times New Roman"/>
              </a:rPr>
              <a:t>labels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dirty="0">
                <a:solidFill>
                  <a:srgbClr val="595959"/>
                </a:solidFill>
                <a:latin typeface="Times New Roman"/>
                <a:cs typeface="Times New Roman"/>
              </a:rPr>
              <a:t> </a:t>
            </a:r>
            <a:r>
              <a:rPr sz="2200" spc="-5" dirty="0">
                <a:solidFill>
                  <a:srgbClr val="595959"/>
                </a:solidFill>
                <a:latin typeface="Times New Roman"/>
                <a:cs typeface="Times New Roman"/>
              </a:rPr>
              <a:t>constituent.</a:t>
            </a:r>
            <a:endParaRPr sz="2200">
              <a:latin typeface="Times New Roman"/>
              <a:cs typeface="Times New Roman"/>
            </a:endParaRPr>
          </a:p>
          <a:p>
            <a:pPr marL="48895">
              <a:lnSpc>
                <a:spcPct val="100000"/>
              </a:lnSpc>
              <a:spcBef>
                <a:spcPts val="7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Constraints combine the results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 </a:t>
            </a:r>
            <a:r>
              <a:rPr sz="2000" spc="-10" dirty="0">
                <a:solidFill>
                  <a:srgbClr val="595959"/>
                </a:solidFill>
                <a:latin typeface="Times New Roman"/>
                <a:cs typeface="Times New Roman"/>
              </a:rPr>
              <a:t>classification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for each</a:t>
            </a:r>
            <a:r>
              <a:rPr sz="2000" dirty="0">
                <a:solidFill>
                  <a:srgbClr val="595959"/>
                </a:solidFill>
                <a:latin typeface="Times New Roman"/>
                <a:cs typeface="Times New Roman"/>
              </a:rPr>
              <a:t> </a:t>
            </a:r>
            <a:r>
              <a:rPr sz="2000" spc="-5" dirty="0">
                <a:solidFill>
                  <a:srgbClr val="595959"/>
                </a:solidFill>
                <a:latin typeface="Times New Roman"/>
                <a:cs typeface="Times New Roman"/>
              </a:rPr>
              <a:t>label.</a:t>
            </a:r>
            <a:endParaRPr sz="2000">
              <a:latin typeface="Times New Roman"/>
              <a:cs typeface="Times New Roman"/>
            </a:endParaRPr>
          </a:p>
          <a:p>
            <a:pPr marL="12700">
              <a:lnSpc>
                <a:spcPct val="100000"/>
              </a:lnSpc>
              <a:spcBef>
                <a:spcPts val="1000"/>
              </a:spcBef>
            </a:pPr>
            <a:r>
              <a:rPr sz="2200" spc="-5" dirty="0">
                <a:solidFill>
                  <a:srgbClr val="595959"/>
                </a:solidFill>
                <a:latin typeface="Times New Roman"/>
                <a:cs typeface="Times New Roman"/>
              </a:rPr>
              <a:t>Use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these with</a:t>
            </a:r>
            <a:r>
              <a:rPr sz="2200" dirty="0">
                <a:solidFill>
                  <a:srgbClr val="595959"/>
                </a:solidFill>
                <a:latin typeface="Times New Roman"/>
                <a:cs typeface="Times New Roman"/>
              </a:rPr>
              <a:t> </a:t>
            </a:r>
            <a:r>
              <a:rPr sz="2200" spc="-5" dirty="0">
                <a:solidFill>
                  <a:srgbClr val="595959"/>
                </a:solidFill>
                <a:latin typeface="Times New Roman"/>
                <a:cs typeface="Times New Roman"/>
              </a:rPr>
              <a:t>constraints</a:t>
            </a:r>
            <a:r>
              <a:rPr sz="2200" spc="-15" dirty="0">
                <a:solidFill>
                  <a:srgbClr val="595959"/>
                </a:solidFill>
                <a:latin typeface="Times New Roman"/>
                <a:cs typeface="Times New Roman"/>
              </a:rPr>
              <a:t> </a:t>
            </a:r>
            <a:r>
              <a:rPr sz="2200" dirty="0">
                <a:solidFill>
                  <a:srgbClr val="595959"/>
                </a:solidFill>
                <a:latin typeface="Times New Roman"/>
                <a:cs typeface="Times New Roman"/>
              </a:rPr>
              <a:t>to </a:t>
            </a:r>
            <a:r>
              <a:rPr sz="2200" spc="-5" dirty="0">
                <a:solidFill>
                  <a:srgbClr val="595959"/>
                </a:solidFill>
                <a:latin typeface="Times New Roman"/>
                <a:cs typeface="Times New Roman"/>
              </a:rPr>
              <a:t>assign</a:t>
            </a:r>
            <a:r>
              <a:rPr sz="2200" dirty="0">
                <a:solidFill>
                  <a:srgbClr val="595959"/>
                </a:solidFill>
                <a:latin typeface="Times New Roman"/>
                <a:cs typeface="Times New Roman"/>
              </a:rPr>
              <a:t> a</a:t>
            </a:r>
            <a:r>
              <a:rPr sz="2200" spc="-5" dirty="0">
                <a:solidFill>
                  <a:srgbClr val="595959"/>
                </a:solidFill>
                <a:latin typeface="Times New Roman"/>
                <a:cs typeface="Times New Roman"/>
              </a:rPr>
              <a:t> label.</a:t>
            </a:r>
            <a:endParaRPr sz="2200">
              <a:latin typeface="Times New Roman"/>
              <a:cs typeface="Times New Roman"/>
            </a:endParaRPr>
          </a:p>
          <a:p>
            <a:pPr marL="48895">
              <a:lnSpc>
                <a:spcPct val="100000"/>
              </a:lnSpc>
              <a:spcBef>
                <a:spcPts val="86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45" dirty="0">
                <a:solidFill>
                  <a:srgbClr val="595959"/>
                </a:solidFill>
                <a:latin typeface="Times New Roman"/>
                <a:cs typeface="Times New Roman"/>
              </a:rPr>
              <a:t>Two</a:t>
            </a:r>
            <a:r>
              <a:rPr sz="1800" spc="-5" dirty="0">
                <a:solidFill>
                  <a:srgbClr val="595959"/>
                </a:solidFill>
                <a:latin typeface="Times New Roman"/>
                <a:cs typeface="Times New Roman"/>
              </a:rPr>
              <a:t> constituents </a:t>
            </a:r>
            <a:r>
              <a:rPr sz="1800" dirty="0">
                <a:solidFill>
                  <a:srgbClr val="595959"/>
                </a:solidFill>
                <a:latin typeface="Times New Roman"/>
                <a:cs typeface="Times New Roman"/>
              </a:rPr>
              <a:t>cannot</a:t>
            </a:r>
            <a:r>
              <a:rPr sz="1800" spc="-5" dirty="0">
                <a:solidFill>
                  <a:srgbClr val="595959"/>
                </a:solidFill>
                <a:latin typeface="Times New Roman"/>
                <a:cs typeface="Times New Roman"/>
              </a:rPr>
              <a:t> </a:t>
            </a:r>
            <a:r>
              <a:rPr sz="1800" dirty="0">
                <a:solidFill>
                  <a:srgbClr val="595959"/>
                </a:solidFill>
                <a:latin typeface="Times New Roman"/>
                <a:cs typeface="Times New Roman"/>
              </a:rPr>
              <a:t>have </a:t>
            </a:r>
            <a:r>
              <a:rPr sz="1800" spc="-5" dirty="0">
                <a:solidFill>
                  <a:srgbClr val="595959"/>
                </a:solidFill>
                <a:latin typeface="Times New Roman"/>
                <a:cs typeface="Times New Roman"/>
              </a:rPr>
              <a:t>the same</a:t>
            </a:r>
            <a:r>
              <a:rPr sz="1800" dirty="0">
                <a:solidFill>
                  <a:srgbClr val="595959"/>
                </a:solidFill>
                <a:latin typeface="Times New Roman"/>
                <a:cs typeface="Times New Roman"/>
              </a:rPr>
              <a:t> </a:t>
            </a:r>
            <a:r>
              <a:rPr sz="1800" spc="-5" dirty="0">
                <a:solidFill>
                  <a:srgbClr val="595959"/>
                </a:solidFill>
                <a:latin typeface="Times New Roman"/>
                <a:cs typeface="Times New Roman"/>
              </a:rPr>
              <a:t>argument label.</a:t>
            </a:r>
            <a:endParaRPr sz="1800">
              <a:latin typeface="Times New Roman"/>
              <a:cs typeface="Times New Roman"/>
            </a:endParaRPr>
          </a:p>
          <a:p>
            <a:pPr marL="48895">
              <a:lnSpc>
                <a:spcPct val="100000"/>
              </a:lnSpc>
              <a:spcBef>
                <a:spcPts val="940"/>
              </a:spcBef>
            </a:pPr>
            <a:r>
              <a:rPr sz="1800" spc="-10" dirty="0">
                <a:solidFill>
                  <a:srgbClr val="002060"/>
                </a:solidFill>
                <a:latin typeface="Impact"/>
                <a:cs typeface="Impact"/>
              </a:rPr>
              <a:t>­</a:t>
            </a:r>
            <a:r>
              <a:rPr sz="1800" spc="240" dirty="0">
                <a:solidFill>
                  <a:srgbClr val="002060"/>
                </a:solidFill>
                <a:latin typeface="Impact"/>
                <a:cs typeface="Impact"/>
              </a:rPr>
              <a:t> </a:t>
            </a:r>
            <a:r>
              <a:rPr sz="1800" dirty="0">
                <a:solidFill>
                  <a:srgbClr val="595959"/>
                </a:solidFill>
                <a:latin typeface="Times New Roman"/>
                <a:cs typeface="Times New Roman"/>
              </a:rPr>
              <a:t>A</a:t>
            </a:r>
            <a:r>
              <a:rPr sz="1800" spc="-105" dirty="0">
                <a:solidFill>
                  <a:srgbClr val="595959"/>
                </a:solidFill>
                <a:latin typeface="Times New Roman"/>
                <a:cs typeface="Times New Roman"/>
              </a:rPr>
              <a:t> </a:t>
            </a:r>
            <a:r>
              <a:rPr sz="1800" spc="-5" dirty="0">
                <a:solidFill>
                  <a:srgbClr val="595959"/>
                </a:solidFill>
                <a:latin typeface="Times New Roman"/>
                <a:cs typeface="Times New Roman"/>
              </a:rPr>
              <a:t>constituent </a:t>
            </a:r>
            <a:r>
              <a:rPr sz="1800" dirty="0">
                <a:solidFill>
                  <a:srgbClr val="595959"/>
                </a:solidFill>
                <a:latin typeface="Times New Roman"/>
                <a:cs typeface="Times New Roman"/>
              </a:rPr>
              <a:t>cannot</a:t>
            </a:r>
            <a:r>
              <a:rPr sz="1800" spc="-5" dirty="0">
                <a:solidFill>
                  <a:srgbClr val="595959"/>
                </a:solidFill>
                <a:latin typeface="Times New Roman"/>
                <a:cs typeface="Times New Roman"/>
              </a:rPr>
              <a:t> </a:t>
            </a:r>
            <a:r>
              <a:rPr sz="1800" dirty="0">
                <a:solidFill>
                  <a:srgbClr val="595959"/>
                </a:solidFill>
                <a:latin typeface="Times New Roman"/>
                <a:cs typeface="Times New Roman"/>
              </a:rPr>
              <a:t>have </a:t>
            </a:r>
            <a:r>
              <a:rPr sz="1800" spc="-5" dirty="0">
                <a:solidFill>
                  <a:srgbClr val="595959"/>
                </a:solidFill>
                <a:latin typeface="Times New Roman"/>
                <a:cs typeface="Times New Roman"/>
              </a:rPr>
              <a:t>more</a:t>
            </a:r>
            <a:r>
              <a:rPr sz="1800" dirty="0">
                <a:solidFill>
                  <a:srgbClr val="595959"/>
                </a:solidFill>
                <a:latin typeface="Times New Roman"/>
                <a:cs typeface="Times New Roman"/>
              </a:rPr>
              <a:t> </a:t>
            </a:r>
            <a:r>
              <a:rPr sz="1800" spc="-5" dirty="0">
                <a:solidFill>
                  <a:srgbClr val="595959"/>
                </a:solidFill>
                <a:latin typeface="Times New Roman"/>
                <a:cs typeface="Times New Roman"/>
              </a:rPr>
              <a:t>than </a:t>
            </a:r>
            <a:r>
              <a:rPr sz="1800" dirty="0">
                <a:solidFill>
                  <a:srgbClr val="595959"/>
                </a:solidFill>
                <a:latin typeface="Times New Roman"/>
                <a:cs typeface="Times New Roman"/>
              </a:rPr>
              <a:t>one </a:t>
            </a:r>
            <a:r>
              <a:rPr sz="1800" spc="-5" dirty="0">
                <a:solidFill>
                  <a:srgbClr val="595959"/>
                </a:solidFill>
                <a:latin typeface="Times New Roman"/>
                <a:cs typeface="Times New Roman"/>
              </a:rPr>
              <a:t>label.</a:t>
            </a:r>
            <a:endParaRPr sz="1800">
              <a:latin typeface="Times New Roman"/>
              <a:cs typeface="Times New Roman"/>
            </a:endParaRPr>
          </a:p>
          <a:p>
            <a:pPr marL="186055" marR="1444625" indent="-137160">
              <a:lnSpc>
                <a:spcPts val="2100"/>
              </a:lnSpc>
              <a:spcBef>
                <a:spcPts val="1160"/>
              </a:spcBef>
            </a:pPr>
            <a:r>
              <a:rPr sz="1800" spc="-10" dirty="0">
                <a:solidFill>
                  <a:srgbClr val="002060"/>
                </a:solidFill>
                <a:latin typeface="Impact"/>
                <a:cs typeface="Impact"/>
              </a:rPr>
              <a:t>­</a:t>
            </a:r>
            <a:r>
              <a:rPr sz="1800" spc="-5" dirty="0">
                <a:solidFill>
                  <a:srgbClr val="002060"/>
                </a:solidFill>
                <a:latin typeface="Impact"/>
                <a:cs typeface="Impact"/>
              </a:rPr>
              <a:t> </a:t>
            </a:r>
            <a:r>
              <a:rPr sz="1800" dirty="0">
                <a:solidFill>
                  <a:srgbClr val="595959"/>
                </a:solidFill>
                <a:latin typeface="Times New Roman"/>
                <a:cs typeface="Times New Roman"/>
              </a:rPr>
              <a:t>If </a:t>
            </a:r>
            <a:r>
              <a:rPr sz="1800" spc="-5" dirty="0">
                <a:solidFill>
                  <a:srgbClr val="595959"/>
                </a:solidFill>
                <a:latin typeface="Times New Roman"/>
                <a:cs typeface="Times New Roman"/>
              </a:rPr>
              <a:t>two constituents </a:t>
            </a:r>
            <a:r>
              <a:rPr sz="1800" dirty="0">
                <a:solidFill>
                  <a:srgbClr val="595959"/>
                </a:solidFill>
                <a:latin typeface="Times New Roman"/>
                <a:cs typeface="Times New Roman"/>
              </a:rPr>
              <a:t>have </a:t>
            </a:r>
            <a:r>
              <a:rPr sz="1800" spc="-5" dirty="0">
                <a:solidFill>
                  <a:srgbClr val="595959"/>
                </a:solidFill>
                <a:latin typeface="Times New Roman"/>
                <a:cs typeface="Times New Roman"/>
              </a:rPr>
              <a:t>(different) labels, they </a:t>
            </a:r>
            <a:r>
              <a:rPr sz="1800" dirty="0">
                <a:solidFill>
                  <a:srgbClr val="595959"/>
                </a:solidFill>
                <a:latin typeface="Times New Roman"/>
                <a:cs typeface="Times New Roman"/>
              </a:rPr>
              <a:t>cannot have </a:t>
            </a:r>
            <a:r>
              <a:rPr sz="1800" spc="-434" dirty="0">
                <a:solidFill>
                  <a:srgbClr val="595959"/>
                </a:solidFill>
                <a:latin typeface="Times New Roman"/>
                <a:cs typeface="Times New Roman"/>
              </a:rPr>
              <a:t> </a:t>
            </a:r>
            <a:r>
              <a:rPr sz="1800" dirty="0">
                <a:solidFill>
                  <a:srgbClr val="595959"/>
                </a:solidFill>
                <a:latin typeface="Times New Roman"/>
                <a:cs typeface="Times New Roman"/>
              </a:rPr>
              <a:t>any</a:t>
            </a:r>
            <a:r>
              <a:rPr sz="1800" spc="-5" dirty="0">
                <a:solidFill>
                  <a:srgbClr val="595959"/>
                </a:solidFill>
                <a:latin typeface="Times New Roman"/>
                <a:cs typeface="Times New Roman"/>
              </a:rPr>
              <a:t> overlap.</a:t>
            </a:r>
            <a:endParaRPr sz="1800">
              <a:latin typeface="Times New Roman"/>
              <a:cs typeface="Times New Roman"/>
            </a:endParaRPr>
          </a:p>
          <a:p>
            <a:pPr marL="48895">
              <a:lnSpc>
                <a:spcPct val="100000"/>
              </a:lnSpc>
              <a:spcBef>
                <a:spcPts val="980"/>
              </a:spcBef>
            </a:pPr>
            <a:r>
              <a:rPr sz="1800" spc="-10" dirty="0">
                <a:solidFill>
                  <a:srgbClr val="002060"/>
                </a:solidFill>
                <a:latin typeface="Impact"/>
                <a:cs typeface="Impact"/>
              </a:rPr>
              <a:t>­</a:t>
            </a:r>
            <a:r>
              <a:rPr sz="1800" spc="235" dirty="0">
                <a:solidFill>
                  <a:srgbClr val="002060"/>
                </a:solidFill>
                <a:latin typeface="Impact"/>
                <a:cs typeface="Impact"/>
              </a:rPr>
              <a:t> </a:t>
            </a:r>
            <a:r>
              <a:rPr sz="1800" dirty="0">
                <a:solidFill>
                  <a:srgbClr val="595959"/>
                </a:solidFill>
                <a:latin typeface="Times New Roman"/>
                <a:cs typeface="Times New Roman"/>
              </a:rPr>
              <a:t>No </a:t>
            </a:r>
            <a:r>
              <a:rPr sz="1800" spc="-5" dirty="0">
                <a:solidFill>
                  <a:srgbClr val="595959"/>
                </a:solidFill>
                <a:latin typeface="Times New Roman"/>
                <a:cs typeface="Times New Roman"/>
              </a:rPr>
              <a:t>argument </a:t>
            </a:r>
            <a:r>
              <a:rPr sz="1800" dirty="0">
                <a:solidFill>
                  <a:srgbClr val="595959"/>
                </a:solidFill>
                <a:latin typeface="Times New Roman"/>
                <a:cs typeface="Times New Roman"/>
              </a:rPr>
              <a:t>can</a:t>
            </a:r>
            <a:r>
              <a:rPr sz="1800" spc="-5" dirty="0">
                <a:solidFill>
                  <a:srgbClr val="595959"/>
                </a:solidFill>
                <a:latin typeface="Times New Roman"/>
                <a:cs typeface="Times New Roman"/>
              </a:rPr>
              <a:t> overlap</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predicate.</a:t>
            </a:r>
            <a:endParaRPr sz="1800">
              <a:latin typeface="Times New Roman"/>
              <a:cs typeface="Times New Roman"/>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28746"/>
            <a:ext cx="5932805" cy="665480"/>
          </a:xfrm>
          <a:prstGeom prst="rect">
            <a:avLst/>
          </a:prstGeom>
        </p:spPr>
        <p:txBody>
          <a:bodyPr vert="horz" wrap="square" lIns="0" tIns="12700" rIns="0" bIns="0" rtlCol="0">
            <a:spAutoFit/>
          </a:bodyPr>
          <a:lstStyle/>
          <a:p>
            <a:pPr marL="12700">
              <a:lnSpc>
                <a:spcPct val="100000"/>
              </a:lnSpc>
              <a:spcBef>
                <a:spcPts val="100"/>
              </a:spcBef>
            </a:pPr>
            <a:r>
              <a:rPr sz="4200" spc="85" dirty="0"/>
              <a:t>CoNLL-2005</a:t>
            </a:r>
            <a:r>
              <a:rPr sz="4200" spc="165" dirty="0"/>
              <a:t> </a:t>
            </a:r>
            <a:r>
              <a:rPr sz="4200" spc="80" dirty="0"/>
              <a:t>Shared</a:t>
            </a:r>
            <a:r>
              <a:rPr sz="4200" spc="90" dirty="0"/>
              <a:t> </a:t>
            </a:r>
            <a:r>
              <a:rPr sz="4200" dirty="0"/>
              <a:t>Task</a:t>
            </a:r>
            <a:endParaRPr sz="4200"/>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10</a:t>
            </a:r>
          </a:p>
        </p:txBody>
      </p:sp>
      <p:sp>
        <p:nvSpPr>
          <p:cNvPr id="3" name="object 3"/>
          <p:cNvSpPr txBox="1"/>
          <p:nvPr/>
        </p:nvSpPr>
        <p:spPr>
          <a:xfrm>
            <a:off x="739050" y="1636396"/>
            <a:ext cx="7799705" cy="3898900"/>
          </a:xfrm>
          <a:prstGeom prst="rect">
            <a:avLst/>
          </a:prstGeom>
        </p:spPr>
        <p:txBody>
          <a:bodyPr vert="horz" wrap="square" lIns="0" tIns="11430" rIns="0" bIns="0" rtlCol="0">
            <a:spAutoFit/>
          </a:bodyPr>
          <a:lstStyle/>
          <a:p>
            <a:pPr marL="12700" marR="102235">
              <a:lnSpc>
                <a:spcPct val="100400"/>
              </a:lnSpc>
              <a:spcBef>
                <a:spcPts val="90"/>
              </a:spcBef>
            </a:pPr>
            <a:r>
              <a:rPr sz="2200" spc="-5" dirty="0">
                <a:solidFill>
                  <a:srgbClr val="595959"/>
                </a:solidFill>
                <a:latin typeface="Times New Roman"/>
                <a:cs typeface="Times New Roman"/>
              </a:rPr>
              <a:t>Each </a:t>
            </a:r>
            <a:r>
              <a:rPr sz="2200" spc="-20" dirty="0">
                <a:solidFill>
                  <a:srgbClr val="595959"/>
                </a:solidFill>
                <a:latin typeface="Times New Roman"/>
                <a:cs typeface="Times New Roman"/>
              </a:rPr>
              <a:t>year, </a:t>
            </a:r>
            <a:r>
              <a:rPr sz="2200" spc="-5" dirty="0">
                <a:solidFill>
                  <a:srgbClr val="595959"/>
                </a:solidFill>
                <a:latin typeface="Times New Roman"/>
                <a:cs typeface="Times New Roman"/>
              </a:rPr>
              <a:t>CoNLL (Conference </a:t>
            </a:r>
            <a:r>
              <a:rPr sz="2200" dirty="0">
                <a:solidFill>
                  <a:srgbClr val="595959"/>
                </a:solidFill>
                <a:latin typeface="Times New Roman"/>
                <a:cs typeface="Times New Roman"/>
              </a:rPr>
              <a:t>on </a:t>
            </a:r>
            <a:r>
              <a:rPr sz="2200" spc="-5" dirty="0">
                <a:solidFill>
                  <a:srgbClr val="595959"/>
                </a:solidFill>
                <a:latin typeface="Times New Roman"/>
                <a:cs typeface="Times New Roman"/>
              </a:rPr>
              <a:t>Natural Language Learning) </a:t>
            </a:r>
            <a:r>
              <a:rPr sz="2200" dirty="0">
                <a:solidFill>
                  <a:srgbClr val="595959"/>
                </a:solidFill>
                <a:latin typeface="Times New Roman"/>
                <a:cs typeface="Times New Roman"/>
              </a:rPr>
              <a:t> </a:t>
            </a:r>
            <a:r>
              <a:rPr sz="2200" spc="-5" dirty="0">
                <a:solidFill>
                  <a:srgbClr val="595959"/>
                </a:solidFill>
                <a:latin typeface="Times New Roman"/>
                <a:cs typeface="Times New Roman"/>
              </a:rPr>
              <a:t>defines</a:t>
            </a:r>
            <a:r>
              <a:rPr sz="2200" spc="-10" dirty="0">
                <a:solidFill>
                  <a:srgbClr val="595959"/>
                </a:solidFill>
                <a:latin typeface="Times New Roman"/>
                <a:cs typeface="Times New Roman"/>
              </a:rPr>
              <a:t> </a:t>
            </a:r>
            <a:r>
              <a:rPr sz="2200" dirty="0">
                <a:solidFill>
                  <a:srgbClr val="595959"/>
                </a:solidFill>
                <a:latin typeface="Times New Roman"/>
                <a:cs typeface="Times New Roman"/>
              </a:rPr>
              <a:t>a </a:t>
            </a:r>
            <a:r>
              <a:rPr sz="2200" spc="-5" dirty="0">
                <a:solidFill>
                  <a:srgbClr val="595959"/>
                </a:solidFill>
                <a:latin typeface="Times New Roman"/>
                <a:cs typeface="Times New Roman"/>
              </a:rPr>
              <a:t>task</a:t>
            </a:r>
            <a:r>
              <a:rPr sz="2200" spc="5"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develop</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some</a:t>
            </a:r>
            <a:r>
              <a:rPr sz="2200" dirty="0">
                <a:solidFill>
                  <a:srgbClr val="595959"/>
                </a:solidFill>
                <a:latin typeface="Times New Roman"/>
                <a:cs typeface="Times New Roman"/>
              </a:rPr>
              <a:t> </a:t>
            </a:r>
            <a:r>
              <a:rPr sz="2200" spc="-5" dirty="0">
                <a:solidFill>
                  <a:srgbClr val="595959"/>
                </a:solidFill>
                <a:latin typeface="Times New Roman"/>
                <a:cs typeface="Times New Roman"/>
              </a:rPr>
              <a:t>aspect</a:t>
            </a:r>
            <a:r>
              <a:rPr sz="2200" spc="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natural</a:t>
            </a:r>
            <a:r>
              <a:rPr sz="2200" dirty="0">
                <a:solidFill>
                  <a:srgbClr val="595959"/>
                </a:solidFill>
                <a:latin typeface="Times New Roman"/>
                <a:cs typeface="Times New Roman"/>
              </a:rPr>
              <a:t> </a:t>
            </a:r>
            <a:r>
              <a:rPr sz="2200" spc="-5" dirty="0">
                <a:solidFill>
                  <a:srgbClr val="595959"/>
                </a:solidFill>
                <a:latin typeface="Times New Roman"/>
                <a:cs typeface="Times New Roman"/>
              </a:rPr>
              <a:t>language</a:t>
            </a:r>
            <a:r>
              <a:rPr sz="2200" dirty="0">
                <a:solidFill>
                  <a:srgbClr val="595959"/>
                </a:solidFill>
                <a:latin typeface="Times New Roman"/>
                <a:cs typeface="Times New Roman"/>
              </a:rPr>
              <a:t> </a:t>
            </a:r>
            <a:r>
              <a:rPr sz="2200" spc="-5" dirty="0">
                <a:solidFill>
                  <a:srgbClr val="595959"/>
                </a:solidFill>
                <a:latin typeface="Times New Roman"/>
                <a:cs typeface="Times New Roman"/>
              </a:rPr>
              <a:t>processing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dirty="0">
                <a:solidFill>
                  <a:srgbClr val="595959"/>
                </a:solidFill>
                <a:latin typeface="Times New Roman"/>
                <a:cs typeface="Times New Roman"/>
              </a:rPr>
              <a:t> </a:t>
            </a:r>
            <a:r>
              <a:rPr sz="2200" spc="-5" dirty="0">
                <a:solidFill>
                  <a:srgbClr val="595959"/>
                </a:solidFill>
                <a:latin typeface="Times New Roman"/>
                <a:cs typeface="Times New Roman"/>
              </a:rPr>
              <a:t>systems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dirty="0">
                <a:solidFill>
                  <a:srgbClr val="595959"/>
                </a:solidFill>
                <a:latin typeface="Times New Roman"/>
                <a:cs typeface="Times New Roman"/>
              </a:rPr>
              <a:t> </a:t>
            </a:r>
            <a:r>
              <a:rPr sz="2200" spc="-5" dirty="0">
                <a:solidFill>
                  <a:srgbClr val="595959"/>
                </a:solidFill>
                <a:latin typeface="Times New Roman"/>
                <a:cs typeface="Times New Roman"/>
              </a:rPr>
              <a:t>use machine learning.</a:t>
            </a:r>
            <a:endParaRPr sz="2200">
              <a:latin typeface="Times New Roman"/>
              <a:cs typeface="Times New Roman"/>
            </a:endParaRPr>
          </a:p>
          <a:p>
            <a:pPr marL="48895">
              <a:lnSpc>
                <a:spcPct val="100000"/>
              </a:lnSpc>
              <a:spcBef>
                <a:spcPts val="86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Provides</a:t>
            </a:r>
            <a:r>
              <a:rPr sz="1800" dirty="0">
                <a:solidFill>
                  <a:srgbClr val="595959"/>
                </a:solidFill>
                <a:latin typeface="Times New Roman"/>
                <a:cs typeface="Times New Roman"/>
              </a:rPr>
              <a:t> </a:t>
            </a:r>
            <a:r>
              <a:rPr sz="1800" spc="-5" dirty="0">
                <a:solidFill>
                  <a:srgbClr val="595959"/>
                </a:solidFill>
                <a:latin typeface="Times New Roman"/>
                <a:cs typeface="Times New Roman"/>
              </a:rPr>
              <a:t>data</a:t>
            </a:r>
            <a:r>
              <a:rPr sz="1800" spc="5" dirty="0">
                <a:solidFill>
                  <a:srgbClr val="595959"/>
                </a:solidFill>
                <a:latin typeface="Times New Roman"/>
                <a:cs typeface="Times New Roman"/>
              </a:rPr>
              <a:t> </a:t>
            </a:r>
            <a:r>
              <a:rPr sz="1800" dirty="0">
                <a:solidFill>
                  <a:srgbClr val="595959"/>
                </a:solidFill>
                <a:latin typeface="Times New Roman"/>
                <a:cs typeface="Times New Roman"/>
              </a:rPr>
              <a:t>for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training</a:t>
            </a:r>
            <a:r>
              <a:rPr sz="1800" spc="5" dirty="0">
                <a:solidFill>
                  <a:srgbClr val="595959"/>
                </a:solidFill>
                <a:latin typeface="Times New Roman"/>
                <a:cs typeface="Times New Roman"/>
              </a:rPr>
              <a:t> </a:t>
            </a:r>
            <a:r>
              <a:rPr sz="1800" dirty="0">
                <a:solidFill>
                  <a:srgbClr val="595959"/>
                </a:solidFill>
                <a:latin typeface="Times New Roman"/>
                <a:cs typeface="Times New Roman"/>
              </a:rPr>
              <a:t>and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developing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systems</a:t>
            </a:r>
            <a:r>
              <a:rPr sz="1800" dirty="0">
                <a:solidFill>
                  <a:srgbClr val="595959"/>
                </a:solidFill>
                <a:latin typeface="Times New Roman"/>
                <a:cs typeface="Times New Roman"/>
              </a:rPr>
              <a:t> for </a:t>
            </a:r>
            <a:r>
              <a:rPr sz="1800" spc="-5" dirty="0">
                <a:solidFill>
                  <a:srgbClr val="595959"/>
                </a:solidFill>
                <a:latin typeface="Times New Roman"/>
                <a:cs typeface="Times New Roman"/>
              </a:rPr>
              <a:t>three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months</a:t>
            </a:r>
            <a:endParaRPr sz="1800">
              <a:latin typeface="Times New Roman"/>
              <a:cs typeface="Times New Roman"/>
            </a:endParaRPr>
          </a:p>
          <a:p>
            <a:pPr marL="186055" marR="506095" indent="-137160">
              <a:lnSpc>
                <a:spcPct val="101899"/>
              </a:lnSpc>
              <a:spcBef>
                <a:spcPts val="894"/>
              </a:spcBef>
            </a:pPr>
            <a:r>
              <a:rPr sz="1800" spc="-10" dirty="0">
                <a:solidFill>
                  <a:srgbClr val="002060"/>
                </a:solidFill>
                <a:latin typeface="Impact"/>
                <a:cs typeface="Impact"/>
              </a:rPr>
              <a:t>­</a:t>
            </a:r>
            <a:r>
              <a:rPr sz="1800" spc="245" dirty="0">
                <a:solidFill>
                  <a:srgbClr val="002060"/>
                </a:solidFill>
                <a:latin typeface="Impact"/>
                <a:cs typeface="Impact"/>
              </a:rPr>
              <a:t> </a:t>
            </a:r>
            <a:r>
              <a:rPr sz="1800" dirty="0">
                <a:solidFill>
                  <a:srgbClr val="595959"/>
                </a:solidFill>
                <a:latin typeface="Times New Roman"/>
                <a:cs typeface="Times New Roman"/>
              </a:rPr>
              <a:t>Then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provides</a:t>
            </a:r>
            <a:r>
              <a:rPr sz="1800" dirty="0">
                <a:solidFill>
                  <a:srgbClr val="595959"/>
                </a:solidFill>
                <a:latin typeface="Times New Roman"/>
                <a:cs typeface="Times New Roman"/>
              </a:rPr>
              <a:t> </a:t>
            </a:r>
            <a:r>
              <a:rPr sz="1800" spc="-5" dirty="0">
                <a:solidFill>
                  <a:srgbClr val="595959"/>
                </a:solidFill>
                <a:latin typeface="Times New Roman"/>
                <a:cs typeface="Times New Roman"/>
              </a:rPr>
              <a:t>test data;</a:t>
            </a:r>
            <a:r>
              <a:rPr sz="1800" dirty="0">
                <a:solidFill>
                  <a:srgbClr val="595959"/>
                </a:solidFill>
                <a:latin typeface="Times New Roman"/>
                <a:cs typeface="Times New Roman"/>
              </a:rPr>
              <a:t> everyone</a:t>
            </a:r>
            <a:r>
              <a:rPr sz="1800" spc="5" dirty="0">
                <a:solidFill>
                  <a:srgbClr val="595959"/>
                </a:solidFill>
                <a:latin typeface="Times New Roman"/>
                <a:cs typeface="Times New Roman"/>
              </a:rPr>
              <a:t> </a:t>
            </a:r>
            <a:r>
              <a:rPr sz="1800" dirty="0">
                <a:solidFill>
                  <a:srgbClr val="595959"/>
                </a:solidFill>
                <a:latin typeface="Times New Roman"/>
                <a:cs typeface="Times New Roman"/>
              </a:rPr>
              <a:t>runs </a:t>
            </a:r>
            <a:r>
              <a:rPr sz="1800" spc="-5" dirty="0">
                <a:solidFill>
                  <a:srgbClr val="595959"/>
                </a:solidFill>
                <a:latin typeface="Times New Roman"/>
                <a:cs typeface="Times New Roman"/>
              </a:rPr>
              <a:t>their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system</a:t>
            </a:r>
            <a:r>
              <a:rPr sz="1800" dirty="0">
                <a:solidFill>
                  <a:srgbClr val="595959"/>
                </a:solidFill>
                <a:latin typeface="Times New Roman"/>
                <a:cs typeface="Times New Roman"/>
              </a:rPr>
              <a:t> and </a:t>
            </a:r>
            <a:r>
              <a:rPr sz="1800" spc="-5" dirty="0">
                <a:solidFill>
                  <a:srgbClr val="595959"/>
                </a:solidFill>
                <a:latin typeface="Times New Roman"/>
                <a:cs typeface="Times New Roman"/>
              </a:rPr>
              <a:t>returns</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results</a:t>
            </a:r>
            <a:r>
              <a:rPr sz="1800" dirty="0">
                <a:solidFill>
                  <a:srgbClr val="595959"/>
                </a:solidFill>
                <a:latin typeface="Times New Roman"/>
                <a:cs typeface="Times New Roman"/>
              </a:rPr>
              <a:t> for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scoring</a:t>
            </a:r>
            <a:endParaRPr sz="1800">
              <a:latin typeface="Times New Roman"/>
              <a:cs typeface="Times New Roman"/>
            </a:endParaRPr>
          </a:p>
          <a:p>
            <a:pPr marL="48895">
              <a:lnSpc>
                <a:spcPct val="100000"/>
              </a:lnSpc>
              <a:spcBef>
                <a:spcPts val="94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Competitive</a:t>
            </a:r>
            <a:r>
              <a:rPr sz="1800" dirty="0">
                <a:solidFill>
                  <a:srgbClr val="595959"/>
                </a:solidFill>
                <a:latin typeface="Times New Roman"/>
                <a:cs typeface="Times New Roman"/>
              </a:rPr>
              <a:t> </a:t>
            </a:r>
            <a:r>
              <a:rPr sz="1800" spc="-5" dirty="0">
                <a:solidFill>
                  <a:srgbClr val="595959"/>
                </a:solidFill>
                <a:latin typeface="Times New Roman"/>
                <a:cs typeface="Times New Roman"/>
              </a:rPr>
              <a:t>in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that</a:t>
            </a:r>
            <a:r>
              <a:rPr sz="1800" dirty="0">
                <a:solidFill>
                  <a:srgbClr val="595959"/>
                </a:solidFill>
                <a:latin typeface="Times New Roman"/>
                <a:cs typeface="Times New Roman"/>
              </a:rPr>
              <a:t> </a:t>
            </a:r>
            <a:r>
              <a:rPr sz="1800" spc="-5" dirty="0">
                <a:solidFill>
                  <a:srgbClr val="595959"/>
                </a:solidFill>
                <a:latin typeface="Times New Roman"/>
                <a:cs typeface="Times New Roman"/>
              </a:rPr>
              <a:t>scores </a:t>
            </a:r>
            <a:r>
              <a:rPr sz="1800" dirty="0">
                <a:solidFill>
                  <a:srgbClr val="595959"/>
                </a:solidFill>
                <a:latin typeface="Times New Roman"/>
                <a:cs typeface="Times New Roman"/>
              </a:rPr>
              <a:t>are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published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a:t>
            </a:r>
            <a:r>
              <a:rPr sz="1800" dirty="0">
                <a:solidFill>
                  <a:srgbClr val="595959"/>
                </a:solidFill>
                <a:latin typeface="Times New Roman"/>
                <a:cs typeface="Times New Roman"/>
              </a:rPr>
              <a:t> 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comparative</a:t>
            </a:r>
            <a:r>
              <a:rPr sz="1800" dirty="0">
                <a:solidFill>
                  <a:srgbClr val="595959"/>
                </a:solidFill>
                <a:latin typeface="Times New Roman"/>
                <a:cs typeface="Times New Roman"/>
              </a:rPr>
              <a:t> way</a:t>
            </a:r>
            <a:endParaRPr sz="1800">
              <a:latin typeface="Times New Roman"/>
              <a:cs typeface="Times New Roman"/>
            </a:endParaRPr>
          </a:p>
          <a:p>
            <a:pPr marL="186055" marR="55244" indent="-137160">
              <a:lnSpc>
                <a:spcPct val="101899"/>
              </a:lnSpc>
              <a:spcBef>
                <a:spcPts val="100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Collaborative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a:t>
            </a:r>
            <a:r>
              <a:rPr sz="1800" dirty="0">
                <a:solidFill>
                  <a:srgbClr val="595959"/>
                </a:solidFill>
                <a:latin typeface="Times New Roman"/>
                <a:cs typeface="Times New Roman"/>
              </a:rPr>
              <a:t> </a:t>
            </a:r>
            <a:r>
              <a:rPr sz="1800" spc="-5" dirty="0">
                <a:solidFill>
                  <a:srgbClr val="595959"/>
                </a:solidFill>
                <a:latin typeface="Times New Roman"/>
                <a:cs typeface="Times New Roman"/>
              </a:rPr>
              <a:t>that</a:t>
            </a:r>
            <a:r>
              <a:rPr sz="1800" dirty="0">
                <a:solidFill>
                  <a:srgbClr val="595959"/>
                </a:solidFill>
                <a:latin typeface="Times New Roman"/>
                <a:cs typeface="Times New Roman"/>
              </a:rPr>
              <a:t> 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session</a:t>
            </a:r>
            <a:r>
              <a:rPr sz="1800" dirty="0">
                <a:solidFill>
                  <a:srgbClr val="595959"/>
                </a:solidFill>
                <a:latin typeface="Times New Roman"/>
                <a:cs typeface="Times New Roman"/>
              </a:rPr>
              <a:t> 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dirty="0">
                <a:solidFill>
                  <a:srgbClr val="595959"/>
                </a:solidFill>
                <a:latin typeface="Times New Roman"/>
                <a:cs typeface="Times New Roman"/>
              </a:rPr>
              <a:t>annual</a:t>
            </a:r>
            <a:r>
              <a:rPr sz="1800" spc="-5" dirty="0">
                <a:solidFill>
                  <a:srgbClr val="595959"/>
                </a:solidFill>
                <a:latin typeface="Times New Roman"/>
                <a:cs typeface="Times New Roman"/>
              </a:rPr>
              <a:t> </a:t>
            </a:r>
            <a:r>
              <a:rPr sz="1800" dirty="0">
                <a:solidFill>
                  <a:srgbClr val="595959"/>
                </a:solidFill>
                <a:latin typeface="Times New Roman"/>
                <a:cs typeface="Times New Roman"/>
              </a:rPr>
              <a:t>conference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is</a:t>
            </a:r>
            <a:r>
              <a:rPr sz="1800" dirty="0">
                <a:solidFill>
                  <a:srgbClr val="595959"/>
                </a:solidFill>
                <a:latin typeface="Times New Roman"/>
                <a:cs typeface="Times New Roman"/>
              </a:rPr>
              <a:t> </a:t>
            </a:r>
            <a:r>
              <a:rPr sz="1800" spc="-5" dirty="0">
                <a:solidFill>
                  <a:srgbClr val="595959"/>
                </a:solidFill>
                <a:latin typeface="Times New Roman"/>
                <a:cs typeface="Times New Roman"/>
              </a:rPr>
              <a:t>devoted</a:t>
            </a:r>
            <a:r>
              <a:rPr sz="180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discussion</a:t>
            </a:r>
            <a:r>
              <a:rPr sz="1800" spc="5" dirty="0">
                <a:solidFill>
                  <a:srgbClr val="595959"/>
                </a:solidFill>
                <a:latin typeface="Times New Roman"/>
                <a:cs typeface="Times New Roman"/>
              </a:rPr>
              <a:t> </a:t>
            </a:r>
            <a:r>
              <a:rPr sz="1800" dirty="0">
                <a:solidFill>
                  <a:srgbClr val="595959"/>
                </a:solidFill>
                <a:latin typeface="Times New Roman"/>
                <a:cs typeface="Times New Roman"/>
              </a:rPr>
              <a:t>of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the progress in</a:t>
            </a:r>
            <a:r>
              <a:rPr sz="1800" dirty="0">
                <a:solidFill>
                  <a:srgbClr val="595959"/>
                </a:solidFill>
                <a:latin typeface="Times New Roman"/>
                <a:cs typeface="Times New Roman"/>
              </a:rPr>
              <a:t> </a:t>
            </a:r>
            <a:r>
              <a:rPr sz="1800" spc="-5" dirty="0">
                <a:solidFill>
                  <a:srgbClr val="595959"/>
                </a:solidFill>
                <a:latin typeface="Times New Roman"/>
                <a:cs typeface="Times New Roman"/>
              </a:rPr>
              <a:t>this task</a:t>
            </a:r>
            <a:endParaRPr sz="1800">
              <a:latin typeface="Times New Roman"/>
              <a:cs typeface="Times New Roman"/>
            </a:endParaRPr>
          </a:p>
          <a:p>
            <a:pPr marL="12700" marR="5080">
              <a:lnSpc>
                <a:spcPct val="100000"/>
              </a:lnSpc>
              <a:spcBef>
                <a:spcPts val="940"/>
              </a:spcBef>
            </a:pPr>
            <a:r>
              <a:rPr sz="2000" dirty="0">
                <a:solidFill>
                  <a:srgbClr val="595959"/>
                </a:solidFill>
                <a:latin typeface="Times New Roman"/>
                <a:cs typeface="Times New Roman"/>
              </a:rPr>
              <a:t>The 2005 </a:t>
            </a:r>
            <a:r>
              <a:rPr sz="2000" spc="-5" dirty="0">
                <a:solidFill>
                  <a:srgbClr val="595959"/>
                </a:solidFill>
                <a:latin typeface="Times New Roman"/>
                <a:cs typeface="Times New Roman"/>
              </a:rPr>
              <a:t>shared task evaluated machine learning </a:t>
            </a:r>
            <a:r>
              <a:rPr sz="2000" dirty="0">
                <a:solidFill>
                  <a:srgbClr val="595959"/>
                </a:solidFill>
                <a:latin typeface="Times New Roman"/>
                <a:cs typeface="Times New Roman"/>
              </a:rPr>
              <a:t>SRL </a:t>
            </a:r>
            <a:r>
              <a:rPr sz="2000" spc="-5" dirty="0">
                <a:solidFill>
                  <a:srgbClr val="595959"/>
                </a:solidFill>
                <a:latin typeface="Times New Roman"/>
                <a:cs typeface="Times New Roman"/>
              </a:rPr>
              <a:t>systems based </a:t>
            </a:r>
            <a:r>
              <a:rPr sz="2000" dirty="0">
                <a:solidFill>
                  <a:srgbClr val="595959"/>
                </a:solidFill>
                <a:latin typeface="Times New Roman"/>
                <a:cs typeface="Times New Roman"/>
              </a:rPr>
              <a:t>on </a:t>
            </a:r>
            <a:r>
              <a:rPr sz="2000" spc="-5" dirty="0">
                <a:solidFill>
                  <a:srgbClr val="595959"/>
                </a:solidFill>
                <a:latin typeface="Times New Roman"/>
                <a:cs typeface="Times New Roman"/>
              </a:rPr>
              <a:t>full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parse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information.</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Best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results:</a:t>
            </a:r>
            <a:endParaRPr sz="2000">
              <a:latin typeface="Times New Roman"/>
              <a:cs typeface="Times New Roman"/>
            </a:endParaRPr>
          </a:p>
        </p:txBody>
      </p:sp>
      <p:graphicFrame>
        <p:nvGraphicFramePr>
          <p:cNvPr id="4" name="object 4"/>
          <p:cNvGraphicFramePr>
            <a:graphicFrameLocks noGrp="1"/>
          </p:cNvGraphicFramePr>
          <p:nvPr/>
        </p:nvGraphicFramePr>
        <p:xfrm>
          <a:off x="1217422" y="5639196"/>
          <a:ext cx="5711190" cy="806450"/>
        </p:xfrm>
        <a:graphic>
          <a:graphicData uri="http://schemas.openxmlformats.org/drawingml/2006/table">
            <a:tbl>
              <a:tblPr firstRow="1" bandRow="1">
                <a:tableStyleId>{2D5ABB26-0587-4C30-8999-92F81FD0307C}</a:tableStyleId>
              </a:tblPr>
              <a:tblGrid>
                <a:gridCol w="1783080">
                  <a:extLst>
                    <a:ext uri="{9D8B030D-6E8A-4147-A177-3AD203B41FA5}">
                      <a16:colId xmlns:a16="http://schemas.microsoft.com/office/drawing/2014/main" val="20000"/>
                    </a:ext>
                  </a:extLst>
                </a:gridCol>
                <a:gridCol w="1229359">
                  <a:extLst>
                    <a:ext uri="{9D8B030D-6E8A-4147-A177-3AD203B41FA5}">
                      <a16:colId xmlns:a16="http://schemas.microsoft.com/office/drawing/2014/main" val="20001"/>
                    </a:ext>
                  </a:extLst>
                </a:gridCol>
                <a:gridCol w="1338580">
                  <a:extLst>
                    <a:ext uri="{9D8B030D-6E8A-4147-A177-3AD203B41FA5}">
                      <a16:colId xmlns:a16="http://schemas.microsoft.com/office/drawing/2014/main" val="20002"/>
                    </a:ext>
                  </a:extLst>
                </a:gridCol>
                <a:gridCol w="1338579">
                  <a:extLst>
                    <a:ext uri="{9D8B030D-6E8A-4147-A177-3AD203B41FA5}">
                      <a16:colId xmlns:a16="http://schemas.microsoft.com/office/drawing/2014/main" val="20003"/>
                    </a:ext>
                  </a:extLst>
                </a:gridCol>
              </a:tblGrid>
              <a:tr h="396875">
                <a:tc>
                  <a:txBody>
                    <a:bodyPr/>
                    <a:lstStyle/>
                    <a:p>
                      <a:pPr>
                        <a:lnSpc>
                          <a:spcPct val="100000"/>
                        </a:lnSpc>
                      </a:pPr>
                      <a:endParaRPr sz="1900">
                        <a:latin typeface="Times New Roman"/>
                        <a:cs typeface="Times New Roman"/>
                      </a:endParaRPr>
                    </a:p>
                  </a:txBody>
                  <a:tcPr marL="0" marR="0" marT="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500"/>
                        </a:spcBef>
                      </a:pPr>
                      <a:r>
                        <a:rPr sz="1600" dirty="0">
                          <a:solidFill>
                            <a:srgbClr val="595959"/>
                          </a:solidFill>
                          <a:latin typeface="Times New Roman"/>
                          <a:cs typeface="Times New Roman"/>
                        </a:rPr>
                        <a:t>Precision</a:t>
                      </a:r>
                      <a:endParaRPr sz="1600">
                        <a:latin typeface="Times New Roman"/>
                        <a:cs typeface="Times New Roman"/>
                      </a:endParaRPr>
                    </a:p>
                  </a:txBody>
                  <a:tcPr marL="0" marR="0" marT="6350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500"/>
                        </a:spcBef>
                      </a:pPr>
                      <a:r>
                        <a:rPr sz="1600" dirty="0">
                          <a:solidFill>
                            <a:srgbClr val="595959"/>
                          </a:solidFill>
                          <a:latin typeface="Times New Roman"/>
                          <a:cs typeface="Times New Roman"/>
                        </a:rPr>
                        <a:t>Recall</a:t>
                      </a:r>
                      <a:endParaRPr sz="1600">
                        <a:latin typeface="Times New Roman"/>
                        <a:cs typeface="Times New Roman"/>
                      </a:endParaRPr>
                    </a:p>
                  </a:txBody>
                  <a:tcPr marL="0" marR="0" marT="6350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800"/>
                        </a:spcBef>
                      </a:pPr>
                      <a:r>
                        <a:rPr sz="2400" i="1" spc="-30" baseline="10416" dirty="0">
                          <a:solidFill>
                            <a:srgbClr val="595959"/>
                          </a:solidFill>
                          <a:latin typeface="Times New Roman"/>
                          <a:cs typeface="Times New Roman"/>
                        </a:rPr>
                        <a:t>F</a:t>
                      </a:r>
                      <a:r>
                        <a:rPr sz="1100" i="1" spc="-20" dirty="0">
                          <a:solidFill>
                            <a:srgbClr val="595959"/>
                          </a:solidFill>
                          <a:latin typeface="Calibri"/>
                          <a:cs typeface="Calibri"/>
                        </a:rPr>
                        <a:t>β</a:t>
                      </a:r>
                      <a:r>
                        <a:rPr sz="1100" spc="-20" dirty="0">
                          <a:solidFill>
                            <a:srgbClr val="595959"/>
                          </a:solidFill>
                          <a:latin typeface="Times New Roman"/>
                          <a:cs typeface="Times New Roman"/>
                        </a:rPr>
                        <a:t>=1</a:t>
                      </a:r>
                      <a:endParaRPr sz="1100">
                        <a:latin typeface="Times New Roman"/>
                        <a:cs typeface="Times New Roman"/>
                      </a:endParaRPr>
                    </a:p>
                  </a:txBody>
                  <a:tcPr marL="0" marR="0" marT="10160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0"/>
                  </a:ext>
                </a:extLst>
              </a:tr>
              <a:tr h="396875">
                <a:tc>
                  <a:txBody>
                    <a:bodyPr/>
                    <a:lstStyle/>
                    <a:p>
                      <a:pPr marL="317500">
                        <a:lnSpc>
                          <a:spcPct val="100000"/>
                        </a:lnSpc>
                        <a:spcBef>
                          <a:spcPts val="500"/>
                        </a:spcBef>
                      </a:pPr>
                      <a:r>
                        <a:rPr sz="1600" spc="-5" dirty="0">
                          <a:solidFill>
                            <a:srgbClr val="595959"/>
                          </a:solidFill>
                          <a:latin typeface="Times New Roman"/>
                          <a:cs typeface="Times New Roman"/>
                        </a:rPr>
                        <a:t>Koomen</a:t>
                      </a:r>
                      <a:r>
                        <a:rPr sz="1600" spc="-15" dirty="0">
                          <a:solidFill>
                            <a:srgbClr val="595959"/>
                          </a:solidFill>
                          <a:latin typeface="Times New Roman"/>
                          <a:cs typeface="Times New Roman"/>
                        </a:rPr>
                        <a:t> </a:t>
                      </a:r>
                      <a:r>
                        <a:rPr sz="1600" dirty="0">
                          <a:solidFill>
                            <a:srgbClr val="595959"/>
                          </a:solidFill>
                          <a:latin typeface="Times New Roman"/>
                          <a:cs typeface="Times New Roman"/>
                        </a:rPr>
                        <a:t>et</a:t>
                      </a:r>
                      <a:r>
                        <a:rPr sz="1600" spc="-5" dirty="0">
                          <a:solidFill>
                            <a:srgbClr val="595959"/>
                          </a:solidFill>
                          <a:latin typeface="Times New Roman"/>
                          <a:cs typeface="Times New Roman"/>
                        </a:rPr>
                        <a:t> </a:t>
                      </a:r>
                      <a:r>
                        <a:rPr sz="1600" dirty="0">
                          <a:solidFill>
                            <a:srgbClr val="595959"/>
                          </a:solidFill>
                          <a:latin typeface="Times New Roman"/>
                          <a:cs typeface="Times New Roman"/>
                        </a:rPr>
                        <a:t>al.</a:t>
                      </a:r>
                      <a:endParaRPr sz="1600">
                        <a:latin typeface="Times New Roman"/>
                        <a:cs typeface="Times New Roman"/>
                      </a:endParaRPr>
                    </a:p>
                  </a:txBody>
                  <a:tcPr marL="0" marR="0" marT="6350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500"/>
                        </a:spcBef>
                      </a:pPr>
                      <a:r>
                        <a:rPr sz="1600" dirty="0">
                          <a:solidFill>
                            <a:srgbClr val="595959"/>
                          </a:solidFill>
                          <a:latin typeface="Times New Roman"/>
                          <a:cs typeface="Times New Roman"/>
                        </a:rPr>
                        <a:t>80.05%</a:t>
                      </a:r>
                      <a:endParaRPr sz="1600">
                        <a:latin typeface="Times New Roman"/>
                        <a:cs typeface="Times New Roman"/>
                      </a:endParaRPr>
                    </a:p>
                  </a:txBody>
                  <a:tcPr marL="0" marR="0" marT="6350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500"/>
                        </a:spcBef>
                      </a:pPr>
                      <a:r>
                        <a:rPr sz="1600" dirty="0">
                          <a:solidFill>
                            <a:srgbClr val="595959"/>
                          </a:solidFill>
                          <a:latin typeface="Times New Roman"/>
                          <a:cs typeface="Times New Roman"/>
                        </a:rPr>
                        <a:t>74.83%</a:t>
                      </a:r>
                      <a:endParaRPr sz="1600">
                        <a:latin typeface="Times New Roman"/>
                        <a:cs typeface="Times New Roman"/>
                      </a:endParaRPr>
                    </a:p>
                  </a:txBody>
                  <a:tcPr marL="0" marR="0" marT="6350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a:txBody>
                    <a:bodyPr/>
                    <a:lstStyle/>
                    <a:p>
                      <a:pPr algn="ctr">
                        <a:lnSpc>
                          <a:spcPct val="100000"/>
                        </a:lnSpc>
                        <a:spcBef>
                          <a:spcPts val="500"/>
                        </a:spcBef>
                      </a:pPr>
                      <a:r>
                        <a:rPr sz="1600" dirty="0">
                          <a:solidFill>
                            <a:srgbClr val="595959"/>
                          </a:solidFill>
                          <a:latin typeface="Times New Roman"/>
                          <a:cs typeface="Times New Roman"/>
                        </a:rPr>
                        <a:t>77.35</a:t>
                      </a:r>
                      <a:endParaRPr sz="1600">
                        <a:latin typeface="Times New Roman"/>
                        <a:cs typeface="Times New Roman"/>
                      </a:endParaRPr>
                    </a:p>
                  </a:txBody>
                  <a:tcPr marL="0" marR="0" marT="6350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419985" cy="665480"/>
          </a:xfrm>
          <a:prstGeom prst="rect">
            <a:avLst/>
          </a:prstGeom>
        </p:spPr>
        <p:txBody>
          <a:bodyPr vert="horz" wrap="square" lIns="0" tIns="12700" rIns="0" bIns="0" rtlCol="0">
            <a:spAutoFit/>
          </a:bodyPr>
          <a:lstStyle/>
          <a:p>
            <a:pPr marL="12700">
              <a:lnSpc>
                <a:spcPct val="100000"/>
              </a:lnSpc>
              <a:spcBef>
                <a:spcPts val="100"/>
              </a:spcBef>
            </a:pPr>
            <a:r>
              <a:rPr sz="4200" spc="85" dirty="0"/>
              <a:t>Dictionary</a:t>
            </a:r>
            <a:endParaRPr sz="4200"/>
          </a:p>
        </p:txBody>
      </p:sp>
      <p:sp>
        <p:nvSpPr>
          <p:cNvPr id="3" name="object 3"/>
          <p:cNvSpPr/>
          <p:nvPr/>
        </p:nvSpPr>
        <p:spPr>
          <a:xfrm>
            <a:off x="768350" y="3689350"/>
            <a:ext cx="7607300" cy="2540000"/>
          </a:xfrm>
          <a:custGeom>
            <a:avLst/>
            <a:gdLst/>
            <a:ahLst/>
            <a:cxnLst/>
            <a:rect l="l" t="t" r="r" b="b"/>
            <a:pathLst>
              <a:path w="7607300" h="2540000">
                <a:moveTo>
                  <a:pt x="0" y="0"/>
                </a:moveTo>
                <a:lnTo>
                  <a:pt x="7607300" y="0"/>
                </a:lnTo>
                <a:lnTo>
                  <a:pt x="7607300" y="2540000"/>
                </a:lnTo>
                <a:lnTo>
                  <a:pt x="0" y="2540000"/>
                </a:lnTo>
                <a:lnTo>
                  <a:pt x="0" y="0"/>
                </a:lnTo>
                <a:close/>
              </a:path>
            </a:pathLst>
          </a:custGeom>
          <a:ln w="12700">
            <a:solidFill>
              <a:srgbClr val="595959"/>
            </a:solidFill>
          </a:ln>
        </p:spPr>
        <p:txBody>
          <a:bodyPr wrap="square" lIns="0" tIns="0" rIns="0" bIns="0" rtlCol="0"/>
          <a:lstStyle/>
          <a:p>
            <a:endParaRPr/>
          </a:p>
        </p:txBody>
      </p:sp>
      <p:sp>
        <p:nvSpPr>
          <p:cNvPr id="4" name="object 4"/>
          <p:cNvSpPr txBox="1"/>
          <p:nvPr/>
        </p:nvSpPr>
        <p:spPr>
          <a:xfrm>
            <a:off x="644068" y="1785810"/>
            <a:ext cx="7530465" cy="4296410"/>
          </a:xfrm>
          <a:prstGeom prst="rect">
            <a:avLst/>
          </a:prstGeom>
        </p:spPr>
        <p:txBody>
          <a:bodyPr vert="horz" wrap="square" lIns="0" tIns="132715" rIns="0" bIns="0" rtlCol="0">
            <a:spAutoFit/>
          </a:bodyPr>
          <a:lstStyle/>
          <a:p>
            <a:pPr marL="12700">
              <a:lnSpc>
                <a:spcPct val="100000"/>
              </a:lnSpc>
              <a:spcBef>
                <a:spcPts val="1045"/>
              </a:spcBef>
            </a:pPr>
            <a:r>
              <a:rPr sz="2200" dirty="0">
                <a:solidFill>
                  <a:srgbClr val="595959"/>
                </a:solidFill>
                <a:latin typeface="Times New Roman"/>
                <a:cs typeface="Times New Roman"/>
              </a:rPr>
              <a:t>For </a:t>
            </a:r>
            <a:r>
              <a:rPr sz="2200" spc="-5" dirty="0">
                <a:solidFill>
                  <a:srgbClr val="595959"/>
                </a:solidFill>
                <a:latin typeface="Times New Roman"/>
                <a:cs typeface="Times New Roman"/>
              </a:rPr>
              <a:t>each</a:t>
            </a:r>
            <a:r>
              <a:rPr sz="2200" dirty="0">
                <a:solidFill>
                  <a:srgbClr val="595959"/>
                </a:solidFill>
                <a:latin typeface="Times New Roman"/>
                <a:cs typeface="Times New Roman"/>
              </a:rPr>
              <a:t> </a:t>
            </a:r>
            <a:r>
              <a:rPr sz="2200" spc="-5" dirty="0">
                <a:solidFill>
                  <a:srgbClr val="595959"/>
                </a:solidFill>
                <a:latin typeface="Times New Roman"/>
                <a:cs typeface="Times New Roman"/>
              </a:rPr>
              <a:t>word</a:t>
            </a:r>
            <a:r>
              <a:rPr sz="2200" spc="5" dirty="0">
                <a:solidFill>
                  <a:srgbClr val="595959"/>
                </a:solidFill>
                <a:latin typeface="Times New Roman"/>
                <a:cs typeface="Times New Roman"/>
              </a:rPr>
              <a:t> </a:t>
            </a:r>
            <a:r>
              <a:rPr sz="2200" dirty="0">
                <a:solidFill>
                  <a:srgbClr val="595959"/>
                </a:solidFill>
                <a:latin typeface="Times New Roman"/>
                <a:cs typeface="Times New Roman"/>
              </a:rPr>
              <a:t>in the</a:t>
            </a:r>
            <a:r>
              <a:rPr sz="2200" spc="-5" dirty="0">
                <a:solidFill>
                  <a:srgbClr val="595959"/>
                </a:solidFill>
                <a:latin typeface="Times New Roman"/>
                <a:cs typeface="Times New Roman"/>
              </a:rPr>
              <a:t> language</a:t>
            </a:r>
            <a:r>
              <a:rPr sz="2200" dirty="0">
                <a:solidFill>
                  <a:srgbClr val="595959"/>
                </a:solidFill>
                <a:latin typeface="Times New Roman"/>
                <a:cs typeface="Times New Roman"/>
              </a:rPr>
              <a:t> </a:t>
            </a:r>
            <a:r>
              <a:rPr sz="2200" spc="-15" dirty="0">
                <a:solidFill>
                  <a:srgbClr val="595959"/>
                </a:solidFill>
                <a:latin typeface="Times New Roman"/>
                <a:cs typeface="Times New Roman"/>
              </a:rPr>
              <a:t>vocabulary,</a:t>
            </a:r>
            <a:r>
              <a:rPr sz="2200" dirty="0">
                <a:solidFill>
                  <a:srgbClr val="595959"/>
                </a:solidFill>
                <a:latin typeface="Times New Roman"/>
                <a:cs typeface="Times New Roman"/>
              </a:rPr>
              <a:t> a </a:t>
            </a:r>
            <a:r>
              <a:rPr sz="2200" spc="-5" dirty="0">
                <a:solidFill>
                  <a:srgbClr val="595959"/>
                </a:solidFill>
                <a:latin typeface="Times New Roman"/>
                <a:cs typeface="Times New Roman"/>
              </a:rPr>
              <a:t>dictionary</a:t>
            </a:r>
            <a:r>
              <a:rPr sz="2200" dirty="0">
                <a:solidFill>
                  <a:srgbClr val="595959"/>
                </a:solidFill>
                <a:latin typeface="Times New Roman"/>
                <a:cs typeface="Times New Roman"/>
              </a:rPr>
              <a:t> </a:t>
            </a:r>
            <a:r>
              <a:rPr sz="2200" spc="-5" dirty="0">
                <a:solidFill>
                  <a:srgbClr val="595959"/>
                </a:solidFill>
                <a:latin typeface="Times New Roman"/>
                <a:cs typeface="Times New Roman"/>
              </a:rPr>
              <a:t>provides:</a:t>
            </a:r>
            <a:endParaRPr sz="2200">
              <a:latin typeface="Times New Roman"/>
              <a:cs typeface="Times New Roman"/>
            </a:endParaRPr>
          </a:p>
          <a:p>
            <a:pPr marL="48895">
              <a:lnSpc>
                <a:spcPct val="100000"/>
              </a:lnSpc>
              <a:spcBef>
                <a:spcPts val="86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A</a:t>
            </a:r>
            <a:r>
              <a:rPr sz="2000" spc="-114" dirty="0">
                <a:solidFill>
                  <a:srgbClr val="595959"/>
                </a:solidFill>
                <a:latin typeface="Times New Roman"/>
                <a:cs typeface="Times New Roman"/>
              </a:rPr>
              <a:t> </a:t>
            </a:r>
            <a:r>
              <a:rPr sz="2000" spc="-10" dirty="0">
                <a:solidFill>
                  <a:srgbClr val="595959"/>
                </a:solidFill>
                <a:latin typeface="Times New Roman"/>
                <a:cs typeface="Times New Roman"/>
              </a:rPr>
              <a:t>list</a:t>
            </a:r>
            <a:r>
              <a:rPr sz="2000" spc="-2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meanings</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Definitions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all</a:t>
            </a:r>
            <a:r>
              <a:rPr sz="2000" spc="-15" dirty="0">
                <a:solidFill>
                  <a:srgbClr val="595959"/>
                </a:solidFill>
                <a:latin typeface="Times New Roman"/>
                <a:cs typeface="Times New Roman"/>
              </a:rPr>
              <a:t> </a:t>
            </a:r>
            <a:r>
              <a:rPr sz="2000" dirty="0">
                <a:solidFill>
                  <a:srgbClr val="595959"/>
                </a:solidFill>
                <a:latin typeface="Times New Roman"/>
                <a:cs typeface="Times New Roman"/>
              </a:rPr>
              <a:t>word</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meanings)</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25" dirty="0">
                <a:solidFill>
                  <a:srgbClr val="595959"/>
                </a:solidFill>
                <a:latin typeface="Times New Roman"/>
                <a:cs typeface="Times New Roman"/>
              </a:rPr>
              <a:t>Typical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usage examples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(for most</a:t>
            </a:r>
            <a:r>
              <a:rPr sz="2000" spc="-15" dirty="0">
                <a:solidFill>
                  <a:srgbClr val="595959"/>
                </a:solidFill>
                <a:latin typeface="Times New Roman"/>
                <a:cs typeface="Times New Roman"/>
              </a:rPr>
              <a:t>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meanings)</a:t>
            </a:r>
            <a:endParaRPr sz="2000">
              <a:latin typeface="Times New Roman"/>
              <a:cs typeface="Times New Roman"/>
            </a:endParaRPr>
          </a:p>
          <a:p>
            <a:pPr>
              <a:lnSpc>
                <a:spcPct val="100000"/>
              </a:lnSpc>
              <a:spcBef>
                <a:spcPts val="35"/>
              </a:spcBef>
            </a:pPr>
            <a:endParaRPr sz="1850">
              <a:latin typeface="Times New Roman"/>
              <a:cs typeface="Times New Roman"/>
            </a:endParaRPr>
          </a:p>
          <a:p>
            <a:pPr marL="332105">
              <a:lnSpc>
                <a:spcPct val="100000"/>
              </a:lnSpc>
            </a:pPr>
            <a:r>
              <a:rPr sz="1600" spc="-20" dirty="0">
                <a:solidFill>
                  <a:srgbClr val="0000FF"/>
                </a:solidFill>
                <a:latin typeface="Times New Roman"/>
                <a:cs typeface="Times New Roman"/>
              </a:rPr>
              <a:t>WordNet</a:t>
            </a:r>
            <a:r>
              <a:rPr sz="1600" dirty="0">
                <a:solidFill>
                  <a:srgbClr val="0000FF"/>
                </a:solidFill>
                <a:latin typeface="Times New Roman"/>
                <a:cs typeface="Times New Roman"/>
              </a:rPr>
              <a:t> definitions</a:t>
            </a:r>
            <a:r>
              <a:rPr sz="1600" spc="-5" dirty="0">
                <a:solidFill>
                  <a:srgbClr val="0000FF"/>
                </a:solidFill>
                <a:latin typeface="Times New Roman"/>
                <a:cs typeface="Times New Roman"/>
              </a:rPr>
              <a:t> </a:t>
            </a:r>
            <a:r>
              <a:rPr sz="1600" dirty="0">
                <a:solidFill>
                  <a:srgbClr val="0000FF"/>
                </a:solidFill>
                <a:latin typeface="Times New Roman"/>
                <a:cs typeface="Times New Roman"/>
              </a:rPr>
              <a:t>(called glosses)/examples</a:t>
            </a:r>
            <a:r>
              <a:rPr sz="1600" spc="-5" dirty="0">
                <a:solidFill>
                  <a:srgbClr val="0000FF"/>
                </a:solidFill>
                <a:latin typeface="Times New Roman"/>
                <a:cs typeface="Times New Roman"/>
              </a:rPr>
              <a:t> </a:t>
            </a:r>
            <a:r>
              <a:rPr sz="1600" dirty="0">
                <a:solidFill>
                  <a:srgbClr val="0000FF"/>
                </a:solidFill>
                <a:latin typeface="Times New Roman"/>
                <a:cs typeface="Times New Roman"/>
              </a:rPr>
              <a:t>for synsets</a:t>
            </a:r>
            <a:r>
              <a:rPr sz="1600" spc="-5" dirty="0">
                <a:solidFill>
                  <a:srgbClr val="0000FF"/>
                </a:solidFill>
                <a:latin typeface="Times New Roman"/>
                <a:cs typeface="Times New Roman"/>
              </a:rPr>
              <a:t> </a:t>
            </a:r>
            <a:r>
              <a:rPr sz="1600" dirty="0">
                <a:solidFill>
                  <a:srgbClr val="0000FF"/>
                </a:solidFill>
                <a:latin typeface="Times New Roman"/>
                <a:cs typeface="Times New Roman"/>
              </a:rPr>
              <a:t>of the</a:t>
            </a:r>
            <a:r>
              <a:rPr sz="1600" spc="-5" dirty="0">
                <a:solidFill>
                  <a:srgbClr val="0000FF"/>
                </a:solidFill>
                <a:latin typeface="Times New Roman"/>
                <a:cs typeface="Times New Roman"/>
              </a:rPr>
              <a:t> </a:t>
            </a:r>
            <a:r>
              <a:rPr sz="1600" dirty="0">
                <a:solidFill>
                  <a:srgbClr val="0000FF"/>
                </a:solidFill>
                <a:latin typeface="Times New Roman"/>
                <a:cs typeface="Times New Roman"/>
              </a:rPr>
              <a:t>noun </a:t>
            </a:r>
            <a:r>
              <a:rPr sz="1600" i="1" dirty="0">
                <a:solidFill>
                  <a:srgbClr val="0000FF"/>
                </a:solidFill>
                <a:latin typeface="Times New Roman"/>
                <a:cs typeface="Times New Roman"/>
              </a:rPr>
              <a:t>plant</a:t>
            </a:r>
            <a:endParaRPr sz="1600">
              <a:latin typeface="Times New Roman"/>
              <a:cs typeface="Times New Roman"/>
            </a:endParaRPr>
          </a:p>
          <a:p>
            <a:pPr marL="628015" marR="260985" indent="-342900">
              <a:lnSpc>
                <a:spcPts val="1900"/>
              </a:lnSpc>
              <a:spcBef>
                <a:spcPts val="760"/>
              </a:spcBef>
              <a:buClr>
                <a:srgbClr val="000066"/>
              </a:buClr>
              <a:buAutoNum type="arabicPeriod"/>
              <a:tabLst>
                <a:tab pos="628015" algn="l"/>
                <a:tab pos="628650" algn="l"/>
              </a:tabLst>
            </a:pPr>
            <a:r>
              <a:rPr sz="1600" dirty="0">
                <a:solidFill>
                  <a:srgbClr val="0000FF"/>
                </a:solidFill>
                <a:latin typeface="Times New Roman"/>
                <a:cs typeface="Times New Roman"/>
              </a:rPr>
              <a:t>buildings</a:t>
            </a:r>
            <a:r>
              <a:rPr sz="1600" spc="-5" dirty="0">
                <a:solidFill>
                  <a:srgbClr val="0000FF"/>
                </a:solidFill>
                <a:latin typeface="Times New Roman"/>
                <a:cs typeface="Times New Roman"/>
              </a:rPr>
              <a:t> </a:t>
            </a:r>
            <a:r>
              <a:rPr sz="1600" dirty="0">
                <a:solidFill>
                  <a:srgbClr val="0000FF"/>
                </a:solidFill>
                <a:latin typeface="Times New Roman"/>
                <a:cs typeface="Times New Roman"/>
              </a:rPr>
              <a:t>for carrying on</a:t>
            </a:r>
            <a:r>
              <a:rPr sz="1600" spc="-5" dirty="0">
                <a:solidFill>
                  <a:srgbClr val="0000FF"/>
                </a:solidFill>
                <a:latin typeface="Times New Roman"/>
                <a:cs typeface="Times New Roman"/>
              </a:rPr>
              <a:t> </a:t>
            </a:r>
            <a:r>
              <a:rPr sz="1600" dirty="0">
                <a:solidFill>
                  <a:srgbClr val="0000FF"/>
                </a:solidFill>
                <a:latin typeface="Times New Roman"/>
                <a:cs typeface="Times New Roman"/>
              </a:rPr>
              <a:t>industrial</a:t>
            </a:r>
            <a:r>
              <a:rPr sz="1600" spc="5" dirty="0">
                <a:solidFill>
                  <a:srgbClr val="0000FF"/>
                </a:solidFill>
                <a:latin typeface="Times New Roman"/>
                <a:cs typeface="Times New Roman"/>
              </a:rPr>
              <a:t> </a:t>
            </a:r>
            <a:r>
              <a:rPr sz="1600" dirty="0">
                <a:solidFill>
                  <a:srgbClr val="0000FF"/>
                </a:solidFill>
                <a:latin typeface="Times New Roman"/>
                <a:cs typeface="Times New Roman"/>
              </a:rPr>
              <a:t>labor;</a:t>
            </a:r>
            <a:r>
              <a:rPr sz="1600" spc="5" dirty="0">
                <a:solidFill>
                  <a:srgbClr val="0000FF"/>
                </a:solidFill>
                <a:latin typeface="Times New Roman"/>
                <a:cs typeface="Times New Roman"/>
              </a:rPr>
              <a:t> </a:t>
            </a:r>
            <a:r>
              <a:rPr sz="1600" dirty="0">
                <a:solidFill>
                  <a:srgbClr val="0000FF"/>
                </a:solidFill>
                <a:latin typeface="Times New Roman"/>
                <a:cs typeface="Times New Roman"/>
              </a:rPr>
              <a:t>“they</a:t>
            </a:r>
            <a:r>
              <a:rPr sz="1600" spc="-5" dirty="0">
                <a:solidFill>
                  <a:srgbClr val="0000FF"/>
                </a:solidFill>
                <a:latin typeface="Times New Roman"/>
                <a:cs typeface="Times New Roman"/>
              </a:rPr>
              <a:t> </a:t>
            </a:r>
            <a:r>
              <a:rPr sz="1600" dirty="0">
                <a:solidFill>
                  <a:srgbClr val="0000FF"/>
                </a:solidFill>
                <a:latin typeface="Times New Roman"/>
                <a:cs typeface="Times New Roman"/>
              </a:rPr>
              <a:t>built</a:t>
            </a:r>
            <a:r>
              <a:rPr sz="1600" spc="5" dirty="0">
                <a:solidFill>
                  <a:srgbClr val="0000FF"/>
                </a:solidFill>
                <a:latin typeface="Times New Roman"/>
                <a:cs typeface="Times New Roman"/>
              </a:rPr>
              <a:t> </a:t>
            </a:r>
            <a:r>
              <a:rPr sz="1600" dirty="0">
                <a:solidFill>
                  <a:srgbClr val="0000FF"/>
                </a:solidFill>
                <a:latin typeface="Times New Roman"/>
                <a:cs typeface="Times New Roman"/>
              </a:rPr>
              <a:t>a </a:t>
            </a:r>
            <a:r>
              <a:rPr sz="1600" spc="-5" dirty="0">
                <a:solidFill>
                  <a:srgbClr val="0000FF"/>
                </a:solidFill>
                <a:latin typeface="Times New Roman"/>
                <a:cs typeface="Times New Roman"/>
              </a:rPr>
              <a:t>large </a:t>
            </a:r>
            <a:r>
              <a:rPr sz="1600" dirty="0">
                <a:solidFill>
                  <a:srgbClr val="0000FF"/>
                </a:solidFill>
                <a:latin typeface="Times New Roman"/>
                <a:cs typeface="Times New Roman"/>
              </a:rPr>
              <a:t>plant</a:t>
            </a:r>
            <a:r>
              <a:rPr sz="1600" spc="5" dirty="0">
                <a:solidFill>
                  <a:srgbClr val="0000FF"/>
                </a:solidFill>
                <a:latin typeface="Times New Roman"/>
                <a:cs typeface="Times New Roman"/>
              </a:rPr>
              <a:t> </a:t>
            </a:r>
            <a:r>
              <a:rPr sz="1600" dirty="0">
                <a:solidFill>
                  <a:srgbClr val="0000FF"/>
                </a:solidFill>
                <a:latin typeface="Times New Roman"/>
                <a:cs typeface="Times New Roman"/>
              </a:rPr>
              <a:t>to manufacture </a:t>
            </a:r>
            <a:r>
              <a:rPr sz="1600" spc="-385" dirty="0">
                <a:solidFill>
                  <a:srgbClr val="0000FF"/>
                </a:solidFill>
                <a:latin typeface="Times New Roman"/>
                <a:cs typeface="Times New Roman"/>
              </a:rPr>
              <a:t> </a:t>
            </a:r>
            <a:r>
              <a:rPr sz="1600" dirty="0">
                <a:solidFill>
                  <a:srgbClr val="0000FF"/>
                </a:solidFill>
                <a:latin typeface="Times New Roman"/>
                <a:cs typeface="Times New Roman"/>
              </a:rPr>
              <a:t>automobiles”</a:t>
            </a:r>
            <a:endParaRPr sz="1600">
              <a:latin typeface="Times New Roman"/>
              <a:cs typeface="Times New Roman"/>
            </a:endParaRPr>
          </a:p>
          <a:p>
            <a:pPr marL="628015" indent="-343535">
              <a:lnSpc>
                <a:spcPct val="100000"/>
              </a:lnSpc>
              <a:spcBef>
                <a:spcPts val="520"/>
              </a:spcBef>
              <a:buClr>
                <a:srgbClr val="000066"/>
              </a:buClr>
              <a:buAutoNum type="arabicPeriod"/>
              <a:tabLst>
                <a:tab pos="628015" algn="l"/>
                <a:tab pos="628650" algn="l"/>
              </a:tabLst>
            </a:pPr>
            <a:r>
              <a:rPr sz="1600" dirty="0">
                <a:solidFill>
                  <a:srgbClr val="0000FF"/>
                </a:solidFill>
                <a:latin typeface="Times New Roman"/>
                <a:cs typeface="Times New Roman"/>
              </a:rPr>
              <a:t>a</a:t>
            </a:r>
            <a:r>
              <a:rPr sz="1600" spc="-5" dirty="0">
                <a:solidFill>
                  <a:srgbClr val="0000FF"/>
                </a:solidFill>
                <a:latin typeface="Times New Roman"/>
                <a:cs typeface="Times New Roman"/>
              </a:rPr>
              <a:t> </a:t>
            </a:r>
            <a:r>
              <a:rPr sz="1600" dirty="0">
                <a:solidFill>
                  <a:srgbClr val="0000FF"/>
                </a:solidFill>
                <a:latin typeface="Times New Roman"/>
                <a:cs typeface="Times New Roman"/>
              </a:rPr>
              <a:t>living </a:t>
            </a:r>
            <a:r>
              <a:rPr sz="1600" spc="-5" dirty="0">
                <a:solidFill>
                  <a:srgbClr val="0000FF"/>
                </a:solidFill>
                <a:latin typeface="Times New Roman"/>
                <a:cs typeface="Times New Roman"/>
              </a:rPr>
              <a:t>organism</a:t>
            </a:r>
            <a:r>
              <a:rPr sz="1600" spc="5" dirty="0">
                <a:solidFill>
                  <a:srgbClr val="0000FF"/>
                </a:solidFill>
                <a:latin typeface="Times New Roman"/>
                <a:cs typeface="Times New Roman"/>
              </a:rPr>
              <a:t> </a:t>
            </a:r>
            <a:r>
              <a:rPr sz="1600" dirty="0">
                <a:solidFill>
                  <a:srgbClr val="0000FF"/>
                </a:solidFill>
                <a:latin typeface="Times New Roman"/>
                <a:cs typeface="Times New Roman"/>
              </a:rPr>
              <a:t>lacking</a:t>
            </a:r>
            <a:r>
              <a:rPr sz="1600" spc="-5" dirty="0">
                <a:solidFill>
                  <a:srgbClr val="0000FF"/>
                </a:solidFill>
                <a:latin typeface="Times New Roman"/>
                <a:cs typeface="Times New Roman"/>
              </a:rPr>
              <a:t> </a:t>
            </a:r>
            <a:r>
              <a:rPr sz="1600" dirty="0">
                <a:solidFill>
                  <a:srgbClr val="0000FF"/>
                </a:solidFill>
                <a:latin typeface="Times New Roman"/>
                <a:cs typeface="Times New Roman"/>
              </a:rPr>
              <a:t>the </a:t>
            </a:r>
            <a:r>
              <a:rPr sz="1600" spc="-5" dirty="0">
                <a:solidFill>
                  <a:srgbClr val="0000FF"/>
                </a:solidFill>
                <a:latin typeface="Times New Roman"/>
                <a:cs typeface="Times New Roman"/>
              </a:rPr>
              <a:t>power</a:t>
            </a:r>
            <a:r>
              <a:rPr sz="1600" dirty="0">
                <a:solidFill>
                  <a:srgbClr val="0000FF"/>
                </a:solidFill>
                <a:latin typeface="Times New Roman"/>
                <a:cs typeface="Times New Roman"/>
              </a:rPr>
              <a:t> of locomotion</a:t>
            </a:r>
            <a:endParaRPr sz="1600">
              <a:latin typeface="Times New Roman"/>
              <a:cs typeface="Times New Roman"/>
            </a:endParaRPr>
          </a:p>
          <a:p>
            <a:pPr marL="628015" marR="5080" indent="-342900">
              <a:lnSpc>
                <a:spcPts val="1900"/>
              </a:lnSpc>
              <a:spcBef>
                <a:spcPts val="660"/>
              </a:spcBef>
              <a:buClr>
                <a:srgbClr val="000066"/>
              </a:buClr>
              <a:buAutoNum type="arabicPeriod"/>
              <a:tabLst>
                <a:tab pos="628015" algn="l"/>
                <a:tab pos="628650" algn="l"/>
              </a:tabLst>
            </a:pPr>
            <a:r>
              <a:rPr sz="1600" dirty="0">
                <a:solidFill>
                  <a:srgbClr val="0000FF"/>
                </a:solidFill>
                <a:latin typeface="Times New Roman"/>
                <a:cs typeface="Times New Roman"/>
              </a:rPr>
              <a:t>something planted secretly for discovery by another; “the police used a plant to trick </a:t>
            </a:r>
            <a:r>
              <a:rPr sz="1600" spc="-385" dirty="0">
                <a:solidFill>
                  <a:srgbClr val="0000FF"/>
                </a:solidFill>
                <a:latin typeface="Times New Roman"/>
                <a:cs typeface="Times New Roman"/>
              </a:rPr>
              <a:t> </a:t>
            </a:r>
            <a:r>
              <a:rPr sz="1600" dirty="0">
                <a:solidFill>
                  <a:srgbClr val="0000FF"/>
                </a:solidFill>
                <a:latin typeface="Times New Roman"/>
                <a:cs typeface="Times New Roman"/>
              </a:rPr>
              <a:t>the</a:t>
            </a:r>
            <a:r>
              <a:rPr sz="1600" spc="-5" dirty="0">
                <a:solidFill>
                  <a:srgbClr val="0000FF"/>
                </a:solidFill>
                <a:latin typeface="Times New Roman"/>
                <a:cs typeface="Times New Roman"/>
              </a:rPr>
              <a:t> </a:t>
            </a:r>
            <a:r>
              <a:rPr sz="1600" dirty="0">
                <a:solidFill>
                  <a:srgbClr val="0000FF"/>
                </a:solidFill>
                <a:latin typeface="Times New Roman"/>
                <a:cs typeface="Times New Roman"/>
              </a:rPr>
              <a:t>thieves”;</a:t>
            </a:r>
            <a:r>
              <a:rPr sz="1600" spc="5" dirty="0">
                <a:solidFill>
                  <a:srgbClr val="0000FF"/>
                </a:solidFill>
                <a:latin typeface="Times New Roman"/>
                <a:cs typeface="Times New Roman"/>
              </a:rPr>
              <a:t> </a:t>
            </a:r>
            <a:r>
              <a:rPr sz="1600" dirty="0">
                <a:solidFill>
                  <a:srgbClr val="0000FF"/>
                </a:solidFill>
                <a:latin typeface="Times New Roman"/>
                <a:cs typeface="Times New Roman"/>
              </a:rPr>
              <a:t>“he claimed that</a:t>
            </a:r>
            <a:r>
              <a:rPr sz="1600" spc="5" dirty="0">
                <a:solidFill>
                  <a:srgbClr val="0000FF"/>
                </a:solidFill>
                <a:latin typeface="Times New Roman"/>
                <a:cs typeface="Times New Roman"/>
              </a:rPr>
              <a:t> </a:t>
            </a:r>
            <a:r>
              <a:rPr sz="1600" dirty="0">
                <a:solidFill>
                  <a:srgbClr val="0000FF"/>
                </a:solidFill>
                <a:latin typeface="Times New Roman"/>
                <a:cs typeface="Times New Roman"/>
              </a:rPr>
              <a:t>the evidence</a:t>
            </a:r>
            <a:r>
              <a:rPr sz="1600" spc="-5" dirty="0">
                <a:solidFill>
                  <a:srgbClr val="0000FF"/>
                </a:solidFill>
                <a:latin typeface="Times New Roman"/>
                <a:cs typeface="Times New Roman"/>
              </a:rPr>
              <a:t> </a:t>
            </a:r>
            <a:r>
              <a:rPr sz="1600" dirty="0">
                <a:solidFill>
                  <a:srgbClr val="0000FF"/>
                </a:solidFill>
                <a:latin typeface="Times New Roman"/>
                <a:cs typeface="Times New Roman"/>
              </a:rPr>
              <a:t>against</a:t>
            </a:r>
            <a:r>
              <a:rPr sz="1600" spc="5" dirty="0">
                <a:solidFill>
                  <a:srgbClr val="0000FF"/>
                </a:solidFill>
                <a:latin typeface="Times New Roman"/>
                <a:cs typeface="Times New Roman"/>
              </a:rPr>
              <a:t> </a:t>
            </a:r>
            <a:r>
              <a:rPr sz="1600" dirty="0">
                <a:solidFill>
                  <a:srgbClr val="0000FF"/>
                </a:solidFill>
                <a:latin typeface="Times New Roman"/>
                <a:cs typeface="Times New Roman"/>
              </a:rPr>
              <a:t>him</a:t>
            </a:r>
            <a:r>
              <a:rPr sz="1600" spc="5" dirty="0">
                <a:solidFill>
                  <a:srgbClr val="0000FF"/>
                </a:solidFill>
                <a:latin typeface="Times New Roman"/>
                <a:cs typeface="Times New Roman"/>
              </a:rPr>
              <a:t> </a:t>
            </a:r>
            <a:r>
              <a:rPr sz="1600" spc="-5" dirty="0">
                <a:solidFill>
                  <a:srgbClr val="0000FF"/>
                </a:solidFill>
                <a:latin typeface="Times New Roman"/>
                <a:cs typeface="Times New Roman"/>
              </a:rPr>
              <a:t>was</a:t>
            </a:r>
            <a:r>
              <a:rPr sz="1600" dirty="0">
                <a:solidFill>
                  <a:srgbClr val="0000FF"/>
                </a:solidFill>
                <a:latin typeface="Times New Roman"/>
                <a:cs typeface="Times New Roman"/>
              </a:rPr>
              <a:t> a plant”</a:t>
            </a:r>
            <a:endParaRPr sz="1600">
              <a:latin typeface="Times New Roman"/>
              <a:cs typeface="Times New Roman"/>
            </a:endParaRPr>
          </a:p>
          <a:p>
            <a:pPr marL="628015" marR="7620" indent="-342900">
              <a:lnSpc>
                <a:spcPts val="1900"/>
              </a:lnSpc>
              <a:spcBef>
                <a:spcPts val="700"/>
              </a:spcBef>
              <a:buClr>
                <a:srgbClr val="000066"/>
              </a:buClr>
              <a:buAutoNum type="arabicPeriod"/>
              <a:tabLst>
                <a:tab pos="628015" algn="l"/>
                <a:tab pos="628650" algn="l"/>
              </a:tabLst>
            </a:pPr>
            <a:r>
              <a:rPr sz="1600" dirty="0">
                <a:solidFill>
                  <a:srgbClr val="0000FF"/>
                </a:solidFill>
                <a:latin typeface="Times New Roman"/>
                <a:cs typeface="Times New Roman"/>
              </a:rPr>
              <a:t>an actor situated in the audience </a:t>
            </a:r>
            <a:r>
              <a:rPr sz="1600" spc="-5" dirty="0">
                <a:solidFill>
                  <a:srgbClr val="0000FF"/>
                </a:solidFill>
                <a:latin typeface="Times New Roman"/>
                <a:cs typeface="Times New Roman"/>
              </a:rPr>
              <a:t>whose </a:t>
            </a:r>
            <a:r>
              <a:rPr sz="1600" dirty="0">
                <a:solidFill>
                  <a:srgbClr val="0000FF"/>
                </a:solidFill>
                <a:latin typeface="Times New Roman"/>
                <a:cs typeface="Times New Roman"/>
              </a:rPr>
              <a:t>acting is rehearsed but seems spontaneous to </a:t>
            </a:r>
            <a:r>
              <a:rPr sz="1600" spc="-385" dirty="0">
                <a:solidFill>
                  <a:srgbClr val="0000FF"/>
                </a:solidFill>
                <a:latin typeface="Times New Roman"/>
                <a:cs typeface="Times New Roman"/>
              </a:rPr>
              <a:t> </a:t>
            </a:r>
            <a:r>
              <a:rPr sz="1600" dirty="0">
                <a:solidFill>
                  <a:srgbClr val="0000FF"/>
                </a:solidFill>
                <a:latin typeface="Times New Roman"/>
                <a:cs typeface="Times New Roman"/>
              </a:rPr>
              <a:t>the</a:t>
            </a:r>
            <a:r>
              <a:rPr sz="1600" spc="-5" dirty="0">
                <a:solidFill>
                  <a:srgbClr val="0000FF"/>
                </a:solidFill>
                <a:latin typeface="Times New Roman"/>
                <a:cs typeface="Times New Roman"/>
              </a:rPr>
              <a:t> </a:t>
            </a:r>
            <a:r>
              <a:rPr sz="1600" dirty="0">
                <a:solidFill>
                  <a:srgbClr val="0000FF"/>
                </a:solidFill>
                <a:latin typeface="Times New Roman"/>
                <a:cs typeface="Times New Roman"/>
              </a:rPr>
              <a:t>audience</a:t>
            </a:r>
            <a:endParaRPr sz="1600">
              <a:latin typeface="Times New Roman"/>
              <a:cs typeface="Times New Roman"/>
            </a:endParaRPr>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9</a:t>
            </a:fld>
            <a:endParaRPr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91551"/>
            <a:ext cx="5795010" cy="665480"/>
          </a:xfrm>
          <a:prstGeom prst="rect">
            <a:avLst/>
          </a:prstGeom>
        </p:spPr>
        <p:txBody>
          <a:bodyPr vert="horz" wrap="square" lIns="0" tIns="12700" rIns="0" bIns="0" rtlCol="0">
            <a:spAutoFit/>
          </a:bodyPr>
          <a:lstStyle/>
          <a:p>
            <a:pPr marL="12700">
              <a:lnSpc>
                <a:spcPct val="100000"/>
              </a:lnSpc>
              <a:spcBef>
                <a:spcPts val="100"/>
              </a:spcBef>
            </a:pPr>
            <a:r>
              <a:rPr sz="4200" spc="80" dirty="0"/>
              <a:t>Current</a:t>
            </a:r>
            <a:r>
              <a:rPr sz="4200" spc="170" dirty="0"/>
              <a:t> </a:t>
            </a:r>
            <a:r>
              <a:rPr sz="4200" spc="85" dirty="0"/>
              <a:t>Direction</a:t>
            </a:r>
            <a:r>
              <a:rPr sz="4200" spc="175" dirty="0"/>
              <a:t> </a:t>
            </a:r>
            <a:r>
              <a:rPr sz="4200" spc="45" dirty="0"/>
              <a:t>of</a:t>
            </a:r>
            <a:r>
              <a:rPr sz="4200" spc="180" dirty="0"/>
              <a:t> </a:t>
            </a:r>
            <a:r>
              <a:rPr sz="4200" spc="95" dirty="0"/>
              <a:t>SRL</a:t>
            </a:r>
            <a:endParaRPr sz="42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11</a:t>
            </a:r>
          </a:p>
        </p:txBody>
      </p:sp>
      <p:sp>
        <p:nvSpPr>
          <p:cNvPr id="3" name="object 3"/>
          <p:cNvSpPr txBox="1"/>
          <p:nvPr/>
        </p:nvSpPr>
        <p:spPr>
          <a:xfrm>
            <a:off x="794871" y="1594524"/>
            <a:ext cx="7825740" cy="4973320"/>
          </a:xfrm>
          <a:prstGeom prst="rect">
            <a:avLst/>
          </a:prstGeom>
        </p:spPr>
        <p:txBody>
          <a:bodyPr vert="horz" wrap="square" lIns="0" tIns="11430" rIns="0" bIns="0" rtlCol="0">
            <a:spAutoFit/>
          </a:bodyPr>
          <a:lstStyle/>
          <a:p>
            <a:pPr marL="12700" marR="280670">
              <a:lnSpc>
                <a:spcPct val="100400"/>
              </a:lnSpc>
              <a:spcBef>
                <a:spcPts val="90"/>
              </a:spcBef>
            </a:pPr>
            <a:r>
              <a:rPr sz="2200" b="1" spc="-5" dirty="0">
                <a:solidFill>
                  <a:srgbClr val="595959"/>
                </a:solidFill>
                <a:latin typeface="Times New Roman"/>
                <a:cs typeface="Times New Roman"/>
              </a:rPr>
              <a:t>Best English SRL </a:t>
            </a:r>
            <a:r>
              <a:rPr sz="2200" spc="-5" dirty="0">
                <a:solidFill>
                  <a:srgbClr val="595959"/>
                </a:solidFill>
                <a:latin typeface="Times New Roman"/>
                <a:cs typeface="Times New Roman"/>
              </a:rPr>
              <a:t>results combining parse trees </a:t>
            </a:r>
            <a:r>
              <a:rPr sz="2200" dirty="0">
                <a:solidFill>
                  <a:srgbClr val="595959"/>
                </a:solidFill>
                <a:latin typeface="Times New Roman"/>
                <a:cs typeface="Times New Roman"/>
              </a:rPr>
              <a:t>or </a:t>
            </a:r>
            <a:r>
              <a:rPr sz="2200" spc="-5" dirty="0">
                <a:solidFill>
                  <a:srgbClr val="595959"/>
                </a:solidFill>
                <a:latin typeface="Times New Roman"/>
                <a:cs typeface="Times New Roman"/>
              </a:rPr>
              <a:t>combining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parsing task with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SRL task </a:t>
            </a:r>
            <a:r>
              <a:rPr sz="2200" dirty="0">
                <a:solidFill>
                  <a:srgbClr val="595959"/>
                </a:solidFill>
                <a:latin typeface="Times New Roman"/>
                <a:cs typeface="Times New Roman"/>
              </a:rPr>
              <a:t>(joint </a:t>
            </a:r>
            <a:r>
              <a:rPr sz="2200" spc="-5" dirty="0">
                <a:solidFill>
                  <a:srgbClr val="595959"/>
                </a:solidFill>
                <a:latin typeface="Times New Roman"/>
                <a:cs typeface="Times New Roman"/>
              </a:rPr>
              <a:t>inference) are at F-measure </a:t>
            </a:r>
            <a:r>
              <a:rPr sz="2200" dirty="0">
                <a:solidFill>
                  <a:srgbClr val="595959"/>
                </a:solidFill>
                <a:latin typeface="Times New Roman"/>
                <a:cs typeface="Times New Roman"/>
              </a:rPr>
              <a:t>of </a:t>
            </a:r>
            <a:r>
              <a:rPr sz="2200" spc="-535" dirty="0">
                <a:solidFill>
                  <a:srgbClr val="595959"/>
                </a:solidFill>
                <a:latin typeface="Times New Roman"/>
                <a:cs typeface="Times New Roman"/>
              </a:rPr>
              <a:t> </a:t>
            </a:r>
            <a:r>
              <a:rPr sz="2200" dirty="0">
                <a:solidFill>
                  <a:srgbClr val="595959"/>
                </a:solidFill>
                <a:latin typeface="Times New Roman"/>
                <a:cs typeface="Times New Roman"/>
              </a:rPr>
              <a:t>80–82</a:t>
            </a:r>
            <a:endParaRPr sz="2200">
              <a:latin typeface="Times New Roman"/>
              <a:cs typeface="Times New Roman"/>
            </a:endParaRPr>
          </a:p>
          <a:p>
            <a:pPr marL="49530">
              <a:lnSpc>
                <a:spcPct val="100000"/>
              </a:lnSpc>
              <a:spcBef>
                <a:spcPts val="146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Similar</a:t>
            </a:r>
            <a:r>
              <a:rPr sz="180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other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semantic</a:t>
            </a:r>
            <a:r>
              <a:rPr sz="1800" dirty="0">
                <a:solidFill>
                  <a:srgbClr val="595959"/>
                </a:solidFill>
                <a:latin typeface="Times New Roman"/>
                <a:cs typeface="Times New Roman"/>
              </a:rPr>
              <a:t> </a:t>
            </a:r>
            <a:r>
              <a:rPr sz="1800" spc="-5" dirty="0">
                <a:solidFill>
                  <a:srgbClr val="595959"/>
                </a:solidFill>
                <a:latin typeface="Times New Roman"/>
                <a:cs typeface="Times New Roman"/>
              </a:rPr>
              <a:t>tasks</a:t>
            </a:r>
            <a:r>
              <a:rPr sz="1800" dirty="0">
                <a:solidFill>
                  <a:srgbClr val="595959"/>
                </a:solidFill>
                <a:latin typeface="Times New Roman"/>
                <a:cs typeface="Times New Roman"/>
              </a:rPr>
              <a:t> </a:t>
            </a:r>
            <a:r>
              <a:rPr sz="1800" spc="-5" dirty="0">
                <a:solidFill>
                  <a:srgbClr val="595959"/>
                </a:solidFill>
                <a:latin typeface="Times New Roman"/>
                <a:cs typeface="Times New Roman"/>
              </a:rPr>
              <a:t>with</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performance</a:t>
            </a:r>
            <a:r>
              <a:rPr sz="1800" dirty="0">
                <a:solidFill>
                  <a:srgbClr val="595959"/>
                </a:solidFill>
                <a:latin typeface="Times New Roman"/>
                <a:cs typeface="Times New Roman"/>
              </a:rPr>
              <a:t> </a:t>
            </a:r>
            <a:r>
              <a:rPr sz="1800" spc="-5" dirty="0">
                <a:solidFill>
                  <a:srgbClr val="595959"/>
                </a:solidFill>
                <a:latin typeface="Times New Roman"/>
                <a:cs typeface="Times New Roman"/>
              </a:rPr>
              <a:t>in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low</a:t>
            </a:r>
            <a:r>
              <a:rPr sz="1800" dirty="0">
                <a:solidFill>
                  <a:srgbClr val="595959"/>
                </a:solidFill>
                <a:latin typeface="Times New Roman"/>
                <a:cs typeface="Times New Roman"/>
              </a:rPr>
              <a:t> 80s</a:t>
            </a:r>
            <a:endParaRPr sz="1800">
              <a:latin typeface="Times New Roman"/>
              <a:cs typeface="Times New Roman"/>
            </a:endParaRPr>
          </a:p>
          <a:p>
            <a:pPr marL="12700">
              <a:lnSpc>
                <a:spcPts val="2620"/>
              </a:lnSpc>
              <a:spcBef>
                <a:spcPts val="940"/>
              </a:spcBef>
            </a:pPr>
            <a:r>
              <a:rPr sz="2200" spc="-5" dirty="0">
                <a:solidFill>
                  <a:srgbClr val="595959"/>
                </a:solidFill>
                <a:latin typeface="Times New Roman"/>
                <a:cs typeface="Times New Roman"/>
              </a:rPr>
              <a:t>CoNLL</a:t>
            </a:r>
            <a:r>
              <a:rPr sz="2200" spc="-80" dirty="0">
                <a:solidFill>
                  <a:srgbClr val="595959"/>
                </a:solidFill>
                <a:latin typeface="Times New Roman"/>
                <a:cs typeface="Times New Roman"/>
              </a:rPr>
              <a:t> </a:t>
            </a:r>
            <a:r>
              <a:rPr sz="2200" dirty="0">
                <a:solidFill>
                  <a:srgbClr val="595959"/>
                </a:solidFill>
                <a:latin typeface="Times New Roman"/>
                <a:cs typeface="Times New Roman"/>
              </a:rPr>
              <a:t>2009 </a:t>
            </a:r>
            <a:r>
              <a:rPr sz="2200" spc="-5" dirty="0">
                <a:solidFill>
                  <a:srgbClr val="595959"/>
                </a:solidFill>
                <a:latin typeface="Times New Roman"/>
                <a:cs typeface="Times New Roman"/>
              </a:rPr>
              <a:t>shared</a:t>
            </a:r>
            <a:r>
              <a:rPr sz="2200" dirty="0">
                <a:solidFill>
                  <a:srgbClr val="595959"/>
                </a:solidFill>
                <a:latin typeface="Times New Roman"/>
                <a:cs typeface="Times New Roman"/>
              </a:rPr>
              <a:t> </a:t>
            </a:r>
            <a:r>
              <a:rPr sz="2200" spc="-5" dirty="0">
                <a:solidFill>
                  <a:srgbClr val="595959"/>
                </a:solidFill>
                <a:latin typeface="Times New Roman"/>
                <a:cs typeface="Times New Roman"/>
              </a:rPr>
              <a:t>task</a:t>
            </a:r>
            <a:r>
              <a:rPr sz="2200" dirty="0">
                <a:solidFill>
                  <a:srgbClr val="595959"/>
                </a:solidFill>
                <a:latin typeface="Times New Roman"/>
                <a:cs typeface="Times New Roman"/>
              </a:rPr>
              <a:t> 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SRL</a:t>
            </a:r>
            <a:r>
              <a:rPr sz="2200" spc="-80" dirty="0">
                <a:solidFill>
                  <a:srgbClr val="595959"/>
                </a:solidFill>
                <a:latin typeface="Times New Roman"/>
                <a:cs typeface="Times New Roman"/>
              </a:rPr>
              <a:t> </a:t>
            </a:r>
            <a:r>
              <a:rPr sz="2200" spc="-5" dirty="0">
                <a:solidFill>
                  <a:srgbClr val="595959"/>
                </a:solidFill>
                <a:latin typeface="Times New Roman"/>
                <a:cs typeface="Times New Roman"/>
              </a:rPr>
              <a:t>again,</a:t>
            </a:r>
            <a:r>
              <a:rPr sz="2200" dirty="0">
                <a:solidFill>
                  <a:srgbClr val="595959"/>
                </a:solidFill>
                <a:latin typeface="Times New Roman"/>
                <a:cs typeface="Times New Roman"/>
              </a:rPr>
              <a:t> but </a:t>
            </a:r>
            <a:r>
              <a:rPr sz="2200" spc="-5" dirty="0">
                <a:solidFill>
                  <a:srgbClr val="595959"/>
                </a:solidFill>
                <a:latin typeface="Times New Roman"/>
                <a:cs typeface="Times New Roman"/>
              </a:rPr>
              <a:t>systems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combined</a:t>
            </a:r>
            <a:endParaRPr sz="2200">
              <a:latin typeface="Times New Roman"/>
              <a:cs typeface="Times New Roman"/>
            </a:endParaRPr>
          </a:p>
          <a:p>
            <a:pPr marL="12700">
              <a:lnSpc>
                <a:spcPts val="2620"/>
              </a:lnSpc>
            </a:pPr>
            <a:r>
              <a:rPr sz="2200" b="1" spc="-5" dirty="0">
                <a:solidFill>
                  <a:srgbClr val="595959"/>
                </a:solidFill>
                <a:latin typeface="Times New Roman"/>
                <a:cs typeface="Times New Roman"/>
              </a:rPr>
              <a:t>dependency</a:t>
            </a:r>
            <a:r>
              <a:rPr sz="2200" b="1" dirty="0">
                <a:solidFill>
                  <a:srgbClr val="595959"/>
                </a:solidFill>
                <a:latin typeface="Times New Roman"/>
                <a:cs typeface="Times New Roman"/>
              </a:rPr>
              <a:t> </a:t>
            </a:r>
            <a:r>
              <a:rPr sz="2200" b="1" spc="-5" dirty="0">
                <a:solidFill>
                  <a:srgbClr val="595959"/>
                </a:solidFill>
                <a:latin typeface="Times New Roman"/>
                <a:cs typeface="Times New Roman"/>
              </a:rPr>
              <a:t>parsing</a:t>
            </a:r>
            <a:r>
              <a:rPr sz="2200" b="1"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semantic </a:t>
            </a:r>
            <a:r>
              <a:rPr sz="2200" dirty="0">
                <a:solidFill>
                  <a:srgbClr val="595959"/>
                </a:solidFill>
                <a:latin typeface="Times New Roman"/>
                <a:cs typeface="Times New Roman"/>
              </a:rPr>
              <a:t>role</a:t>
            </a:r>
            <a:r>
              <a:rPr sz="2200" spc="-5" dirty="0">
                <a:solidFill>
                  <a:srgbClr val="595959"/>
                </a:solidFill>
                <a:latin typeface="Times New Roman"/>
                <a:cs typeface="Times New Roman"/>
              </a:rPr>
              <a:t> labeling</a:t>
            </a:r>
            <a:endParaRPr sz="2200">
              <a:latin typeface="Times New Roman"/>
              <a:cs typeface="Times New Roman"/>
            </a:endParaRPr>
          </a:p>
          <a:p>
            <a:pPr marL="49530">
              <a:lnSpc>
                <a:spcPct val="100000"/>
              </a:lnSpc>
              <a:spcBef>
                <a:spcPts val="86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English,</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Catalan,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Chinese,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Czech,</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German,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Japanese,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Spanish</a:t>
            </a:r>
            <a:endParaRPr sz="1800">
              <a:latin typeface="Times New Roman"/>
              <a:cs typeface="Times New Roman"/>
            </a:endParaRPr>
          </a:p>
          <a:p>
            <a:pPr marL="12700">
              <a:lnSpc>
                <a:spcPct val="100000"/>
              </a:lnSpc>
              <a:spcBef>
                <a:spcPts val="940"/>
              </a:spcBef>
            </a:pPr>
            <a:r>
              <a:rPr sz="2200" spc="-5" dirty="0">
                <a:solidFill>
                  <a:srgbClr val="595959"/>
                </a:solidFill>
                <a:latin typeface="Times New Roman"/>
                <a:cs typeface="Times New Roman"/>
              </a:rPr>
              <a:t>Question:</a:t>
            </a:r>
            <a:r>
              <a:rPr sz="2200" dirty="0">
                <a:solidFill>
                  <a:srgbClr val="595959"/>
                </a:solidFill>
                <a:latin typeface="Times New Roman"/>
                <a:cs typeface="Times New Roman"/>
              </a:rPr>
              <a:t> </a:t>
            </a:r>
            <a:r>
              <a:rPr sz="2200" b="1" spc="-5" dirty="0">
                <a:solidFill>
                  <a:srgbClr val="595959"/>
                </a:solidFill>
                <a:latin typeface="Times New Roman"/>
                <a:cs typeface="Times New Roman"/>
              </a:rPr>
              <a:t>Can</a:t>
            </a:r>
            <a:r>
              <a:rPr sz="2200" b="1" dirty="0">
                <a:solidFill>
                  <a:srgbClr val="595959"/>
                </a:solidFill>
                <a:latin typeface="Times New Roman"/>
                <a:cs typeface="Times New Roman"/>
              </a:rPr>
              <a:t> </a:t>
            </a:r>
            <a:r>
              <a:rPr sz="2200" b="1" spc="-5" dirty="0">
                <a:solidFill>
                  <a:srgbClr val="595959"/>
                </a:solidFill>
                <a:latin typeface="Times New Roman"/>
                <a:cs typeface="Times New Roman"/>
              </a:rPr>
              <a:t>applications</a:t>
            </a:r>
            <a:r>
              <a:rPr sz="2200" b="1" spc="-10" dirty="0">
                <a:solidFill>
                  <a:srgbClr val="595959"/>
                </a:solidFill>
                <a:latin typeface="Times New Roman"/>
                <a:cs typeface="Times New Roman"/>
              </a:rPr>
              <a:t> </a:t>
            </a:r>
            <a:r>
              <a:rPr sz="2200" b="1" dirty="0">
                <a:solidFill>
                  <a:srgbClr val="595959"/>
                </a:solidFill>
                <a:latin typeface="Times New Roman"/>
                <a:cs typeface="Times New Roman"/>
              </a:rPr>
              <a:t>make</a:t>
            </a:r>
            <a:r>
              <a:rPr sz="2200" b="1" spc="-5" dirty="0">
                <a:solidFill>
                  <a:srgbClr val="595959"/>
                </a:solidFill>
                <a:latin typeface="Times New Roman"/>
                <a:cs typeface="Times New Roman"/>
              </a:rPr>
              <a:t> </a:t>
            </a:r>
            <a:r>
              <a:rPr sz="2200" b="1" dirty="0">
                <a:solidFill>
                  <a:srgbClr val="595959"/>
                </a:solidFill>
                <a:latin typeface="Times New Roman"/>
                <a:cs typeface="Times New Roman"/>
              </a:rPr>
              <a:t>good </a:t>
            </a:r>
            <a:r>
              <a:rPr sz="2200" b="1" spc="-5" dirty="0">
                <a:solidFill>
                  <a:srgbClr val="595959"/>
                </a:solidFill>
                <a:latin typeface="Times New Roman"/>
                <a:cs typeface="Times New Roman"/>
              </a:rPr>
              <a:t>use </a:t>
            </a:r>
            <a:r>
              <a:rPr sz="2200" b="1" dirty="0">
                <a:solidFill>
                  <a:srgbClr val="595959"/>
                </a:solidFill>
                <a:latin typeface="Times New Roman"/>
                <a:cs typeface="Times New Roman"/>
              </a:rPr>
              <a:t>of </a:t>
            </a:r>
            <a:r>
              <a:rPr sz="2200" b="1" spc="-5" dirty="0">
                <a:solidFill>
                  <a:srgbClr val="595959"/>
                </a:solidFill>
                <a:latin typeface="Times New Roman"/>
                <a:cs typeface="Times New Roman"/>
              </a:rPr>
              <a:t>SRL?</a:t>
            </a:r>
            <a:endParaRPr sz="2200">
              <a:latin typeface="Times New Roman"/>
              <a:cs typeface="Times New Roman"/>
            </a:endParaRPr>
          </a:p>
          <a:p>
            <a:pPr marL="49530">
              <a:lnSpc>
                <a:spcPct val="100000"/>
              </a:lnSpc>
              <a:spcBef>
                <a:spcPts val="86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SRL</a:t>
            </a:r>
            <a:r>
              <a:rPr sz="1800" spc="-65" dirty="0">
                <a:solidFill>
                  <a:srgbClr val="595959"/>
                </a:solidFill>
                <a:latin typeface="Times New Roman"/>
                <a:cs typeface="Times New Roman"/>
              </a:rPr>
              <a:t> </a:t>
            </a:r>
            <a:r>
              <a:rPr sz="1800" spc="-5" dirty="0">
                <a:solidFill>
                  <a:srgbClr val="595959"/>
                </a:solidFill>
                <a:latin typeface="Times New Roman"/>
                <a:cs typeface="Times New Roman"/>
              </a:rPr>
              <a:t>tools </a:t>
            </a:r>
            <a:r>
              <a:rPr sz="1800" dirty="0">
                <a:solidFill>
                  <a:srgbClr val="595959"/>
                </a:solidFill>
                <a:latin typeface="Times New Roman"/>
                <a:cs typeface="Times New Roman"/>
              </a:rPr>
              <a:t>are not as</a:t>
            </a:r>
            <a:r>
              <a:rPr sz="1800" spc="-5" dirty="0">
                <a:solidFill>
                  <a:srgbClr val="595959"/>
                </a:solidFill>
                <a:latin typeface="Times New Roman"/>
                <a:cs typeface="Times New Roman"/>
              </a:rPr>
              <a:t> generally</a:t>
            </a:r>
            <a:r>
              <a:rPr sz="1800" dirty="0">
                <a:solidFill>
                  <a:srgbClr val="595959"/>
                </a:solidFill>
                <a:latin typeface="Times New Roman"/>
                <a:cs typeface="Times New Roman"/>
              </a:rPr>
              <a:t> </a:t>
            </a:r>
            <a:r>
              <a:rPr sz="1800" spc="-5" dirty="0">
                <a:solidFill>
                  <a:srgbClr val="595959"/>
                </a:solidFill>
                <a:latin typeface="Times New Roman"/>
                <a:cs typeface="Times New Roman"/>
              </a:rPr>
              <a:t>available</a:t>
            </a:r>
            <a:r>
              <a:rPr sz="1800" spc="5" dirty="0">
                <a:solidFill>
                  <a:srgbClr val="595959"/>
                </a:solidFill>
                <a:latin typeface="Times New Roman"/>
                <a:cs typeface="Times New Roman"/>
              </a:rPr>
              <a:t> </a:t>
            </a:r>
            <a:r>
              <a:rPr sz="1800" dirty="0">
                <a:solidFill>
                  <a:srgbClr val="595959"/>
                </a:solidFill>
                <a:latin typeface="Times New Roman"/>
                <a:cs typeface="Times New Roman"/>
              </a:rPr>
              <a:t>as</a:t>
            </a:r>
            <a:r>
              <a:rPr sz="1800" spc="-5" dirty="0">
                <a:solidFill>
                  <a:srgbClr val="595959"/>
                </a:solidFill>
                <a:latin typeface="Times New Roman"/>
                <a:cs typeface="Times New Roman"/>
              </a:rPr>
              <a:t> </a:t>
            </a:r>
            <a:r>
              <a:rPr sz="1800" dirty="0">
                <a:solidFill>
                  <a:srgbClr val="595959"/>
                </a:solidFill>
                <a:latin typeface="Times New Roman"/>
                <a:cs typeface="Times New Roman"/>
              </a:rPr>
              <a:t>good </a:t>
            </a:r>
            <a:r>
              <a:rPr sz="1800" spc="-5" dirty="0">
                <a:solidFill>
                  <a:srgbClr val="595959"/>
                </a:solidFill>
                <a:latin typeface="Times New Roman"/>
                <a:cs typeface="Times New Roman"/>
              </a:rPr>
              <a:t>parsing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tools.</a:t>
            </a:r>
            <a:endParaRPr sz="1800">
              <a:latin typeface="Times New Roman"/>
              <a:cs typeface="Times New Roman"/>
            </a:endParaRPr>
          </a:p>
          <a:p>
            <a:pPr marL="49530">
              <a:lnSpc>
                <a:spcPct val="100000"/>
              </a:lnSpc>
              <a:spcBef>
                <a:spcPts val="104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Results </a:t>
            </a:r>
            <a:r>
              <a:rPr sz="1800" dirty="0">
                <a:solidFill>
                  <a:srgbClr val="595959"/>
                </a:solidFill>
                <a:latin typeface="Times New Roman"/>
                <a:cs typeface="Times New Roman"/>
              </a:rPr>
              <a:t>are not as</a:t>
            </a:r>
            <a:r>
              <a:rPr sz="1800" spc="-5" dirty="0">
                <a:solidFill>
                  <a:srgbClr val="595959"/>
                </a:solidFill>
                <a:latin typeface="Times New Roman"/>
                <a:cs typeface="Times New Roman"/>
              </a:rPr>
              <a:t> accurate</a:t>
            </a:r>
            <a:r>
              <a:rPr sz="1800" dirty="0">
                <a:solidFill>
                  <a:srgbClr val="595959"/>
                </a:solidFill>
                <a:latin typeface="Times New Roman"/>
                <a:cs typeface="Times New Roman"/>
              </a:rPr>
              <a:t> as</a:t>
            </a:r>
            <a:r>
              <a:rPr sz="1800" spc="-5" dirty="0">
                <a:solidFill>
                  <a:srgbClr val="595959"/>
                </a:solidFill>
                <a:latin typeface="Times New Roman"/>
                <a:cs typeface="Times New Roman"/>
              </a:rPr>
              <a:t> POS tagging</a:t>
            </a:r>
            <a:r>
              <a:rPr sz="1800" dirty="0">
                <a:solidFill>
                  <a:srgbClr val="595959"/>
                </a:solidFill>
                <a:latin typeface="Times New Roman"/>
                <a:cs typeface="Times New Roman"/>
              </a:rPr>
              <a:t> (~97) or </a:t>
            </a:r>
            <a:r>
              <a:rPr sz="1800" spc="-5" dirty="0">
                <a:solidFill>
                  <a:srgbClr val="595959"/>
                </a:solidFill>
                <a:latin typeface="Times New Roman"/>
                <a:cs typeface="Times New Roman"/>
              </a:rPr>
              <a:t>parsing</a:t>
            </a:r>
            <a:r>
              <a:rPr sz="1800" spc="5" dirty="0">
                <a:solidFill>
                  <a:srgbClr val="595959"/>
                </a:solidFill>
                <a:latin typeface="Times New Roman"/>
                <a:cs typeface="Times New Roman"/>
              </a:rPr>
              <a:t> </a:t>
            </a:r>
            <a:r>
              <a:rPr sz="1800" dirty="0">
                <a:solidFill>
                  <a:srgbClr val="595959"/>
                </a:solidFill>
                <a:latin typeface="Times New Roman"/>
                <a:cs typeface="Times New Roman"/>
              </a:rPr>
              <a:t>(~92).</a:t>
            </a:r>
            <a:endParaRPr sz="1800">
              <a:latin typeface="Times New Roman"/>
              <a:cs typeface="Times New Roman"/>
            </a:endParaRPr>
          </a:p>
          <a:p>
            <a:pPr marL="186690" marR="5080" indent="-137160">
              <a:lnSpc>
                <a:spcPct val="101899"/>
              </a:lnSpc>
              <a:spcBef>
                <a:spcPts val="894"/>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But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there</a:t>
            </a:r>
            <a:r>
              <a:rPr sz="1800" spc="5" dirty="0">
                <a:solidFill>
                  <a:srgbClr val="595959"/>
                </a:solidFill>
                <a:latin typeface="Times New Roman"/>
                <a:cs typeface="Times New Roman"/>
              </a:rPr>
              <a:t> </a:t>
            </a:r>
            <a:r>
              <a:rPr sz="1800" dirty="0">
                <a:solidFill>
                  <a:srgbClr val="595959"/>
                </a:solidFill>
                <a:latin typeface="Times New Roman"/>
                <a:cs typeface="Times New Roman"/>
              </a:rPr>
              <a:t>are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systems</a:t>
            </a:r>
            <a:r>
              <a:rPr sz="1800" dirty="0">
                <a:solidFill>
                  <a:srgbClr val="595959"/>
                </a:solidFill>
                <a:latin typeface="Times New Roman"/>
                <a:cs typeface="Times New Roman"/>
              </a:rPr>
              <a:t> </a:t>
            </a:r>
            <a:r>
              <a:rPr sz="1800" spc="-5" dirty="0">
                <a:solidFill>
                  <a:srgbClr val="595959"/>
                </a:solidFill>
                <a:latin typeface="Times New Roman"/>
                <a:cs typeface="Times New Roman"/>
              </a:rPr>
              <a:t>requiring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semantics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a:t>
            </a:r>
            <a:r>
              <a:rPr sz="1800" spc="5" dirty="0">
                <a:solidFill>
                  <a:srgbClr val="595959"/>
                </a:solidFill>
                <a:latin typeface="Times New Roman"/>
                <a:cs typeface="Times New Roman"/>
              </a:rPr>
              <a:t> </a:t>
            </a:r>
            <a:r>
              <a:rPr sz="1800" dirty="0">
                <a:solidFill>
                  <a:srgbClr val="595959"/>
                </a:solidFill>
                <a:latin typeface="Times New Roman"/>
                <a:cs typeface="Times New Roman"/>
              </a:rPr>
              <a:t>general </a:t>
            </a:r>
            <a:r>
              <a:rPr sz="1800" spc="-5" dirty="0">
                <a:solidFill>
                  <a:srgbClr val="595959"/>
                </a:solidFill>
                <a:latin typeface="Times New Roman"/>
                <a:cs typeface="Times New Roman"/>
              </a:rPr>
              <a:t>domain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text</a:t>
            </a:r>
            <a:r>
              <a:rPr sz="1800" dirty="0">
                <a:solidFill>
                  <a:srgbClr val="595959"/>
                </a:solidFill>
                <a:latin typeface="Times New Roman"/>
                <a:cs typeface="Times New Roman"/>
              </a:rPr>
              <a:t> </a:t>
            </a:r>
            <a:r>
              <a:rPr sz="1800" spc="-5" dirty="0">
                <a:solidFill>
                  <a:srgbClr val="595959"/>
                </a:solidFill>
                <a:latin typeface="Times New Roman"/>
                <a:cs typeface="Times New Roman"/>
              </a:rPr>
              <a:t>that</a:t>
            </a:r>
            <a:r>
              <a:rPr sz="1800" dirty="0">
                <a:solidFill>
                  <a:srgbClr val="595959"/>
                </a:solidFill>
                <a:latin typeface="Times New Roman"/>
                <a:cs typeface="Times New Roman"/>
              </a:rPr>
              <a:t> have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used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SRL</a:t>
            </a:r>
            <a:r>
              <a:rPr sz="1800" spc="-7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dirty="0">
                <a:solidFill>
                  <a:srgbClr val="595959"/>
                </a:solidFill>
                <a:latin typeface="Times New Roman"/>
                <a:cs typeface="Times New Roman"/>
              </a:rPr>
              <a:t> </a:t>
            </a:r>
            <a:r>
              <a:rPr sz="1800" spc="-5" dirty="0">
                <a:solidFill>
                  <a:srgbClr val="595959"/>
                </a:solidFill>
                <a:latin typeface="Times New Roman"/>
                <a:cs typeface="Times New Roman"/>
              </a:rPr>
              <a:t>give</a:t>
            </a:r>
            <a:r>
              <a:rPr sz="1800" dirty="0">
                <a:solidFill>
                  <a:srgbClr val="595959"/>
                </a:solidFill>
                <a:latin typeface="Times New Roman"/>
                <a:cs typeface="Times New Roman"/>
              </a:rPr>
              <a:t> </a:t>
            </a:r>
            <a:r>
              <a:rPr sz="1800" spc="-5" dirty="0">
                <a:solidFill>
                  <a:srgbClr val="595959"/>
                </a:solidFill>
                <a:latin typeface="Times New Roman"/>
                <a:cs typeface="Times New Roman"/>
              </a:rPr>
              <a:t>semantic</a:t>
            </a:r>
            <a:r>
              <a:rPr sz="1800" dirty="0">
                <a:solidFill>
                  <a:srgbClr val="595959"/>
                </a:solidFill>
                <a:latin typeface="Times New Roman"/>
                <a:cs typeface="Times New Roman"/>
              </a:rPr>
              <a:t> </a:t>
            </a:r>
            <a:r>
              <a:rPr sz="1800" spc="-5" dirty="0">
                <a:solidFill>
                  <a:srgbClr val="595959"/>
                </a:solidFill>
                <a:latin typeface="Times New Roman"/>
                <a:cs typeface="Times New Roman"/>
              </a:rPr>
              <a:t>representations.</a:t>
            </a:r>
            <a:endParaRPr sz="1800">
              <a:latin typeface="Times New Roman"/>
              <a:cs typeface="Times New Roman"/>
            </a:endParaRPr>
          </a:p>
          <a:p>
            <a:pPr marL="231775">
              <a:lnSpc>
                <a:spcPct val="100000"/>
              </a:lnSpc>
              <a:spcBef>
                <a:spcPts val="94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IBM</a:t>
            </a:r>
            <a:r>
              <a:rPr sz="1800" spc="-35" dirty="0">
                <a:solidFill>
                  <a:srgbClr val="595959"/>
                </a:solidFill>
                <a:latin typeface="Times New Roman"/>
                <a:cs typeface="Times New Roman"/>
              </a:rPr>
              <a:t> </a:t>
            </a:r>
            <a:r>
              <a:rPr sz="1800" spc="-30" dirty="0">
                <a:solidFill>
                  <a:srgbClr val="595959"/>
                </a:solidFill>
                <a:latin typeface="Times New Roman"/>
                <a:cs typeface="Times New Roman"/>
              </a:rPr>
              <a:t>Watson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Question</a:t>
            </a:r>
            <a:r>
              <a:rPr sz="1800" spc="-100" dirty="0">
                <a:solidFill>
                  <a:srgbClr val="595959"/>
                </a:solidFill>
                <a:latin typeface="Times New Roman"/>
                <a:cs typeface="Times New Roman"/>
              </a:rPr>
              <a:t> </a:t>
            </a:r>
            <a:r>
              <a:rPr sz="1800" spc="-5" dirty="0">
                <a:solidFill>
                  <a:srgbClr val="595959"/>
                </a:solidFill>
                <a:latin typeface="Times New Roman"/>
                <a:cs typeface="Times New Roman"/>
              </a:rPr>
              <a:t>Answering</a:t>
            </a:r>
            <a:r>
              <a:rPr sz="1800" dirty="0">
                <a:solidFill>
                  <a:srgbClr val="595959"/>
                </a:solidFill>
                <a:latin typeface="Times New Roman"/>
                <a:cs typeface="Times New Roman"/>
              </a:rPr>
              <a:t> </a:t>
            </a:r>
            <a:r>
              <a:rPr sz="1800" spc="-5" dirty="0">
                <a:solidFill>
                  <a:srgbClr val="595959"/>
                </a:solidFill>
                <a:latin typeface="Times New Roman"/>
                <a:cs typeface="Times New Roman"/>
              </a:rPr>
              <a:t>system</a:t>
            </a:r>
            <a:endParaRPr sz="1800">
              <a:latin typeface="Times New Roman"/>
              <a:cs typeface="Times New Roman"/>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xfrm>
            <a:off x="6222715" y="6545267"/>
            <a:ext cx="127000" cy="124393"/>
          </a:xfrm>
          <a:prstGeom prst="rect">
            <a:avLst/>
          </a:prstGeom>
        </p:spPr>
        <p:txBody>
          <a:bodyPr vert="horz" wrap="square" lIns="0" tIns="1270" rIns="0" bIns="0" rtlCol="0">
            <a:spAutoFit/>
          </a:bodyPr>
          <a:lstStyle/>
          <a:p>
            <a:pPr marL="38100">
              <a:lnSpc>
                <a:spcPct val="100000"/>
              </a:lnSpc>
              <a:spcBef>
                <a:spcPts val="10"/>
              </a:spcBef>
            </a:pPr>
            <a:r>
              <a:rPr lang="en-US" dirty="0"/>
              <a:t>1</a:t>
            </a:r>
            <a:endParaRPr dirty="0"/>
          </a:p>
        </p:txBody>
      </p:sp>
      <p:sp>
        <p:nvSpPr>
          <p:cNvPr id="3" name="object 3"/>
          <p:cNvSpPr txBox="1"/>
          <p:nvPr/>
        </p:nvSpPr>
        <p:spPr>
          <a:xfrm>
            <a:off x="771466" y="1932373"/>
            <a:ext cx="7610534" cy="4487190"/>
          </a:xfrm>
          <a:prstGeom prst="rect">
            <a:avLst/>
          </a:prstGeom>
        </p:spPr>
        <p:txBody>
          <a:bodyPr vert="horz" wrap="square" lIns="0" tIns="5080" rIns="0" bIns="0" rtlCol="0">
            <a:spAutoFit/>
          </a:bodyPr>
          <a:lstStyle/>
          <a:p>
            <a:pPr algn="l"/>
            <a:r>
              <a:rPr lang="en-US" sz="1100" b="1" i="0" dirty="0">
                <a:solidFill>
                  <a:srgbClr val="282828"/>
                </a:solidFill>
                <a:effectLst/>
                <a:latin typeface="Proxima Nova"/>
              </a:rPr>
              <a:t>Lab Instructions:</a:t>
            </a:r>
          </a:p>
          <a:p>
            <a:pPr algn="l"/>
            <a:endParaRPr lang="en-US" sz="1100" dirty="0">
              <a:solidFill>
                <a:srgbClr val="282828"/>
              </a:solidFill>
              <a:latin typeface="Proxima Nova"/>
            </a:endParaRPr>
          </a:p>
          <a:p>
            <a:pPr algn="l"/>
            <a:r>
              <a:rPr lang="en-US" sz="1100" b="0" i="0" dirty="0">
                <a:solidFill>
                  <a:srgbClr val="282828"/>
                </a:solidFill>
                <a:effectLst/>
                <a:latin typeface="Proxima Nova"/>
              </a:rPr>
              <a:t>Download the Lab files located on BB in the folder: Lectures - Week 6.</a:t>
            </a:r>
          </a:p>
          <a:p>
            <a:pPr algn="l"/>
            <a:endParaRPr lang="en-US" sz="1100" dirty="0">
              <a:solidFill>
                <a:srgbClr val="282828"/>
              </a:solidFill>
              <a:latin typeface="Proxima Nova"/>
            </a:endParaRPr>
          </a:p>
          <a:p>
            <a:pPr lvl="1"/>
            <a:r>
              <a:rPr lang="en-US" sz="1100" dirty="0">
                <a:solidFill>
                  <a:srgbClr val="282828"/>
                </a:solidFill>
                <a:latin typeface="Proxima Nova"/>
              </a:rPr>
              <a:t>labweek6.examples.wordnet.txt</a:t>
            </a:r>
          </a:p>
          <a:p>
            <a:pPr lvl="1"/>
            <a:r>
              <a:rPr lang="en-US" sz="1100" dirty="0">
                <a:solidFill>
                  <a:srgbClr val="282828"/>
                </a:solidFill>
                <a:latin typeface="Proxima Nova"/>
              </a:rPr>
              <a:t>lab1.wordnetbasics.doc</a:t>
            </a:r>
          </a:p>
          <a:p>
            <a:pPr lvl="1"/>
            <a:r>
              <a:rPr lang="en-US" sz="1100" dirty="0">
                <a:solidFill>
                  <a:srgbClr val="282828"/>
                </a:solidFill>
                <a:latin typeface="Proxima Nova"/>
              </a:rPr>
              <a:t>lab2.wordnetrelations.doc</a:t>
            </a:r>
          </a:p>
          <a:p>
            <a:pPr lvl="1"/>
            <a:r>
              <a:rPr lang="en-US" sz="1100" dirty="0">
                <a:solidFill>
                  <a:srgbClr val="282828"/>
                </a:solidFill>
                <a:latin typeface="Proxima Nova"/>
              </a:rPr>
              <a:t>lab3.wordnetsimilarity.doc</a:t>
            </a:r>
          </a:p>
          <a:p>
            <a:pPr lvl="1"/>
            <a:r>
              <a:rPr lang="en-US" sz="1100" dirty="0">
                <a:solidFill>
                  <a:srgbClr val="282828"/>
                </a:solidFill>
                <a:latin typeface="Proxima Nova"/>
              </a:rPr>
              <a:t>lab4.sentiwordnet.doc</a:t>
            </a:r>
          </a:p>
          <a:p>
            <a:endParaRPr lang="en-US" sz="1100" b="0" i="0" dirty="0">
              <a:solidFill>
                <a:srgbClr val="282828"/>
              </a:solidFill>
              <a:effectLst/>
              <a:latin typeface="Proxima Nova"/>
            </a:endParaRPr>
          </a:p>
          <a:p>
            <a:r>
              <a:rPr lang="en-US" sz="1100" b="0" i="0" dirty="0">
                <a:solidFill>
                  <a:srgbClr val="282828"/>
                </a:solidFill>
                <a:effectLst/>
                <a:latin typeface="Proxima Nova"/>
              </a:rPr>
              <a:t>For this lab session, use the file</a:t>
            </a:r>
            <a:r>
              <a:rPr lang="en-US" sz="1100" b="0" i="1" dirty="0">
                <a:solidFill>
                  <a:srgbClr val="282828"/>
                </a:solidFill>
                <a:effectLst/>
                <a:latin typeface="Proxima Nova"/>
              </a:rPr>
              <a:t>“</a:t>
            </a:r>
            <a:r>
              <a:rPr lang="en-US" sz="1100" i="1" dirty="0">
                <a:solidFill>
                  <a:srgbClr val="282828"/>
                </a:solidFill>
                <a:latin typeface="Proxima Nova"/>
              </a:rPr>
              <a:t>labweek6.examples.wordnet.txt</a:t>
            </a:r>
            <a:r>
              <a:rPr lang="en-US" sz="1100" b="0" i="1" dirty="0">
                <a:solidFill>
                  <a:srgbClr val="282828"/>
                </a:solidFill>
                <a:effectLst/>
                <a:latin typeface="Proxima Nova"/>
              </a:rPr>
              <a:t>“  </a:t>
            </a:r>
            <a:r>
              <a:rPr lang="en-US" sz="1100" b="0" i="0" dirty="0">
                <a:solidFill>
                  <a:srgbClr val="282828"/>
                </a:solidFill>
                <a:effectLst/>
                <a:latin typeface="Proxima Nova"/>
              </a:rPr>
              <a:t>to copy/paste the Python examples as you try them out. </a:t>
            </a:r>
          </a:p>
          <a:p>
            <a:r>
              <a:rPr lang="en-US" sz="1100" b="0" i="0" dirty="0">
                <a:solidFill>
                  <a:srgbClr val="282828"/>
                </a:solidFill>
                <a:effectLst/>
                <a:latin typeface="Proxima Nova"/>
              </a:rPr>
              <a:t> </a:t>
            </a:r>
          </a:p>
          <a:p>
            <a:r>
              <a:rPr lang="en-US" sz="1400" dirty="0">
                <a:solidFill>
                  <a:srgbClr val="282828"/>
                </a:solidFill>
                <a:latin typeface="Proxima Nova"/>
              </a:rPr>
              <a:t>Part 1</a:t>
            </a:r>
          </a:p>
          <a:p>
            <a:endParaRPr lang="en-US" sz="1100" b="1" i="1" dirty="0">
              <a:solidFill>
                <a:srgbClr val="282828"/>
              </a:solidFill>
              <a:effectLst/>
              <a:latin typeface="Proxima Nova"/>
            </a:endParaRPr>
          </a:p>
          <a:p>
            <a:pPr algn="l"/>
            <a:r>
              <a:rPr lang="en-US" sz="1100" b="1" dirty="0">
                <a:solidFill>
                  <a:srgbClr val="282828"/>
                </a:solidFill>
                <a:effectLst/>
                <a:latin typeface="Proxima Nova"/>
              </a:rPr>
              <a:t>Pick a word and show the following things from the NLTK functions:</a:t>
            </a:r>
          </a:p>
          <a:p>
            <a:pPr algn="l">
              <a:lnSpc>
                <a:spcPct val="150000"/>
              </a:lnSpc>
            </a:pPr>
            <a:r>
              <a:rPr lang="en-US" sz="1100" b="0" i="0" dirty="0">
                <a:solidFill>
                  <a:srgbClr val="282828"/>
                </a:solidFill>
                <a:effectLst/>
                <a:latin typeface="Proxima Nova"/>
              </a:rPr>
              <a:t>1. Show all the </a:t>
            </a:r>
            <a:r>
              <a:rPr lang="en-US" sz="1100" b="0" i="0" dirty="0" err="1">
                <a:solidFill>
                  <a:srgbClr val="282828"/>
                </a:solidFill>
                <a:effectLst/>
                <a:latin typeface="Proxima Nova"/>
              </a:rPr>
              <a:t>synsets</a:t>
            </a:r>
            <a:r>
              <a:rPr lang="en-US" sz="1100" b="0" i="0" dirty="0">
                <a:solidFill>
                  <a:srgbClr val="282828"/>
                </a:solidFill>
                <a:effectLst/>
                <a:latin typeface="Proxima Nova"/>
              </a:rPr>
              <a:t> of that word, their lemma names, definitions, and examples.</a:t>
            </a:r>
          </a:p>
          <a:p>
            <a:pPr algn="l">
              <a:lnSpc>
                <a:spcPct val="150000"/>
              </a:lnSpc>
            </a:pPr>
            <a:r>
              <a:rPr lang="en-US" sz="1100" b="0" i="0" dirty="0">
                <a:solidFill>
                  <a:srgbClr val="282828"/>
                </a:solidFill>
                <a:effectLst/>
                <a:latin typeface="Proxima Nova"/>
              </a:rPr>
              <a:t>2. Pick one </a:t>
            </a:r>
            <a:r>
              <a:rPr lang="en-US" sz="1100" b="0" i="0" dirty="0" err="1">
                <a:solidFill>
                  <a:srgbClr val="282828"/>
                </a:solidFill>
                <a:effectLst/>
                <a:latin typeface="Proxima Nova"/>
              </a:rPr>
              <a:t>synset</a:t>
            </a:r>
            <a:r>
              <a:rPr lang="en-US" sz="1100" b="0" i="0" dirty="0">
                <a:solidFill>
                  <a:srgbClr val="282828"/>
                </a:solidFill>
                <a:effectLst/>
                <a:latin typeface="Proxima Nova"/>
              </a:rPr>
              <a:t> of the word and show all of its direct hypernyms.</a:t>
            </a:r>
          </a:p>
          <a:p>
            <a:pPr algn="l">
              <a:lnSpc>
                <a:spcPct val="150000"/>
              </a:lnSpc>
            </a:pPr>
            <a:r>
              <a:rPr lang="en-US" sz="1100" b="0" i="0" dirty="0">
                <a:solidFill>
                  <a:srgbClr val="282828"/>
                </a:solidFill>
                <a:effectLst/>
                <a:latin typeface="Proxima Nova"/>
              </a:rPr>
              <a:t>3. Show the hypernym paths between the top of the hierarchy and that word sense.</a:t>
            </a:r>
          </a:p>
          <a:p>
            <a:pPr algn="l">
              <a:lnSpc>
                <a:spcPct val="150000"/>
              </a:lnSpc>
            </a:pPr>
            <a:r>
              <a:rPr lang="en-US" sz="1100" b="1" i="0" dirty="0">
                <a:solidFill>
                  <a:srgbClr val="282828"/>
                </a:solidFill>
                <a:effectLst/>
                <a:latin typeface="Proxima Nova"/>
              </a:rPr>
              <a:t>Use the online WordNet search:</a:t>
            </a:r>
          </a:p>
          <a:p>
            <a:pPr algn="l">
              <a:lnSpc>
                <a:spcPct val="150000"/>
              </a:lnSpc>
            </a:pPr>
            <a:r>
              <a:rPr lang="en-US" sz="1100" b="0" i="0" dirty="0">
                <a:solidFill>
                  <a:srgbClr val="282828"/>
                </a:solidFill>
                <a:effectLst/>
                <a:latin typeface="Proxima Nova"/>
              </a:rPr>
              <a:t>4. See what other relations are defined for your word and show one or more of them using NLTK functions.</a:t>
            </a:r>
          </a:p>
          <a:p>
            <a:pPr algn="l">
              <a:lnSpc>
                <a:spcPct val="150000"/>
              </a:lnSpc>
              <a:spcBef>
                <a:spcPts val="1200"/>
              </a:spcBef>
            </a:pPr>
            <a:r>
              <a:rPr lang="en-US" sz="1100" b="0" i="0" dirty="0">
                <a:solidFill>
                  <a:srgbClr val="282828"/>
                </a:solidFill>
                <a:effectLst/>
                <a:latin typeface="Proxima Nova"/>
              </a:rPr>
              <a:t>Put the results of these steps in your summary report along with any interesting examples you found.</a:t>
            </a:r>
          </a:p>
          <a:p>
            <a:pPr algn="l">
              <a:lnSpc>
                <a:spcPct val="150000"/>
              </a:lnSpc>
            </a:pPr>
            <a:endParaRPr lang="en-US" sz="1100" b="0" i="0" dirty="0">
              <a:solidFill>
                <a:srgbClr val="282828"/>
              </a:solidFill>
              <a:effectLst/>
              <a:latin typeface="Proxima Nova"/>
            </a:endParaRPr>
          </a:p>
        </p:txBody>
      </p:sp>
      <p:sp>
        <p:nvSpPr>
          <p:cNvPr id="9" name="object 2">
            <a:extLst>
              <a:ext uri="{FF2B5EF4-FFF2-40B4-BE49-F238E27FC236}">
                <a16:creationId xmlns:a16="http://schemas.microsoft.com/office/drawing/2014/main" id="{19756777-4B5A-439F-919A-AB05522E42DA}"/>
              </a:ext>
            </a:extLst>
          </p:cNvPr>
          <p:cNvSpPr txBox="1">
            <a:spLocks/>
          </p:cNvSpPr>
          <p:nvPr/>
        </p:nvSpPr>
        <p:spPr>
          <a:xfrm>
            <a:off x="771466" y="933842"/>
            <a:ext cx="7381934" cy="382156"/>
          </a:xfrm>
          <a:prstGeom prst="rect">
            <a:avLst/>
          </a:prstGeom>
        </p:spPr>
        <p:txBody>
          <a:bodyPr vert="horz" wrap="square" lIns="0" tIns="12700" rIns="0" bIns="0" rtlCol="0">
            <a:spAutoFit/>
          </a:bodyPr>
          <a:lstStyle>
            <a:lvl1pPr>
              <a:defRPr sz="4200" b="0" i="0">
                <a:solidFill>
                  <a:srgbClr val="EE5612"/>
                </a:solidFill>
                <a:latin typeface="Times New Roman"/>
                <a:ea typeface="+mj-ea"/>
                <a:cs typeface="Times New Roman"/>
              </a:defRPr>
            </a:lvl1pPr>
          </a:lstStyle>
          <a:p>
            <a:pPr marL="12700">
              <a:spcBef>
                <a:spcPts val="100"/>
              </a:spcBef>
            </a:pPr>
            <a:r>
              <a:rPr lang="en-US" sz="2400" kern="0" spc="80" dirty="0"/>
              <a:t>Lab Session – Week 6: WordNet</a:t>
            </a:r>
          </a:p>
        </p:txBody>
      </p:sp>
      <p:sp>
        <p:nvSpPr>
          <p:cNvPr id="6" name="object 3">
            <a:extLst>
              <a:ext uri="{FF2B5EF4-FFF2-40B4-BE49-F238E27FC236}">
                <a16:creationId xmlns:a16="http://schemas.microsoft.com/office/drawing/2014/main" id="{54BE24A7-5869-4F32-9A22-C95E6A9D4CD1}"/>
              </a:ext>
            </a:extLst>
          </p:cNvPr>
          <p:cNvSpPr txBox="1"/>
          <p:nvPr/>
        </p:nvSpPr>
        <p:spPr>
          <a:xfrm>
            <a:off x="771466" y="1491918"/>
            <a:ext cx="7337046" cy="312906"/>
          </a:xfrm>
          <a:prstGeom prst="rect">
            <a:avLst/>
          </a:prstGeom>
        </p:spPr>
        <p:txBody>
          <a:bodyPr vert="horz" wrap="square" lIns="0" tIns="5080" rIns="0" bIns="0" rtlCol="0">
            <a:spAutoFit/>
          </a:bodyPr>
          <a:lstStyle/>
          <a:p>
            <a:pPr algn="l"/>
            <a:r>
              <a:rPr lang="en-US" sz="2000" b="0" i="0" dirty="0">
                <a:solidFill>
                  <a:srgbClr val="FF0000"/>
                </a:solidFill>
                <a:effectLst/>
                <a:latin typeface="Proxima Nova"/>
              </a:rPr>
              <a:t>Lab Session - Week 6 Homework (Part 1 of 2)</a:t>
            </a:r>
          </a:p>
        </p:txBody>
      </p:sp>
    </p:spTree>
    <p:extLst>
      <p:ext uri="{BB962C8B-B14F-4D97-AF65-F5344CB8AC3E}">
        <p14:creationId xmlns:p14="http://schemas.microsoft.com/office/powerpoint/2010/main" val="3540229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xfrm>
            <a:off x="6222715" y="6545267"/>
            <a:ext cx="127000" cy="124393"/>
          </a:xfrm>
          <a:prstGeom prst="rect">
            <a:avLst/>
          </a:prstGeom>
        </p:spPr>
        <p:txBody>
          <a:bodyPr vert="horz" wrap="square" lIns="0" tIns="1270" rIns="0" bIns="0" rtlCol="0">
            <a:spAutoFit/>
          </a:bodyPr>
          <a:lstStyle/>
          <a:p>
            <a:pPr marL="38100">
              <a:lnSpc>
                <a:spcPct val="100000"/>
              </a:lnSpc>
              <a:spcBef>
                <a:spcPts val="10"/>
              </a:spcBef>
            </a:pPr>
            <a:r>
              <a:rPr lang="en-US" dirty="0"/>
              <a:t>2</a:t>
            </a:r>
            <a:endParaRPr dirty="0"/>
          </a:p>
        </p:txBody>
      </p:sp>
      <p:sp>
        <p:nvSpPr>
          <p:cNvPr id="3" name="object 3"/>
          <p:cNvSpPr txBox="1"/>
          <p:nvPr/>
        </p:nvSpPr>
        <p:spPr>
          <a:xfrm>
            <a:off x="771466" y="1932373"/>
            <a:ext cx="7610534" cy="1821011"/>
          </a:xfrm>
          <a:prstGeom prst="rect">
            <a:avLst/>
          </a:prstGeom>
        </p:spPr>
        <p:txBody>
          <a:bodyPr vert="horz" wrap="square" lIns="0" tIns="5080" rIns="0" bIns="0" rtlCol="0">
            <a:spAutoFit/>
          </a:bodyPr>
          <a:lstStyle/>
          <a:p>
            <a:r>
              <a:rPr lang="en-US" sz="1400" dirty="0">
                <a:solidFill>
                  <a:srgbClr val="282828"/>
                </a:solidFill>
                <a:latin typeface="Proxima Nova"/>
              </a:rPr>
              <a:t>Part 2</a:t>
            </a:r>
          </a:p>
          <a:p>
            <a:endParaRPr lang="en-US" sz="1100" b="1" i="1" dirty="0">
              <a:solidFill>
                <a:srgbClr val="282828"/>
              </a:solidFill>
              <a:effectLst/>
              <a:latin typeface="Proxima Nova"/>
            </a:endParaRPr>
          </a:p>
          <a:p>
            <a:pPr algn="l"/>
            <a:r>
              <a:rPr lang="en-US" sz="1100" b="0" i="0" dirty="0">
                <a:solidFill>
                  <a:srgbClr val="282828"/>
                </a:solidFill>
                <a:effectLst/>
                <a:latin typeface="Proxima Nova"/>
              </a:rPr>
              <a:t>Use </a:t>
            </a:r>
            <a:r>
              <a:rPr lang="en-US" sz="1100" b="0" i="0" dirty="0" err="1">
                <a:solidFill>
                  <a:srgbClr val="282828"/>
                </a:solidFill>
                <a:effectLst/>
                <a:latin typeface="Proxima Nova"/>
              </a:rPr>
              <a:t>SentiWordNet</a:t>
            </a:r>
            <a:r>
              <a:rPr lang="en-US" sz="1100" b="0" i="0" dirty="0">
                <a:solidFill>
                  <a:srgbClr val="282828"/>
                </a:solidFill>
                <a:effectLst/>
                <a:latin typeface="Proxima Nova"/>
              </a:rPr>
              <a:t> to get the </a:t>
            </a:r>
            <a:r>
              <a:rPr lang="en-US" sz="1100" b="0" i="0" dirty="0" err="1">
                <a:solidFill>
                  <a:srgbClr val="282828"/>
                </a:solidFill>
                <a:effectLst/>
                <a:latin typeface="Proxima Nova"/>
              </a:rPr>
              <a:t>senti_synset</a:t>
            </a:r>
            <a:r>
              <a:rPr lang="en-US" sz="1100" b="0" i="0" dirty="0">
                <a:solidFill>
                  <a:srgbClr val="282828"/>
                </a:solidFill>
                <a:effectLst/>
                <a:latin typeface="Proxima Nova"/>
              </a:rPr>
              <a:t> of the sense of the word that you picked in Part 1. Show the positive, negative, and objective sentiment scores for that word, if any.</a:t>
            </a:r>
          </a:p>
          <a:p>
            <a:pPr algn="l"/>
            <a:endParaRPr lang="en-US" sz="1100" dirty="0">
              <a:solidFill>
                <a:srgbClr val="282828"/>
              </a:solidFill>
              <a:latin typeface="Proxima Nova"/>
            </a:endParaRPr>
          </a:p>
          <a:p>
            <a:pPr algn="l"/>
            <a:endParaRPr lang="en-US" sz="1100" b="0" i="0" dirty="0">
              <a:solidFill>
                <a:srgbClr val="282828"/>
              </a:solidFill>
              <a:effectLst/>
              <a:latin typeface="Proxima Nova"/>
            </a:endParaRPr>
          </a:p>
          <a:p>
            <a:pPr marL="0" marR="0">
              <a:spcBef>
                <a:spcPts val="0"/>
              </a:spcBef>
            </a:pPr>
            <a:r>
              <a:rPr lang="en-US" sz="1100" b="1" dirty="0">
                <a:solidFill>
                  <a:srgbClr val="282828"/>
                </a:solidFill>
                <a:latin typeface="Proxima Nova"/>
              </a:rPr>
              <a:t>Homework: </a:t>
            </a:r>
          </a:p>
          <a:p>
            <a:pPr>
              <a:spcBef>
                <a:spcPts val="600"/>
              </a:spcBef>
            </a:pPr>
            <a:r>
              <a:rPr lang="en-US" sz="1100" b="0" i="0" dirty="0">
                <a:solidFill>
                  <a:srgbClr val="282828"/>
                </a:solidFill>
                <a:effectLst/>
                <a:latin typeface="Proxima Nova"/>
              </a:rPr>
              <a:t>Submit a report summary that includes the results for both Part 1 and Part 2.  Include any observations and lessons learned in your report.  In addition to the report summary, upload a copy of the python code you developed as part of this lab.</a:t>
            </a:r>
          </a:p>
        </p:txBody>
      </p:sp>
      <p:sp>
        <p:nvSpPr>
          <p:cNvPr id="9" name="object 2">
            <a:extLst>
              <a:ext uri="{FF2B5EF4-FFF2-40B4-BE49-F238E27FC236}">
                <a16:creationId xmlns:a16="http://schemas.microsoft.com/office/drawing/2014/main" id="{19756777-4B5A-439F-919A-AB05522E42DA}"/>
              </a:ext>
            </a:extLst>
          </p:cNvPr>
          <p:cNvSpPr txBox="1">
            <a:spLocks/>
          </p:cNvSpPr>
          <p:nvPr/>
        </p:nvSpPr>
        <p:spPr>
          <a:xfrm>
            <a:off x="771466" y="933842"/>
            <a:ext cx="7381934" cy="382156"/>
          </a:xfrm>
          <a:prstGeom prst="rect">
            <a:avLst/>
          </a:prstGeom>
        </p:spPr>
        <p:txBody>
          <a:bodyPr vert="horz" wrap="square" lIns="0" tIns="12700" rIns="0" bIns="0" rtlCol="0">
            <a:spAutoFit/>
          </a:bodyPr>
          <a:lstStyle>
            <a:lvl1pPr>
              <a:defRPr sz="4200" b="0" i="0">
                <a:solidFill>
                  <a:srgbClr val="EE5612"/>
                </a:solidFill>
                <a:latin typeface="Times New Roman"/>
                <a:ea typeface="+mj-ea"/>
                <a:cs typeface="Times New Roman"/>
              </a:defRPr>
            </a:lvl1pPr>
          </a:lstStyle>
          <a:p>
            <a:pPr marL="12700">
              <a:spcBef>
                <a:spcPts val="100"/>
              </a:spcBef>
            </a:pPr>
            <a:r>
              <a:rPr lang="en-US" sz="2400" kern="0" spc="80" dirty="0"/>
              <a:t>Lab Session – Week 6: WordNet</a:t>
            </a:r>
          </a:p>
        </p:txBody>
      </p:sp>
      <p:sp>
        <p:nvSpPr>
          <p:cNvPr id="6" name="object 3">
            <a:extLst>
              <a:ext uri="{FF2B5EF4-FFF2-40B4-BE49-F238E27FC236}">
                <a16:creationId xmlns:a16="http://schemas.microsoft.com/office/drawing/2014/main" id="{54BE24A7-5869-4F32-9A22-C95E6A9D4CD1}"/>
              </a:ext>
            </a:extLst>
          </p:cNvPr>
          <p:cNvSpPr txBox="1"/>
          <p:nvPr/>
        </p:nvSpPr>
        <p:spPr>
          <a:xfrm>
            <a:off x="771466" y="1491918"/>
            <a:ext cx="7337046" cy="312906"/>
          </a:xfrm>
          <a:prstGeom prst="rect">
            <a:avLst/>
          </a:prstGeom>
        </p:spPr>
        <p:txBody>
          <a:bodyPr vert="horz" wrap="square" lIns="0" tIns="5080" rIns="0" bIns="0" rtlCol="0">
            <a:spAutoFit/>
          </a:bodyPr>
          <a:lstStyle/>
          <a:p>
            <a:pPr algn="l"/>
            <a:r>
              <a:rPr lang="en-US" sz="2000" b="0" i="0" dirty="0">
                <a:solidFill>
                  <a:srgbClr val="FF0000"/>
                </a:solidFill>
                <a:effectLst/>
                <a:latin typeface="Proxima Nova"/>
              </a:rPr>
              <a:t>Lab Session - Week 6 Homework (Part 2 of 2)</a:t>
            </a:r>
          </a:p>
        </p:txBody>
      </p:sp>
    </p:spTree>
    <p:extLst>
      <p:ext uri="{BB962C8B-B14F-4D97-AF65-F5344CB8AC3E}">
        <p14:creationId xmlns:p14="http://schemas.microsoft.com/office/powerpoint/2010/main" val="38308607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8615</Words>
  <Application>Microsoft Office PowerPoint</Application>
  <PresentationFormat>On-screen Show (4:3)</PresentationFormat>
  <Paragraphs>1024</Paragraphs>
  <Slides>92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92</vt:i4>
      </vt:variant>
    </vt:vector>
  </HeadingPairs>
  <TitlesOfParts>
    <vt:vector size="100" baseType="lpstr">
      <vt:lpstr>Arial</vt:lpstr>
      <vt:lpstr>Calibri</vt:lpstr>
      <vt:lpstr>Impact</vt:lpstr>
      <vt:lpstr>Inter</vt:lpstr>
      <vt:lpstr>Proxima Nova</vt:lpstr>
      <vt:lpstr>Symbol</vt:lpstr>
      <vt:lpstr>Times New Roman</vt:lpstr>
      <vt:lpstr>Office Theme</vt:lpstr>
      <vt:lpstr>Natural Language Processing  IST 664/CIS 668</vt:lpstr>
      <vt:lpstr>Natural Language Processing  IST 664/CIS 668</vt:lpstr>
      <vt:lpstr>Natural Language Processing  IST 664/CIS 668</vt:lpstr>
      <vt:lpstr>PowerPoint Presentation</vt:lpstr>
      <vt:lpstr>Levels of Language</vt:lpstr>
      <vt:lpstr>Lexical Semantics</vt:lpstr>
      <vt:lpstr>Word Senses</vt:lpstr>
      <vt:lpstr>WordNet</vt:lpstr>
      <vt:lpstr>Dictionary</vt:lpstr>
      <vt:lpstr>Thesauruses: Synonyms</vt:lpstr>
      <vt:lpstr>Semantic Network: Relations</vt:lpstr>
      <vt:lpstr>More detailed WordNet list for nouns from Jurafsky and Martin</vt:lpstr>
      <vt:lpstr>WordNet Verb Relations</vt:lpstr>
      <vt:lpstr>WordNet Hierarchies</vt:lpstr>
      <vt:lpstr>PowerPoint Presentation</vt:lpstr>
      <vt:lpstr>Origins of Ontology</vt:lpstr>
      <vt:lpstr>Ontology in Information Science</vt:lpstr>
      <vt:lpstr>Ontology Example: UMLS</vt:lpstr>
      <vt:lpstr>Semantic Lexicons</vt:lpstr>
      <vt:lpstr>Sentiment: Subjectivity Lexicon</vt:lpstr>
      <vt:lpstr>Semantic Classes: LIWC</vt:lpstr>
      <vt:lpstr>Semantic Classes: ANEW</vt:lpstr>
      <vt:lpstr>PowerPoint Presentation</vt:lpstr>
      <vt:lpstr>Word Sense Disambiguation (WSD)</vt:lpstr>
      <vt:lpstr>Defining a Word Sense</vt:lpstr>
      <vt:lpstr>Difficulties With Synonym Lists</vt:lpstr>
      <vt:lpstr>Human Sense Disambiguation</vt:lpstr>
      <vt:lpstr>Lesk Algorithm</vt:lpstr>
      <vt:lpstr>Lesk Algorithm: A Simplified Version</vt:lpstr>
      <vt:lpstr>WSD Algorithm Development in Senseval</vt:lpstr>
      <vt:lpstr>Sense-Tagged Corpus</vt:lpstr>
      <vt:lpstr>Classification Approach to WSD</vt:lpstr>
      <vt:lpstr>Word Similarity Features</vt:lpstr>
      <vt:lpstr>WSD Classification Features</vt:lpstr>
      <vt:lpstr>Exercise 6.3.4</vt:lpstr>
      <vt:lpstr>PowerPoint Presentation</vt:lpstr>
      <vt:lpstr>Levels of Language</vt:lpstr>
      <vt:lpstr>Semantic Processing</vt:lpstr>
      <vt:lpstr>Related Tasks for Semantic Processing</vt:lpstr>
      <vt:lpstr>Relation Between Syntax  and Semantics in NLP</vt:lpstr>
      <vt:lpstr>Relation Between Syntax  and Semantics in NLP</vt:lpstr>
      <vt:lpstr>Semantic Systems and Representation</vt:lpstr>
      <vt:lpstr>Why Do We Need Semantic Representations?</vt:lpstr>
      <vt:lpstr>Building Blocks of Semantic Systems</vt:lpstr>
      <vt:lpstr>Building Blocks of Semantic Systems</vt:lpstr>
      <vt:lpstr>PowerPoint Presentation</vt:lpstr>
      <vt:lpstr>Semantic Representation Approaches</vt:lpstr>
      <vt:lpstr>First-Order Logic for Semantic Representation</vt:lpstr>
      <vt:lpstr>FOL Language</vt:lpstr>
      <vt:lpstr>FOL Language</vt:lpstr>
      <vt:lpstr>FOL Language, Operations,  and Quantifiers</vt:lpstr>
      <vt:lpstr>FOL Language, Operations,  and Quantifiers</vt:lpstr>
      <vt:lpstr>Reasoning With FOL</vt:lpstr>
      <vt:lpstr>Difficulties With First-Order Logic</vt:lpstr>
      <vt:lpstr>Semantic Networks</vt:lpstr>
      <vt:lpstr>Frames</vt:lpstr>
      <vt:lpstr>Example of Frames</vt:lpstr>
      <vt:lpstr>Example of Frames</vt:lpstr>
      <vt:lpstr>Applications of Semantic Representations</vt:lpstr>
      <vt:lpstr>Getting Semantic Representation From Text</vt:lpstr>
      <vt:lpstr>Exercise 6.4.3</vt:lpstr>
      <vt:lpstr>PowerPoint Presentation</vt:lpstr>
      <vt:lpstr>Semantics of Events in Sentences</vt:lpstr>
      <vt:lpstr>Case Grammar</vt:lpstr>
      <vt:lpstr>Case Grammar</vt:lpstr>
      <vt:lpstr>Semantic Structure Is Not the Same as  Syntactic Structure</vt:lpstr>
      <vt:lpstr>Cases (a.k.a. Thematic Roles or Theta Roles)</vt:lpstr>
      <vt:lpstr>Cases (a.k.a. Thematic Roles or Theta Roles)</vt:lpstr>
      <vt:lpstr>Verb-Specific Roles</vt:lpstr>
      <vt:lpstr>PowerPoint Presentation</vt:lpstr>
      <vt:lpstr>PropBank</vt:lpstr>
      <vt:lpstr>Roles Consistent With VerbNet</vt:lpstr>
      <vt:lpstr>Semantic Role Notation for PropBank</vt:lpstr>
      <vt:lpstr>Adjunctive and Additional Arguments</vt:lpstr>
      <vt:lpstr>PropBank Annotations</vt:lpstr>
      <vt:lpstr>PropBank Annotations</vt:lpstr>
      <vt:lpstr>FrameNet</vt:lpstr>
      <vt:lpstr>Example of FrameNet Frames</vt:lpstr>
      <vt:lpstr>Comparison of FrameNet and PropBank</vt:lpstr>
      <vt:lpstr>PowerPoint Presentation</vt:lpstr>
      <vt:lpstr>Automatic SRL</vt:lpstr>
      <vt:lpstr>Machine-Learning Approach</vt:lpstr>
      <vt:lpstr>Parse Tree Constituents</vt:lpstr>
      <vt:lpstr>Difficulties for Classification</vt:lpstr>
      <vt:lpstr>Typical Architecture  With Two-Step Classifier</vt:lpstr>
      <vt:lpstr>Typical Argument Features</vt:lpstr>
      <vt:lpstr>Argument Features</vt:lpstr>
      <vt:lpstr>SRL Problem Constraints</vt:lpstr>
      <vt:lpstr>CoNLL-2005 Shared Task</vt:lpstr>
      <vt:lpstr>Current Direction of SRL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Exercise 6.3.4</dc:title>
  <cp:lastModifiedBy>Michael Larche</cp:lastModifiedBy>
  <cp:revision>2</cp:revision>
  <dcterms:created xsi:type="dcterms:W3CDTF">2021-03-13T23:37:33Z</dcterms:created>
  <dcterms:modified xsi:type="dcterms:W3CDTF">2021-03-14T00:50:21Z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2018-09-21T00:00:00Z</vt:filetime>
  </property>
  <property fmtid="{D5CDD505-2E9C-101B-9397-08002B2CF9AE}" pid="3" name="Creator">
    <vt:lpwstr>PowerPoint</vt:lpwstr>
  </property>
  <property fmtid="{D5CDD505-2E9C-101B-9397-08002B2CF9AE}" pid="4" name="LastSaved">
    <vt:filetime>2021-03-13T00:00:00Z</vt:filetime>
  </property>
</Properties>
</file>